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6" r:id="rId2"/>
    <p:sldId id="289" r:id="rId3"/>
    <p:sldId id="304" r:id="rId4"/>
    <p:sldId id="301" r:id="rId5"/>
    <p:sldId id="306" r:id="rId6"/>
    <p:sldId id="319" r:id="rId7"/>
    <p:sldId id="307" r:id="rId8"/>
    <p:sldId id="320" r:id="rId9"/>
    <p:sldId id="321" r:id="rId10"/>
    <p:sldId id="322" r:id="rId11"/>
    <p:sldId id="315" r:id="rId12"/>
    <p:sldId id="302" r:id="rId13"/>
    <p:sldId id="323" r:id="rId14"/>
    <p:sldId id="316" r:id="rId15"/>
  </p:sldIdLst>
  <p:sldSz cx="12192000" cy="6858000"/>
  <p:notesSz cx="6858000" cy="9144000"/>
  <p:embeddedFontLst>
    <p:embeddedFont>
      <p:font typeface="Oswald Regular" panose="020B0604020202020204" charset="0"/>
      <p:regular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BB8"/>
    <a:srgbClr val="C7DE37"/>
    <a:srgbClr val="C0D0CF"/>
    <a:srgbClr val="A91D37"/>
    <a:srgbClr val="000000"/>
    <a:srgbClr val="EFB531"/>
    <a:srgbClr val="0033C3"/>
    <a:srgbClr val="D3D3D3"/>
    <a:srgbClr val="B8B8B8"/>
    <a:srgbClr val="11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2" autoAdjust="0"/>
    <p:restoredTop sz="97467" autoAdjust="0"/>
  </p:normalViewPr>
  <p:slideViewPr>
    <p:cSldViewPr snapToGrid="0">
      <p:cViewPr varScale="1">
        <p:scale>
          <a:sx n="61" d="100"/>
          <a:sy n="61" d="100"/>
        </p:scale>
        <p:origin x="30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E76C91-9915-4458-B23D-3EA6540160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FB7AE3-DFD2-49AA-A887-7324B1F10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E58FE-3AE1-4995-80E6-8AF0F1DA0E4E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C00001-5093-43F7-BD9F-EF265DE52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53EC2C-99A1-4C15-A25C-1C6F2B3A89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7158-EF9E-49A5-B018-E307E4952F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21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91381-FB9B-4B1C-99E3-890DFD4525D3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9B650-A7F0-464D-8688-D88779A13E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60AC-1CF2-5741-91B4-9CD1EAC3E5DF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07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60AC-1CF2-5741-91B4-9CD1EAC3E5DF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02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60AC-1CF2-5741-91B4-9CD1EAC3E5DF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56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60AC-1CF2-5741-91B4-9CD1EAC3E5DF}" type="slidenum">
              <a:rPr lang="de-DE"/>
              <a:pPr/>
              <a:t>13</a:t>
            </a:fld>
            <a:endParaRPr lang="de-DE" dirty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31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3146D-F9CD-4667-9733-915975835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3CE06-6889-4F07-9BDB-F60D87A0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69807-43E9-4E6F-A3E0-5D77B68F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6AF13-49B3-4FE9-B94D-0CD8BBAE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81F20-5618-4C2C-B875-915115B7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2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F8505-DC85-4124-B03D-74FED555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D297E-272F-4873-A2EA-99254EB5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79D37-5C54-4648-BC05-D93512E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C2188-E367-4F3B-B212-CBD0838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827D5-7942-4DB0-866C-DFD78B5C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50A8C9-E3BB-4DA1-AF29-8CB58BAE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998828-6246-499E-8416-8FA63C50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716FF-32E2-417F-8FB2-3B74298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76C2B-432E-40FA-BD82-526215F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DD793-DB9D-48DE-BE05-FB76A11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1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AC99-2076-43D9-B787-7562050B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EEA89-F850-4F9A-AF61-50796D81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9DD63-82FB-45C4-9C46-A46D9D89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F4776-D99C-4135-B29D-B7D98867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7797C-8BB4-442E-8DDB-97B3C1E1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5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8B62F-7BA0-465D-BEBF-182FFE6C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15AEB-4E22-4AC3-A18A-01627829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60CA-7E10-4594-A689-D06550C9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4FC93-C90F-4DC1-81C0-083990C3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7A670-2D23-47BD-B759-B5E5CF52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1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3B35-854E-4696-8A87-7E7B728A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45F74-BD8D-4E4E-BDB9-D02A44EEA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61FF99-02E9-4119-919B-E4B5BEC2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927D07-FAB5-4FEF-91B2-B2533B9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83F85-213C-4B7A-9B9D-F8AD8A92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3057A-E691-4F8C-9DE9-72DBAB7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EA62-38E6-4B5F-AD25-C1425987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2F239-6267-4445-88DA-C6FA8FDA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8EFE8D-222A-401D-9C0F-BC9592B9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2B5365-1527-4EE6-B7A0-96E72104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62BEE-9E9A-4648-BE58-51CCA225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725D7-3A71-4698-AD5D-05CA495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05A89-55DB-4AA1-9811-6CB6C253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8FAFAE-4685-4696-8BE6-A9FF1C1E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CFD02-FCDE-4CDE-BBD9-303E9235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4FC69-EEA5-4B6F-9EDC-3FE3A444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CD84CD-7858-4431-B124-3BC3FE4B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F721B-6992-4CBE-92C7-8C16E477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7622E-6FA0-48E8-841D-5199DDA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957F8-4344-4A7D-9FA7-6EBAC93A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39DC7-5A2B-438D-B985-4A4B096E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CE11AD-5C9B-4155-94F7-DAA73F19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A642A-8B77-4D6B-92C3-91DD038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82536F-7F1A-47B5-96F6-7CCF0B5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3AF85-EB0C-4B9D-A332-DFE9B7A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1919E-478C-47FE-A050-93C6355C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08F94-D57A-4C09-81F4-00E41C9F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0857B2-BC24-4673-8C75-6C4D5949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FE2D3-1321-4B02-A5E1-2F614517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553D3-324D-4DAF-814A-4A7C55D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8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3195E9B-F05D-4615-B542-936C8762006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04955" y="6123708"/>
            <a:ext cx="656278" cy="3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B200AE4-4BB0-45E2-BF76-953BC07F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4EAC81-8748-45A9-9E48-D8B6C99A5DB4}"/>
              </a:ext>
            </a:extLst>
          </p:cNvPr>
          <p:cNvSpPr txBox="1"/>
          <p:nvPr/>
        </p:nvSpPr>
        <p:spPr>
          <a:xfrm>
            <a:off x="3325092" y="4597651"/>
            <a:ext cx="8090420" cy="145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eaLnBrk="0" hangingPunct="0"/>
            <a: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  <a:t>EPICS 7 – Introduction and Overview</a:t>
            </a:r>
            <a:b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</a:br>
            <a:r>
              <a:rPr lang="de-DE" sz="2800" spc="30" dirty="0">
                <a:solidFill>
                  <a:srgbClr val="C7DE37"/>
                </a:solidFill>
                <a:latin typeface="Oswald Regular"/>
                <a:cs typeface="Oswald Regular"/>
              </a:rPr>
              <a:t>Ralph Lange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B20AEB-16DA-447D-918E-30BDB777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17" y="1513153"/>
            <a:ext cx="1865076" cy="9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5153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Adoption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Important new and upgrade projects have selected EPICS 7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New installations can start using pvAccess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There’s a smooth migration path for existing installations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User-level libraries: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Second generation libraries make better use of language specifics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core-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pva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(Java), PVXS (C++)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Real-time for legacy VME: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RTEMS is well supported in EPICS 7 </a:t>
            </a:r>
          </a:p>
        </p:txBody>
      </p:sp>
    </p:spTree>
    <p:extLst>
      <p:ext uri="{BB962C8B-B14F-4D97-AF65-F5344CB8AC3E}">
        <p14:creationId xmlns:p14="http://schemas.microsoft.com/office/powerpoint/2010/main" val="20152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3A7D583-DEB7-4C50-8293-7DE3E8B20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90"/>
            <a:ext cx="12192000" cy="700659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26826" y="5623974"/>
            <a:ext cx="9515390" cy="68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de-DE" sz="4800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237A2-6696-4E93-BD20-9C1AC5E30E6F}"/>
              </a:ext>
            </a:extLst>
          </p:cNvPr>
          <p:cNvSpPr/>
          <p:nvPr/>
        </p:nvSpPr>
        <p:spPr>
          <a:xfrm>
            <a:off x="456877" y="6231813"/>
            <a:ext cx="458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Current Projects</a:t>
            </a:r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BC701026-3BA4-46E5-BB96-6AD7DE7CF3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75" y="6312519"/>
            <a:ext cx="387721" cy="2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4732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en-US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IPv6</a:t>
            </a: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second generation user-level libraries support IPv6</a:t>
            </a:r>
          </a:p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endParaRPr lang="en-US" sz="3200" b="1" dirty="0">
              <a:solidFill>
                <a:srgbClr val="60737F"/>
              </a:solidFill>
              <a:latin typeface="Oswald Regular" panose="02000503000000000000" pitchFamily="2" charset="0"/>
              <a:ea typeface="Milo-Medium"/>
              <a:cs typeface="Source Sans Pro"/>
            </a:endParaRPr>
          </a:p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en-US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Security</a:t>
            </a: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At SLAC, a multi-year project is underway that will add industrial-level security TLS-style security to the pvAccess protocol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Secure communication, using prototypes of client and server, is working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hard part, i.e. key management, is in its design phase</a:t>
            </a:r>
          </a:p>
        </p:txBody>
      </p:sp>
    </p:spTree>
    <p:extLst>
      <p:ext uri="{BB962C8B-B14F-4D97-AF65-F5344CB8AC3E}">
        <p14:creationId xmlns:p14="http://schemas.microsoft.com/office/powerpoint/2010/main" val="30881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3A7D583-DEB7-4C50-8293-7DE3E8B20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90"/>
            <a:ext cx="12192000" cy="700659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26826" y="5623974"/>
            <a:ext cx="9515390" cy="68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de-DE" sz="4800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Conclusions</a:t>
            </a:r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BC701026-3BA4-46E5-BB96-6AD7DE7CF3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75" y="6312519"/>
            <a:ext cx="387721" cy="2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68498"/>
            <a:ext cx="9283883" cy="4273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Conclusions</a:t>
            </a: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All initial goals of the development have been met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migration path works: we see increasing adoption and use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Users are beginning to explore the new possibilities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Future challenges are being addressed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Of course, there is still room for improvement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Questions?</a:t>
            </a:r>
            <a:endParaRPr lang="en-GB" sz="32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447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3409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Outline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Creation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Initial goals of the EPICS 7 project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pvAccess protocol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Evolution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Normative Types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Integration in the EPICS context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Use cases for the new protocol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Increased adoption in the community</a:t>
            </a:r>
            <a:endParaRPr lang="en-GB" sz="20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Plans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IPv6 support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TLS security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32574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3A7D583-DEB7-4C50-8293-7DE3E8B20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90"/>
            <a:ext cx="12192000" cy="700659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26826" y="5623974"/>
            <a:ext cx="9515390" cy="68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de-DE" sz="4800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237A2-6696-4E93-BD20-9C1AC5E30E6F}"/>
              </a:ext>
            </a:extLst>
          </p:cNvPr>
          <p:cNvSpPr/>
          <p:nvPr/>
        </p:nvSpPr>
        <p:spPr>
          <a:xfrm>
            <a:off x="456877" y="6231813"/>
            <a:ext cx="458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EPICS 7 and its Initial Goals</a:t>
            </a:r>
            <a:endParaRPr lang="de-DE" cap="all" dirty="0">
              <a:solidFill>
                <a:srgbClr val="C7DE37"/>
              </a:solidFill>
              <a:latin typeface="Oswald Regular"/>
              <a:ea typeface="Milo-Medium"/>
              <a:cs typeface="Oswald Regular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BC701026-3BA4-46E5-BB96-6AD7DE7CF3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75" y="6312519"/>
            <a:ext cx="387721" cy="2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00340" y="442335"/>
            <a:ext cx="9283883" cy="5222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Initial Goals (2007)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Leave no lab behind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“EPICS V4” Group could not agree on basic design ideas for “perfect” IOC</a:t>
            </a:r>
          </a:p>
          <a:p>
            <a:pPr eaLnBrk="0" hangingPunct="0">
              <a:spcBef>
                <a:spcPts val="12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New user-focused goals: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Don’t break the IOC (Input/Output Controller) software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Extend the scope, allowing migration for existing installations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Provide a migration path with minimal configuration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Include user-level libraries for Java, C++, Python</a:t>
            </a:r>
          </a:p>
          <a:p>
            <a:pPr algn="ctr" eaLnBrk="0" hangingPunct="0">
              <a:spcBef>
                <a:spcPts val="24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4800" b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3 + 4  = 7</a:t>
            </a:r>
          </a:p>
        </p:txBody>
      </p:sp>
    </p:spTree>
    <p:extLst>
      <p:ext uri="{BB962C8B-B14F-4D97-AF65-F5344CB8AC3E}">
        <p14:creationId xmlns:p14="http://schemas.microsoft.com/office/powerpoint/2010/main" val="27562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833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pvAccess (PVA) Protocol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Transporting arbitrary structures efficiently</a:t>
            </a:r>
            <a:endParaRPr lang="en-GB" sz="2400" u="sng" dirty="0">
              <a:solidFill>
                <a:srgbClr val="156BB8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Based on a reasonable set of standard types and arrays,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plus structures of those, plus variants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Similar to Channel Access in many aspects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Client needs to know the name, not the server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Subscriptions are very efficient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On opening a subscription, the client gets a full structure copy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Any further updates only contain the elements that have changed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client has a consistent full copy at any time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New “RPC” Access method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“Argument” (structure) posted with the call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“Return value” (structure) may differ in type between calls</a:t>
            </a:r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3A7D583-DEB7-4C50-8293-7DE3E8B20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90"/>
            <a:ext cx="12192000" cy="700659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26826" y="5623974"/>
            <a:ext cx="9515390" cy="68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de-DE" sz="4800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Evolution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237A2-6696-4E93-BD20-9C1AC5E30E6F}"/>
              </a:ext>
            </a:extLst>
          </p:cNvPr>
          <p:cNvSpPr/>
          <p:nvPr/>
        </p:nvSpPr>
        <p:spPr>
          <a:xfrm>
            <a:off x="456877" y="6231813"/>
            <a:ext cx="458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The Last Years</a:t>
            </a:r>
            <a:endParaRPr lang="de-DE" cap="all" dirty="0">
              <a:solidFill>
                <a:srgbClr val="C7DE37"/>
              </a:solidFill>
              <a:latin typeface="Oswald Regular"/>
              <a:ea typeface="Milo-Medium"/>
              <a:cs typeface="Oswald Regular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BC701026-3BA4-46E5-BB96-6AD7DE7CF3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75" y="6312519"/>
            <a:ext cx="387721" cy="2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7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335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Normative Types (NT)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Arbitrary structures can be a bad idea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Normative Types define standard structures for standard use cases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All fixed structure types of Channel Access are covered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Plus: 2D array, table, image (+ metadata), time series, channel collection, …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Generic clients (e.g., GUI, Archivers, services) understand NTs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Specific types, however, are possible and common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Support by generic clients is very limited (often reduced to printing)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Applications become specific and non-portable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endParaRPr lang="en-GB" sz="20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Use Normative Types whenever possible and reasonable</a:t>
            </a:r>
          </a:p>
        </p:txBody>
      </p:sp>
    </p:spTree>
    <p:extLst>
      <p:ext uri="{BB962C8B-B14F-4D97-AF65-F5344CB8AC3E}">
        <p14:creationId xmlns:p14="http://schemas.microsoft.com/office/powerpoint/2010/main" val="7910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06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Integration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Fitting in with the others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 the IOC (QSRV):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PVA server allows access to all 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records.fields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using Normative Types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Multiple 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record.fields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can be configured into an arbitrary structure</a:t>
            </a:r>
          </a:p>
          <a:p>
            <a:pPr eaLnBrk="0" hangingPunct="0">
              <a:spcBef>
                <a:spcPts val="24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 clients, like GUI frameworks and archivers: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 Phoebus, channel names are prefixed with “ca://” or “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pva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://”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with a configurable default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Archiver Appliance always searches on both protocols to provide consistent archive data across migration</a:t>
            </a:r>
          </a:p>
        </p:txBody>
      </p:sp>
    </p:spTree>
    <p:extLst>
      <p:ext uri="{BB962C8B-B14F-4D97-AF65-F5344CB8AC3E}">
        <p14:creationId xmlns:p14="http://schemas.microsoft.com/office/powerpoint/2010/main" val="25815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48741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Use Cases</a:t>
            </a:r>
          </a:p>
          <a:p>
            <a:pPr eaLnBrk="0" hangingPunct="0">
              <a:spcBef>
                <a:spcPts val="1000"/>
              </a:spcBef>
              <a:buClr>
                <a:srgbClr val="C7DE37"/>
              </a:buClr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Things that were not possible before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Images: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 image Normative Type contains image and metadata in a single structure; clients always have a consistent set 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Middle-layer services: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RPC-type method (request/response with changing payload) allows wrapping database, model or directory service calls 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Transactional configuration: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Using the RPC </a:t>
            </a:r>
            <a:r>
              <a:rPr lang="en-GB" sz="240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type method, 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 client can write configuration for a complete subsystem in a single structure</a:t>
            </a:r>
          </a:p>
        </p:txBody>
      </p:sp>
    </p:spTree>
    <p:extLst>
      <p:ext uri="{BB962C8B-B14F-4D97-AF65-F5344CB8AC3E}">
        <p14:creationId xmlns:p14="http://schemas.microsoft.com/office/powerpoint/2010/main" val="25600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Widescreen</PresentationFormat>
  <Paragraphs>94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Oswald Regular</vt:lpstr>
      <vt:lpstr>Source Sans Pro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2020-10-21T14:12:22Z</dcterms:created>
  <dcterms:modified xsi:type="dcterms:W3CDTF">2024-09-16T10:11:48Z</dcterms:modified>
</cp:coreProperties>
</file>