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1" r:id="rId12"/>
    <p:sldId id="290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6B3B0-1CAD-4343-86AA-D1B5BE3EB4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4C0132F-D580-4DFA-88CC-590588A700BF}">
      <dgm:prSet/>
      <dgm:spPr/>
      <dgm:t>
        <a:bodyPr/>
        <a:lstStyle/>
        <a:p>
          <a:pPr>
            <a:defRPr cap="all"/>
          </a:pPr>
          <a:r>
            <a:rPr lang="en-US"/>
            <a:t>Any questions left unanswered?</a:t>
          </a:r>
        </a:p>
      </dgm:t>
    </dgm:pt>
    <dgm:pt modelId="{16DDF567-8755-45B5-BE63-9E180D216939}" type="parTrans" cxnId="{ACFE6585-86CB-452C-AC70-81322DB5080E}">
      <dgm:prSet/>
      <dgm:spPr/>
      <dgm:t>
        <a:bodyPr/>
        <a:lstStyle/>
        <a:p>
          <a:endParaRPr lang="en-US"/>
        </a:p>
      </dgm:t>
    </dgm:pt>
    <dgm:pt modelId="{BABAE4BB-E2FD-4EFC-9D54-32C7191B85F8}" type="sibTrans" cxnId="{ACFE6585-86CB-452C-AC70-81322DB5080E}">
      <dgm:prSet/>
      <dgm:spPr/>
      <dgm:t>
        <a:bodyPr/>
        <a:lstStyle/>
        <a:p>
          <a:endParaRPr lang="en-US"/>
        </a:p>
      </dgm:t>
    </dgm:pt>
    <dgm:pt modelId="{657E855C-DD0E-4569-96DE-7EADB0618EB5}">
      <dgm:prSet/>
      <dgm:spPr/>
      <dgm:t>
        <a:bodyPr/>
        <a:lstStyle/>
        <a:p>
          <a:pPr>
            <a:defRPr cap="all"/>
          </a:pPr>
          <a:r>
            <a:rPr lang="en-US"/>
            <a:t>You can reach me at  ralph.lange@gmx.de</a:t>
          </a:r>
        </a:p>
      </dgm:t>
    </dgm:pt>
    <dgm:pt modelId="{00C5A3DB-0B3C-4DCC-8AA2-E0AEEF4A94A6}" type="parTrans" cxnId="{CFD8933F-D0C7-4EDC-B504-B6CB19E8D363}">
      <dgm:prSet/>
      <dgm:spPr/>
      <dgm:t>
        <a:bodyPr/>
        <a:lstStyle/>
        <a:p>
          <a:endParaRPr lang="en-US"/>
        </a:p>
      </dgm:t>
    </dgm:pt>
    <dgm:pt modelId="{10D31725-DFF2-4304-98B2-6AF0A582DA15}" type="sibTrans" cxnId="{CFD8933F-D0C7-4EDC-B504-B6CB19E8D363}">
      <dgm:prSet/>
      <dgm:spPr/>
      <dgm:t>
        <a:bodyPr/>
        <a:lstStyle/>
        <a:p>
          <a:endParaRPr lang="en-US"/>
        </a:p>
      </dgm:t>
    </dgm:pt>
    <dgm:pt modelId="{6A1B3827-75E9-48D1-8F84-921A716E098C}" type="pres">
      <dgm:prSet presAssocID="{C516B3B0-1CAD-4343-86AA-D1B5BE3EB4F3}" presName="root" presStyleCnt="0">
        <dgm:presLayoutVars>
          <dgm:dir/>
          <dgm:resizeHandles val="exact"/>
        </dgm:presLayoutVars>
      </dgm:prSet>
      <dgm:spPr/>
    </dgm:pt>
    <dgm:pt modelId="{0AF4E757-EA1E-455A-A29D-089D91416690}" type="pres">
      <dgm:prSet presAssocID="{44C0132F-D580-4DFA-88CC-590588A700BF}" presName="compNode" presStyleCnt="0"/>
      <dgm:spPr/>
    </dgm:pt>
    <dgm:pt modelId="{AF744BC1-6CC9-4AC0-9D3E-5FC9DDBF530C}" type="pres">
      <dgm:prSet presAssocID="{44C0132F-D580-4DFA-88CC-590588A700B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27C1C12-9A2B-4191-BA96-27166E69F6D2}" type="pres">
      <dgm:prSet presAssocID="{44C0132F-D580-4DFA-88CC-590588A700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E9122BE-D0EA-46AB-B445-0F7EA145AC40}" type="pres">
      <dgm:prSet presAssocID="{44C0132F-D580-4DFA-88CC-590588A700BF}" presName="spaceRect" presStyleCnt="0"/>
      <dgm:spPr/>
    </dgm:pt>
    <dgm:pt modelId="{8FBBB935-F429-445F-A948-1E96A4643042}" type="pres">
      <dgm:prSet presAssocID="{44C0132F-D580-4DFA-88CC-590588A700BF}" presName="textRect" presStyleLbl="revTx" presStyleIdx="0" presStyleCnt="2">
        <dgm:presLayoutVars>
          <dgm:chMax val="1"/>
          <dgm:chPref val="1"/>
        </dgm:presLayoutVars>
      </dgm:prSet>
      <dgm:spPr/>
    </dgm:pt>
    <dgm:pt modelId="{93D70B58-9020-47FB-80BE-5E697AA9907C}" type="pres">
      <dgm:prSet presAssocID="{BABAE4BB-E2FD-4EFC-9D54-32C7191B85F8}" presName="sibTrans" presStyleCnt="0"/>
      <dgm:spPr/>
    </dgm:pt>
    <dgm:pt modelId="{5E3EB4F6-0479-4EE5-8338-591510B87D22}" type="pres">
      <dgm:prSet presAssocID="{657E855C-DD0E-4569-96DE-7EADB0618EB5}" presName="compNode" presStyleCnt="0"/>
      <dgm:spPr/>
    </dgm:pt>
    <dgm:pt modelId="{C335EE43-6413-4144-A8C1-28BF81D6BEC5}" type="pres">
      <dgm:prSet presAssocID="{657E855C-DD0E-4569-96DE-7EADB0618EB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DBE5671-8CB9-4023-8C88-66852FA27ACE}" type="pres">
      <dgm:prSet presAssocID="{657E855C-DD0E-4569-96DE-7EADB0618E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39642122-02CA-4A57-83E0-3BB58AF8FEF3}" type="pres">
      <dgm:prSet presAssocID="{657E855C-DD0E-4569-96DE-7EADB0618EB5}" presName="spaceRect" presStyleCnt="0"/>
      <dgm:spPr/>
    </dgm:pt>
    <dgm:pt modelId="{181E9188-81B8-40B6-BC9F-23459A264517}" type="pres">
      <dgm:prSet presAssocID="{657E855C-DD0E-4569-96DE-7EADB0618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9A7E1B-7B92-40CE-B8DA-BA1D32F6AC59}" type="presOf" srcId="{44C0132F-D580-4DFA-88CC-590588A700BF}" destId="{8FBBB935-F429-445F-A948-1E96A4643042}" srcOrd="0" destOrd="0" presId="urn:microsoft.com/office/officeart/2018/5/layout/IconLeafLabelList"/>
    <dgm:cxn modelId="{CFD8933F-D0C7-4EDC-B504-B6CB19E8D363}" srcId="{C516B3B0-1CAD-4343-86AA-D1B5BE3EB4F3}" destId="{657E855C-DD0E-4569-96DE-7EADB0618EB5}" srcOrd="1" destOrd="0" parTransId="{00C5A3DB-0B3C-4DCC-8AA2-E0AEEF4A94A6}" sibTransId="{10D31725-DFF2-4304-98B2-6AF0A582DA15}"/>
    <dgm:cxn modelId="{C80FBD65-5A50-4869-A788-32038C0DEC81}" type="presOf" srcId="{657E855C-DD0E-4569-96DE-7EADB0618EB5}" destId="{181E9188-81B8-40B6-BC9F-23459A264517}" srcOrd="0" destOrd="0" presId="urn:microsoft.com/office/officeart/2018/5/layout/IconLeafLabelList"/>
    <dgm:cxn modelId="{ACFE6585-86CB-452C-AC70-81322DB5080E}" srcId="{C516B3B0-1CAD-4343-86AA-D1B5BE3EB4F3}" destId="{44C0132F-D580-4DFA-88CC-590588A700BF}" srcOrd="0" destOrd="0" parTransId="{16DDF567-8755-45B5-BE63-9E180D216939}" sibTransId="{BABAE4BB-E2FD-4EFC-9D54-32C7191B85F8}"/>
    <dgm:cxn modelId="{83DE0AC9-CF36-4105-AF03-1E09BFDC110B}" type="presOf" srcId="{C516B3B0-1CAD-4343-86AA-D1B5BE3EB4F3}" destId="{6A1B3827-75E9-48D1-8F84-921A716E098C}" srcOrd="0" destOrd="0" presId="urn:microsoft.com/office/officeart/2018/5/layout/IconLeafLabelList"/>
    <dgm:cxn modelId="{EAD703D6-DBC6-4CC1-8819-E94E126AC276}" type="presParOf" srcId="{6A1B3827-75E9-48D1-8F84-921A716E098C}" destId="{0AF4E757-EA1E-455A-A29D-089D91416690}" srcOrd="0" destOrd="0" presId="urn:microsoft.com/office/officeart/2018/5/layout/IconLeafLabelList"/>
    <dgm:cxn modelId="{ACEF7FC3-5ED9-4E9C-8807-90C201362F01}" type="presParOf" srcId="{0AF4E757-EA1E-455A-A29D-089D91416690}" destId="{AF744BC1-6CC9-4AC0-9D3E-5FC9DDBF530C}" srcOrd="0" destOrd="0" presId="urn:microsoft.com/office/officeart/2018/5/layout/IconLeafLabelList"/>
    <dgm:cxn modelId="{1C17927C-BCE1-4974-8B2D-E18C060D9B45}" type="presParOf" srcId="{0AF4E757-EA1E-455A-A29D-089D91416690}" destId="{627C1C12-9A2B-4191-BA96-27166E69F6D2}" srcOrd="1" destOrd="0" presId="urn:microsoft.com/office/officeart/2018/5/layout/IconLeafLabelList"/>
    <dgm:cxn modelId="{0D4E45D4-BA3B-4AAA-8D54-C9F1EDA2B4E6}" type="presParOf" srcId="{0AF4E757-EA1E-455A-A29D-089D91416690}" destId="{EE9122BE-D0EA-46AB-B445-0F7EA145AC40}" srcOrd="2" destOrd="0" presId="urn:microsoft.com/office/officeart/2018/5/layout/IconLeafLabelList"/>
    <dgm:cxn modelId="{59B0EB30-A525-4B02-8327-09CD7156C962}" type="presParOf" srcId="{0AF4E757-EA1E-455A-A29D-089D91416690}" destId="{8FBBB935-F429-445F-A948-1E96A4643042}" srcOrd="3" destOrd="0" presId="urn:microsoft.com/office/officeart/2018/5/layout/IconLeafLabelList"/>
    <dgm:cxn modelId="{0A954632-A05C-4E67-8FB9-C5048D69B1E6}" type="presParOf" srcId="{6A1B3827-75E9-48D1-8F84-921A716E098C}" destId="{93D70B58-9020-47FB-80BE-5E697AA9907C}" srcOrd="1" destOrd="0" presId="urn:microsoft.com/office/officeart/2018/5/layout/IconLeafLabelList"/>
    <dgm:cxn modelId="{5BA22FAB-1531-4864-9E51-FF7B6759D3DA}" type="presParOf" srcId="{6A1B3827-75E9-48D1-8F84-921A716E098C}" destId="{5E3EB4F6-0479-4EE5-8338-591510B87D22}" srcOrd="2" destOrd="0" presId="urn:microsoft.com/office/officeart/2018/5/layout/IconLeafLabelList"/>
    <dgm:cxn modelId="{0BA3C594-35A5-44E9-9E00-B50D4969C56D}" type="presParOf" srcId="{5E3EB4F6-0479-4EE5-8338-591510B87D22}" destId="{C335EE43-6413-4144-A8C1-28BF81D6BEC5}" srcOrd="0" destOrd="0" presId="urn:microsoft.com/office/officeart/2018/5/layout/IconLeafLabelList"/>
    <dgm:cxn modelId="{71C85DB2-5249-4DBF-A54D-53E3D7830ED4}" type="presParOf" srcId="{5E3EB4F6-0479-4EE5-8338-591510B87D22}" destId="{5DBE5671-8CB9-4023-8C88-66852FA27ACE}" srcOrd="1" destOrd="0" presId="urn:microsoft.com/office/officeart/2018/5/layout/IconLeafLabelList"/>
    <dgm:cxn modelId="{C896E8E4-1EF9-4A12-9441-3D70992ADE80}" type="presParOf" srcId="{5E3EB4F6-0479-4EE5-8338-591510B87D22}" destId="{39642122-02CA-4A57-83E0-3BB58AF8FEF3}" srcOrd="2" destOrd="0" presId="urn:microsoft.com/office/officeart/2018/5/layout/IconLeafLabelList"/>
    <dgm:cxn modelId="{AC619ABF-340E-435C-82A3-933AA8601CA9}" type="presParOf" srcId="{5E3EB4F6-0479-4EE5-8338-591510B87D22}" destId="{181E9188-81B8-40B6-BC9F-23459A26451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44BC1-6CC9-4AC0-9D3E-5FC9DDBF530C}">
      <dsp:nvSpPr>
        <dsp:cNvPr id="0" name=""/>
        <dsp:cNvSpPr/>
      </dsp:nvSpPr>
      <dsp:spPr>
        <a:xfrm>
          <a:off x="2485700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C1C12-9A2B-4191-BA96-27166E69F6D2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BB935-F429-445F-A948-1E96A4643042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Any questions left unanswered?</a:t>
          </a:r>
        </a:p>
      </dsp:txBody>
      <dsp:txXfrm>
        <a:off x="1838544" y="2669638"/>
        <a:ext cx="3318750" cy="720000"/>
      </dsp:txXfrm>
    </dsp:sp>
    <dsp:sp modelId="{C335EE43-6413-4144-A8C1-28BF81D6BEC5}">
      <dsp:nvSpPr>
        <dsp:cNvPr id="0" name=""/>
        <dsp:cNvSpPr/>
      </dsp:nvSpPr>
      <dsp:spPr>
        <a:xfrm>
          <a:off x="6385231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E5671-8CB9-4023-8C88-66852FA27ACE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E9188-81B8-40B6-BC9F-23459A264517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You can reach me at  ralph.lange@gmx.de</a:t>
          </a:r>
        </a:p>
      </dsp:txBody>
      <dsp:txXfrm>
        <a:off x="5738075" y="266963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869FB-2945-4F10-8904-29087F4CE19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555D-385E-4CFA-9BC0-9C2DC4D5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AB9A-F81E-4440-BDED-9BA4C420D690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84B4-982F-4BFE-B0C4-CFE3DA9F4219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0519-9A7C-442D-9F11-88D0D81E1D8E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5AF-1098-467F-9087-477835A0A22A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26AC-4BE9-4839-8FA1-C95270D80ACC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266C-CD0C-404C-834F-91A150383C31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24AD-85E8-41AC-B891-3AE7AE50CCA1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CC34-14C6-48CB-A350-02E5DD550617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3CAD-2D1D-46E0-9BD6-F824C94E7E06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7B99-B71A-4FFD-A202-FFEC51F36A60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B04-F03C-496C-8BA2-CFE422FCA2D5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879200"/>
            <a:ext cx="4396339" cy="43776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800"/>
              </a:spcBef>
              <a:defRPr sz="1400"/>
            </a:lvl3pPr>
            <a:lvl4pPr>
              <a:spcBef>
                <a:spcPts val="800"/>
              </a:spcBef>
              <a:defRPr sz="1200"/>
            </a:lvl4pPr>
            <a:lvl5pPr>
              <a:spcBef>
                <a:spcPts val="800"/>
              </a:spcBef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1879200"/>
            <a:ext cx="4575600" cy="43776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800"/>
              </a:spcBef>
              <a:defRPr sz="1400"/>
            </a:lvl3pPr>
            <a:lvl4pPr>
              <a:spcBef>
                <a:spcPts val="800"/>
              </a:spcBef>
              <a:defRPr sz="1200"/>
            </a:lvl4pPr>
            <a:lvl5pPr>
              <a:spcBef>
                <a:spcPts val="800"/>
              </a:spcBef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3AB8-E15D-4E49-8BF1-48EF9F4FF5DA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DFC3-4799-4ADF-B29D-80CB1C0A5516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E6CB-3FD5-4F5B-93CB-CE17FE34C423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2BC3-4582-43E9-A259-AAE1AA3F94D5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6A0D-78F0-4F86-A69A-FCDE376979B3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0D7B-3DAD-4D19-AE7F-6EB3EF74D3BB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e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872000"/>
            <a:ext cx="8946541" cy="437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239603-A030-4CC3-9DA2-96785DC6FE3A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Grafik 10">
            <a:extLst>
              <a:ext uri="{FF2B5EF4-FFF2-40B4-BE49-F238E27FC236}">
                <a16:creationId xmlns:a16="http://schemas.microsoft.com/office/drawing/2014/main" id="{E3195E9B-F05D-4615-B542-936C87620061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1190739" y="6244813"/>
            <a:ext cx="656278" cy="34705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132046" cy="3329581"/>
          </a:xfrm>
        </p:spPr>
        <p:txBody>
          <a:bodyPr/>
          <a:lstStyle/>
          <a:p>
            <a:r>
              <a:rPr lang="en-US" dirty="0"/>
              <a:t>OPC UA</a:t>
            </a:r>
            <a:br>
              <a:rPr lang="en-US" dirty="0"/>
            </a:br>
            <a:r>
              <a:rPr lang="en-US" sz="4800" dirty="0"/>
              <a:t>EPICS Device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 / Hands-On Instructions</a:t>
            </a:r>
          </a:p>
          <a:p>
            <a:r>
              <a:rPr lang="en-US" cap="none" dirty="0"/>
              <a:t>Ralph Lange</a:t>
            </a:r>
          </a:p>
        </p:txBody>
      </p:sp>
      <p:pic>
        <p:nvPicPr>
          <p:cNvPr id="5" name="Picture 4" descr="File:ESS Logo Frugal Blue cmyk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94" y="835750"/>
            <a:ext cx="1234628" cy="6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File:ITER Logo NoonYellow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75" y="874891"/>
            <a:ext cx="1121877" cy="53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3" y="728063"/>
            <a:ext cx="2113929" cy="1117331"/>
          </a:xfrm>
          <a:prstGeom prst="rect">
            <a:avLst/>
          </a:prstGeom>
        </p:spPr>
      </p:pic>
      <p:pic>
        <p:nvPicPr>
          <p:cNvPr id="3074" name="Picture 2" descr="undefin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87" y="881811"/>
            <a:ext cx="1604200" cy="55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b/b2/Paul_Scherrer_Institut.svg/640px-Paul_Scherrer_Institu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25" y="862825"/>
            <a:ext cx="1634864" cy="58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91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BD6618-8ADA-F834-D9DA-B31F6BF9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459285"/>
            <a:ext cx="9087520" cy="4913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UaExpert</a:t>
            </a:r>
            <a:r>
              <a:rPr lang="en-US" dirty="0"/>
              <a:t>: Familiarize Yourself</a:t>
            </a:r>
            <a:br>
              <a:rPr lang="en-US" dirty="0"/>
            </a:br>
            <a:endParaRPr lang="en-US" sz="28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387146" y="3805312"/>
            <a:ext cx="1149554" cy="445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Browse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615962" y="2034321"/>
            <a:ext cx="1149554" cy="44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Inspect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646962" y="3061615"/>
            <a:ext cx="1149554" cy="44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bg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29330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IOC</a:t>
            </a:r>
            <a:br>
              <a:rPr lang="en-US" dirty="0"/>
            </a:br>
            <a:r>
              <a:rPr lang="en-US" sz="2800" i="1" dirty="0"/>
              <a:t>Two Steps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1103311" y="1872000"/>
            <a:ext cx="11456241" cy="4374000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Change directory into the application</a:t>
            </a:r>
            <a:br>
              <a:rPr lang="en-US" dirty="0"/>
            </a:br>
            <a:r>
              <a:rPr lang="en-US" sz="1800" dirty="0">
                <a:latin typeface="Consolas" panose="020B0609020204030204" pitchFamily="49" charset="0"/>
              </a:rPr>
              <a:t>cd training/</a:t>
            </a:r>
            <a:r>
              <a:rPr lang="en-US" sz="1800" dirty="0" err="1">
                <a:latin typeface="Consolas" panose="020B0609020204030204" pitchFamily="49" charset="0"/>
              </a:rPr>
              <a:t>opcua</a:t>
            </a:r>
            <a:r>
              <a:rPr lang="en-US" sz="1800" dirty="0">
                <a:latin typeface="Consolas" panose="020B0609020204030204" pitchFamily="49" charset="0"/>
              </a:rPr>
              <a:t>-support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example IOC</a:t>
            </a:r>
            <a:br>
              <a:rPr lang="en-US" dirty="0"/>
            </a:br>
            <a:r>
              <a:rPr lang="en-US" sz="1800" dirty="0">
                <a:latin typeface="Consolas" panose="020B0609020204030204" pitchFamily="49" charset="0"/>
              </a:rPr>
              <a:t>make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0160272-74FC-DE58-060B-D169CB57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67" y="3258885"/>
            <a:ext cx="7678222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4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IOC</a:t>
            </a:r>
            <a:br>
              <a:rPr lang="en-US" dirty="0"/>
            </a:br>
            <a:endParaRPr lang="en-US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872000"/>
            <a:ext cx="9439182" cy="4374000"/>
          </a:xfrm>
        </p:spPr>
        <p:txBody>
          <a:bodyPr/>
          <a:lstStyle/>
          <a:p>
            <a:r>
              <a:rPr lang="en-US" dirty="0"/>
              <a:t>Change into the IOC’s startup directory</a:t>
            </a:r>
          </a:p>
          <a:p>
            <a:r>
              <a:rPr lang="en-US" dirty="0"/>
              <a:t>Run the IOC binary, giving the name of the startup file </a:t>
            </a:r>
            <a:r>
              <a:rPr lang="en-US"/>
              <a:t>as argument</a:t>
            </a:r>
            <a:br>
              <a:rPr lang="en-US"/>
            </a:br>
            <a:endParaRPr lang="en-US" dirty="0"/>
          </a:p>
          <a:p>
            <a:r>
              <a:rPr lang="en-US" dirty="0"/>
              <a:t>Using a subshell avoids having to change directory all the time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( cd </a:t>
            </a:r>
            <a:r>
              <a:rPr lang="en-US" sz="1800" b="1" dirty="0" err="1">
                <a:latin typeface="Consolas" panose="020B0609020204030204" pitchFamily="49" charset="0"/>
              </a:rPr>
              <a:t>iocBoot</a:t>
            </a:r>
            <a:r>
              <a:rPr lang="en-US" sz="1800" b="1" dirty="0">
                <a:latin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</a:rPr>
              <a:t>iocUaDemoServer</a:t>
            </a:r>
            <a:r>
              <a:rPr lang="en-US" sz="1800" b="1" dirty="0">
                <a:latin typeface="Consolas" panose="020B0609020204030204" pitchFamily="49" charset="0"/>
              </a:rPr>
              <a:t>/; ../../bin/linux-x86_64/</a:t>
            </a:r>
            <a:r>
              <a:rPr lang="en-US" sz="1800" b="1" dirty="0" err="1">
                <a:latin typeface="Consolas" panose="020B0609020204030204" pitchFamily="49" charset="0"/>
              </a:rPr>
              <a:t>opcuaIoc</a:t>
            </a:r>
            <a:r>
              <a:rPr lang="en-US" sz="1800" b="1" dirty="0">
                <a:latin typeface="Consolas" panose="020B0609020204030204" pitchFamily="49" charset="0"/>
              </a:rPr>
              <a:t> st.cmd )</a:t>
            </a:r>
          </a:p>
          <a:p>
            <a:r>
              <a:rPr lang="en-US" dirty="0"/>
              <a:t>Always do a clean exit of the IOC, using </a:t>
            </a:r>
            <a:r>
              <a:rPr lang="en-US" b="1" dirty="0">
                <a:latin typeface="Consolas" panose="020B0609020204030204" pitchFamily="49" charset="0"/>
              </a:rPr>
              <a:t>CTRL-D</a:t>
            </a:r>
            <a:r>
              <a:rPr lang="en-US" dirty="0"/>
              <a:t> or the </a:t>
            </a:r>
            <a:r>
              <a:rPr lang="en-US" b="1" dirty="0">
                <a:latin typeface="Consolas" panose="020B0609020204030204" pitchFamily="49" charset="0"/>
              </a:rPr>
              <a:t>exit</a:t>
            </a:r>
            <a:r>
              <a:rPr lang="en-US" dirty="0"/>
              <a:t> command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OPC UA servers don’t free their session resources when a connection breaks – if the same session is reconnected, it just continues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5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IOC</a:t>
            </a:r>
            <a:br>
              <a:rPr lang="en-US" dirty="0"/>
            </a:br>
            <a:endParaRPr lang="en-US" sz="28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22952D-444E-66D3-4D5B-061563A8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76" y="1526721"/>
            <a:ext cx="10050847" cy="38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Own Stuff</a:t>
            </a:r>
            <a:br>
              <a:rPr lang="en-US" dirty="0"/>
            </a:br>
            <a:r>
              <a:rPr lang="en-US" sz="2800" i="1" dirty="0"/>
              <a:t>The Fun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line to the </a:t>
            </a:r>
            <a:r>
              <a:rPr lang="en-US" dirty="0" err="1">
                <a:latin typeface="Consolas" panose="020B0609020204030204" pitchFamily="49" charset="0"/>
              </a:rPr>
              <a:t>DeviceDbApp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UaDemoServerDb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Makefile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DB += </a:t>
            </a:r>
            <a:r>
              <a:rPr lang="en-US" dirty="0" err="1">
                <a:latin typeface="Consolas" panose="020B0609020204030204" pitchFamily="49" charset="0"/>
              </a:rPr>
              <a:t>myOwnStuff.db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 line to </a:t>
            </a:r>
            <a:r>
              <a:rPr lang="en-US" dirty="0" err="1">
                <a:latin typeface="Consolas" panose="020B0609020204030204" pitchFamily="49" charset="0"/>
              </a:rPr>
              <a:t>iocBoot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iocUaDemoServer</a:t>
            </a:r>
            <a:r>
              <a:rPr lang="en-US" dirty="0">
                <a:latin typeface="Consolas" panose="020B0609020204030204" pitchFamily="49" charset="0"/>
              </a:rPr>
              <a:t>/st.cmd</a:t>
            </a:r>
            <a:r>
              <a:rPr lang="en-US" dirty="0"/>
              <a:t> to load your database: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dbLoadRecords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myOwnStuff.db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/>
              <a:t>Create </a:t>
            </a:r>
            <a:r>
              <a:rPr lang="en-US" dirty="0" err="1">
                <a:latin typeface="Consolas" panose="020B0609020204030204" pitchFamily="49" charset="0"/>
              </a:rPr>
              <a:t>DeviceDbApp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UaDemoServerDb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myOwnStuff.db</a:t>
            </a:r>
            <a:br>
              <a:rPr lang="en-US" dirty="0"/>
            </a:br>
            <a:r>
              <a:rPr lang="en-US" dirty="0"/>
              <a:t>and add your records</a:t>
            </a:r>
          </a:p>
          <a:p>
            <a:r>
              <a:rPr lang="en-US" dirty="0"/>
              <a:t>After changing the database file, don’t forget to run </a:t>
            </a:r>
            <a:r>
              <a:rPr lang="en-US" b="1" dirty="0">
                <a:latin typeface="Consolas" panose="020B0609020204030204" pitchFamily="49" charset="0"/>
              </a:rPr>
              <a:t>make</a:t>
            </a:r>
            <a:r>
              <a:rPr lang="en-US" dirty="0"/>
              <a:t> again before booting your IOC</a:t>
            </a:r>
          </a:p>
          <a:p>
            <a:r>
              <a:rPr lang="en-US" dirty="0"/>
              <a:t>Check your stuff by creating a Phoebus display or by using command line tools: </a:t>
            </a:r>
            <a:r>
              <a:rPr lang="en-US" b="1" dirty="0">
                <a:latin typeface="Consolas" panose="020B0609020204030204" pitchFamily="49" charset="0"/>
              </a:rPr>
              <a:t>caput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</a:rPr>
              <a:t>caget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</a:rPr>
              <a:t>camonitor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6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Own Stuff</a:t>
            </a:r>
            <a:br>
              <a:rPr lang="en-US" dirty="0"/>
            </a:br>
            <a:r>
              <a:rPr lang="en-US" sz="2800" i="1" dirty="0"/>
              <a:t>Ideas for More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items under “</a:t>
            </a:r>
            <a:r>
              <a:rPr lang="en-US" dirty="0">
                <a:latin typeface="Consolas" panose="020B0609020204030204" pitchFamily="49" charset="0"/>
              </a:rPr>
              <a:t>000_Static</a:t>
            </a:r>
            <a:r>
              <a:rPr lang="en-US" dirty="0"/>
              <a:t>” are mailboxes</a:t>
            </a:r>
            <a:br>
              <a:rPr lang="en-US" dirty="0"/>
            </a:br>
            <a:r>
              <a:rPr lang="en-US" dirty="0"/>
              <a:t>link output records and input records and manipulate their values</a:t>
            </a:r>
          </a:p>
          <a:p>
            <a:r>
              <a:rPr lang="en-US" dirty="0"/>
              <a:t>The items under “</a:t>
            </a:r>
            <a:r>
              <a:rPr lang="en-US" dirty="0">
                <a:latin typeface="Consolas" panose="020B0609020204030204" pitchFamily="49" charset="0"/>
              </a:rPr>
              <a:t>001_Dynamic</a:t>
            </a:r>
            <a:r>
              <a:rPr lang="en-US" dirty="0"/>
              <a:t>” are updated by the server</a:t>
            </a:r>
            <a:br>
              <a:rPr lang="en-US" dirty="0"/>
            </a:br>
            <a:r>
              <a:rPr lang="en-US" dirty="0"/>
              <a:t>monitored input records will show the value changes</a:t>
            </a:r>
          </a:p>
          <a:p>
            <a:r>
              <a:rPr lang="en-US" dirty="0"/>
              <a:t>The items under “</a:t>
            </a:r>
            <a:r>
              <a:rPr lang="en-US" dirty="0">
                <a:latin typeface="Consolas" panose="020B0609020204030204" pitchFamily="49" charset="0"/>
              </a:rPr>
              <a:t>015_WorkOrder</a:t>
            </a:r>
            <a:r>
              <a:rPr lang="en-US" dirty="0"/>
              <a:t>” have user-defined structured data </a:t>
            </a:r>
            <a:br>
              <a:rPr lang="en-US" dirty="0"/>
            </a:br>
            <a:r>
              <a:rPr lang="en-US" dirty="0"/>
              <a:t>use the setup for structures (using </a:t>
            </a:r>
            <a:r>
              <a:rPr lang="en-US" dirty="0" err="1">
                <a:latin typeface="Consolas" panose="020B0609020204030204" pitchFamily="49" charset="0"/>
              </a:rPr>
              <a:t>opcuaItemRecord</a:t>
            </a:r>
            <a:r>
              <a:rPr lang="en-US" dirty="0"/>
              <a:t>) to link them</a:t>
            </a:r>
          </a:p>
          <a:p>
            <a:r>
              <a:rPr lang="en-US" dirty="0"/>
              <a:t>The “Cheat Sheet” document (in the </a:t>
            </a:r>
            <a:r>
              <a:rPr lang="en-US" dirty="0">
                <a:latin typeface="Consolas" panose="020B0609020204030204" pitchFamily="49" charset="0"/>
              </a:rPr>
              <a:t>presentations</a:t>
            </a:r>
            <a:r>
              <a:rPr lang="en-US" dirty="0"/>
              <a:t> folder) lists all available options for the record configuration</a:t>
            </a:r>
          </a:p>
          <a:p>
            <a:pPr lvl="1"/>
            <a:r>
              <a:rPr lang="en-US" dirty="0"/>
              <a:t>Add a second subscription (slow) and use a server-side queue to avoid losing any updates</a:t>
            </a:r>
            <a:br>
              <a:rPr lang="en-US" dirty="0"/>
            </a:br>
            <a:r>
              <a:rPr lang="en-US" dirty="0"/>
              <a:t>Check the difference between IOC and OPC UA time 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1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29" y="443576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Thanks for Your Attention!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97B5D68-F70F-F7BD-88BA-43B38154A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1590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046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 UA </a:t>
            </a:r>
            <a:r>
              <a:rPr lang="en-US"/>
              <a:t>Integration Workflow</a:t>
            </a:r>
            <a:br>
              <a:rPr lang="en-US" dirty="0"/>
            </a:br>
            <a:r>
              <a:rPr lang="en-US" sz="2800" i="1" dirty="0"/>
              <a:t>Step 1: Browse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587" y="5587477"/>
            <a:ext cx="3671888" cy="401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Free browsing tool: </a:t>
            </a:r>
            <a:r>
              <a:rPr lang="en-US" b="1" i="1" dirty="0" err="1"/>
              <a:t>UaExpert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1" y="2111060"/>
            <a:ext cx="3609975" cy="30384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31457" y="4176964"/>
            <a:ext cx="1165451" cy="3583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03" y="1062918"/>
            <a:ext cx="4543425" cy="57626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546459" y="1728000"/>
            <a:ext cx="2594919" cy="3830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6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 UA Integration Workflow</a:t>
            </a:r>
            <a:br>
              <a:rPr lang="en-US" dirty="0"/>
            </a:br>
            <a:r>
              <a:rPr lang="en-US" sz="2800" i="1" dirty="0"/>
              <a:t>Step 2: Configure the 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OPC UA server connections from the startup script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EPICS record to your database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470516" y="2365779"/>
            <a:ext cx="999209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2550" lvl="2"/>
            <a:r>
              <a:rPr lang="en-US" altLang="en-US" sz="2000" dirty="0" err="1">
                <a:latin typeface="Consolas" panose="020B0609020204030204" pitchFamily="49" charset="0"/>
              </a:rPr>
              <a:t>opcuaSession</a:t>
            </a:r>
            <a:r>
              <a:rPr lang="en-US" altLang="en-US" sz="2000" dirty="0">
                <a:latin typeface="Consolas" panose="020B0609020204030204" pitchFamily="49" charset="0"/>
              </a:rPr>
              <a:t> PLC1 </a:t>
            </a:r>
            <a:r>
              <a:rPr lang="en-US" altLang="en-US" sz="2000" dirty="0" err="1">
                <a:latin typeface="Consolas" panose="020B0609020204030204" pitchFamily="49" charset="0"/>
              </a:rPr>
              <a:t>opc.tcp</a:t>
            </a:r>
            <a:r>
              <a:rPr lang="en-US" altLang="en-US" sz="2000" dirty="0">
                <a:latin typeface="Consolas" panose="020B0609020204030204" pitchFamily="49" charset="0"/>
              </a:rPr>
              <a:t>://plc1.controls.local:4840 sec-mode=None</a:t>
            </a:r>
          </a:p>
          <a:p>
            <a:pPr marL="82550" lvl="2"/>
            <a:r>
              <a:rPr lang="en-US" altLang="en-US" sz="2000" dirty="0" err="1">
                <a:latin typeface="Consolas" panose="020B0609020204030204" pitchFamily="49" charset="0"/>
              </a:rPr>
              <a:t>opcuaSubscription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SUB1</a:t>
            </a:r>
            <a:r>
              <a:rPr lang="en-US" altLang="en-US" sz="2000" dirty="0">
                <a:latin typeface="Consolas" panose="020B0609020204030204" pitchFamily="49" charset="0"/>
              </a:rPr>
              <a:t> PLC1 200</a:t>
            </a:r>
          </a:p>
        </p:txBody>
      </p:sp>
      <p:sp>
        <p:nvSpPr>
          <p:cNvPr id="5" name="Textfeld 3"/>
          <p:cNvSpPr txBox="1"/>
          <p:nvPr/>
        </p:nvSpPr>
        <p:spPr>
          <a:xfrm>
            <a:off x="2388561" y="3844224"/>
            <a:ext cx="8748583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2550" lvl="2"/>
            <a:r>
              <a:rPr lang="en-US" altLang="en-US" sz="2000" dirty="0">
                <a:latin typeface="Consolas" panose="020B0609020204030204" pitchFamily="49" charset="0"/>
              </a:rPr>
              <a:t>record(</a:t>
            </a:r>
            <a:r>
              <a:rPr lang="en-US" altLang="en-US" sz="2000" dirty="0" err="1">
                <a:latin typeface="Consolas" panose="020B0609020204030204" pitchFamily="49" charset="0"/>
              </a:rPr>
              <a:t>ai</a:t>
            </a:r>
            <a:r>
              <a:rPr lang="en-US" altLang="en-US" sz="2000" dirty="0">
                <a:latin typeface="Consolas" panose="020B0609020204030204" pitchFamily="49" charset="0"/>
              </a:rPr>
              <a:t>, "$(DEVICE):dbl1") {</a:t>
            </a:r>
          </a:p>
          <a:p>
            <a:pPr marL="82550" lvl="2"/>
            <a:r>
              <a:rPr lang="en-US" altLang="en-US" sz="2000" dirty="0">
                <a:latin typeface="Consolas" panose="020B0609020204030204" pitchFamily="49" charset="0"/>
              </a:rPr>
              <a:t>    field(DTYP, "</a:t>
            </a:r>
            <a:r>
              <a:rPr lang="en-US" altLang="en-US" sz="2000" b="1" dirty="0">
                <a:latin typeface="Consolas" panose="020B0609020204030204" pitchFamily="49" charset="0"/>
              </a:rPr>
              <a:t>OPCUA</a:t>
            </a:r>
            <a:r>
              <a:rPr lang="en-US" altLang="en-US" sz="2000" dirty="0">
                <a:latin typeface="Consolas" panose="020B0609020204030204" pitchFamily="49" charset="0"/>
              </a:rPr>
              <a:t>")</a:t>
            </a:r>
          </a:p>
          <a:p>
            <a:pPr marL="82550" lvl="2"/>
            <a:r>
              <a:rPr lang="en-US" altLang="en-US" sz="2000" dirty="0">
                <a:latin typeface="Consolas" panose="020B0609020204030204" pitchFamily="49" charset="0"/>
              </a:rPr>
              <a:t>    field(INP,  "@</a:t>
            </a: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SUB1</a:t>
            </a:r>
            <a:r>
              <a:rPr lang="en-US" altLang="en-US" sz="2000" dirty="0">
                <a:latin typeface="Consolas" panose="020B0609020204030204" pitchFamily="49" charset="0"/>
              </a:rPr>
              <a:t> ns=3;s=\"Data_block_1\".\"</a:t>
            </a:r>
            <a:r>
              <a:rPr lang="en-US" altLang="en-US" sz="2000" dirty="0" err="1">
                <a:latin typeface="Consolas" panose="020B0609020204030204" pitchFamily="49" charset="0"/>
              </a:rPr>
              <a:t>myDouble</a:t>
            </a:r>
            <a:r>
              <a:rPr lang="en-US" altLang="en-US" sz="2000" dirty="0">
                <a:latin typeface="Consolas" panose="020B0609020204030204" pitchFamily="49" charset="0"/>
              </a:rPr>
              <a:t>\"")</a:t>
            </a:r>
          </a:p>
          <a:p>
            <a:pPr marL="82550" lvl="2"/>
            <a:r>
              <a:rPr lang="en-US" altLang="en-US" sz="2000" dirty="0">
                <a:latin typeface="Consolas" panose="020B0609020204030204" pitchFamily="49" charset="0"/>
              </a:rPr>
              <a:t>    field(PREC, "3")</a:t>
            </a:r>
          </a:p>
          <a:p>
            <a:pPr marL="82550" lvl="2"/>
            <a:r>
              <a:rPr lang="en-US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 UA Integration Workflow</a:t>
            </a:r>
            <a:br>
              <a:rPr lang="en-US" dirty="0"/>
            </a:br>
            <a:r>
              <a:rPr lang="en-US" sz="2800" i="1" dirty="0"/>
              <a:t>Step 3: Design Your Client Applications and Connect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853683"/>
            <a:ext cx="10058400" cy="465852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Onto the Training-VM</a:t>
            </a:r>
            <a:endParaRPr lang="en-US" sz="28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29FBF0-1CB1-ADE2-CDA5-1F2D89AD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96" y="1402131"/>
            <a:ext cx="6781608" cy="51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Demo Server</a:t>
            </a:r>
            <a:br>
              <a:rPr lang="en-US" dirty="0"/>
            </a:br>
            <a:endParaRPr lang="en-US" sz="28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3" y="1872000"/>
            <a:ext cx="3036888" cy="437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a new terminal</a:t>
            </a:r>
          </a:p>
          <a:p>
            <a:r>
              <a:rPr lang="en-US" dirty="0"/>
              <a:t>Unpack the Unified Automation demo server</a:t>
            </a:r>
          </a:p>
          <a:p>
            <a:r>
              <a:rPr lang="en-US" dirty="0"/>
              <a:t>Run it</a:t>
            </a:r>
          </a:p>
          <a:p>
            <a:pPr lvl="1"/>
            <a:r>
              <a:rPr lang="en-US" sz="1600" dirty="0"/>
              <a:t>Use CTRL-C and restart it to simulate an orderly server disconnect and reconnect</a:t>
            </a:r>
          </a:p>
          <a:p>
            <a:pPr lvl="1"/>
            <a:r>
              <a:rPr lang="en-US" sz="1600" dirty="0"/>
              <a:t>Use CTRL-Z and “</a:t>
            </a:r>
            <a:r>
              <a:rPr lang="en-US" sz="1600" dirty="0" err="1"/>
              <a:t>fg</a:t>
            </a:r>
            <a:r>
              <a:rPr lang="en-US" sz="1600" dirty="0"/>
              <a:t>” to simulate network hang-up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13D219F-35AD-52D6-29CC-B8CA59CD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879" y="1439658"/>
            <a:ext cx="6901949" cy="48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7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</a:t>
            </a:r>
            <a:r>
              <a:rPr lang="en-US" dirty="0" err="1"/>
              <a:t>UaExpert</a:t>
            </a:r>
            <a:r>
              <a:rPr lang="en-US" dirty="0"/>
              <a:t> Browser</a:t>
            </a:r>
            <a:br>
              <a:rPr lang="en-US" dirty="0"/>
            </a:br>
            <a:endParaRPr lang="en-US" sz="28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646111" y="1872000"/>
            <a:ext cx="2819760" cy="4374000"/>
          </a:xfrm>
        </p:spPr>
        <p:txBody>
          <a:bodyPr>
            <a:normAutofit/>
          </a:bodyPr>
          <a:lstStyle/>
          <a:p>
            <a:r>
              <a:rPr lang="en-US" dirty="0"/>
              <a:t>The first start requires you to create a self-signed certificate.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Just enter any data.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081B97E-47FB-DA31-C3DA-91383412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97" y="1354959"/>
            <a:ext cx="6801611" cy="51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UaExpert</a:t>
            </a:r>
            <a:r>
              <a:rPr lang="en-US" dirty="0"/>
              <a:t>: Add the Demo Server</a:t>
            </a:r>
            <a:br>
              <a:rPr lang="en-US" dirty="0"/>
            </a:br>
            <a:endParaRPr lang="en-US" sz="28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46111" y="1872000"/>
            <a:ext cx="2746018" cy="4374000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i="1" dirty="0"/>
              <a:t>Server</a:t>
            </a:r>
            <a:r>
              <a:rPr lang="en-US" dirty="0"/>
              <a:t>, then </a:t>
            </a:r>
            <a:r>
              <a:rPr lang="en-US" i="1" dirty="0"/>
              <a:t>Add…</a:t>
            </a:r>
          </a:p>
          <a:p>
            <a:r>
              <a:rPr lang="en-US" dirty="0"/>
              <a:t>Use the </a:t>
            </a:r>
            <a:r>
              <a:rPr lang="en-US" i="1" dirty="0"/>
              <a:t>Advanced</a:t>
            </a:r>
            <a:r>
              <a:rPr lang="en-US" dirty="0"/>
              <a:t> tab and enter the endpoint URL</a:t>
            </a:r>
          </a:p>
          <a:p>
            <a:pPr marL="0" indent="0">
              <a:buNone/>
            </a:pPr>
            <a:r>
              <a:rPr lang="en-US" b="1" dirty="0" err="1">
                <a:latin typeface="Arial Narrow" panose="020B0606020202030204" pitchFamily="34" charset="0"/>
              </a:rPr>
              <a:t>opc.tcp</a:t>
            </a:r>
            <a:r>
              <a:rPr lang="en-US" b="1" dirty="0">
                <a:latin typeface="Arial Narrow" panose="020B0606020202030204" pitchFamily="34" charset="0"/>
              </a:rPr>
              <a:t>://localhost:48010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2758C58-F9D1-1696-F470-ECA02AC0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16" y="1269640"/>
            <a:ext cx="7559561" cy="51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9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10990CF-5505-4735-D4CA-DEBD52DC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45" y="1265152"/>
            <a:ext cx="4319340" cy="530231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2D9C7C2-F855-C8C2-3CB0-75E020EAA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75" y="1997222"/>
            <a:ext cx="2946061" cy="1467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UaExpert</a:t>
            </a:r>
            <a:r>
              <a:rPr lang="en-US" dirty="0"/>
              <a:t>: Connect</a:t>
            </a:r>
            <a:br>
              <a:rPr lang="en-US" dirty="0"/>
            </a:br>
            <a:endParaRPr lang="en-US" sz="28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74059" y="2641599"/>
            <a:ext cx="753036" cy="1217707"/>
          </a:xfrm>
          <a:prstGeom prst="straightConnector1">
            <a:avLst/>
          </a:prstGeom>
          <a:ln w="63500">
            <a:solidFill>
              <a:srgbClr val="00B050"/>
            </a:solidFill>
            <a:headEnd type="triangle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8183316" y="6159500"/>
            <a:ext cx="668584" cy="245782"/>
          </a:xfrm>
          <a:prstGeom prst="straightConnector1">
            <a:avLst/>
          </a:prstGeom>
          <a:ln w="63500">
            <a:solidFill>
              <a:srgbClr val="00B050"/>
            </a:solidFill>
            <a:headEnd type="triangle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755446" y="3859306"/>
            <a:ext cx="2737054" cy="1347694"/>
          </a:xfrm>
        </p:spPr>
        <p:txBody>
          <a:bodyPr>
            <a:normAutofit/>
          </a:bodyPr>
          <a:lstStyle/>
          <a:p>
            <a:r>
              <a:rPr lang="en-US" dirty="0"/>
              <a:t>Connect by clicking on the </a:t>
            </a:r>
            <a:r>
              <a:rPr lang="en-US" i="1" dirty="0"/>
              <a:t>Connect Server</a:t>
            </a:r>
            <a:r>
              <a:rPr lang="en-US" dirty="0"/>
              <a:t> icon 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8911732" y="4533153"/>
            <a:ext cx="2319147" cy="195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Trust the unknown self-signed server certificate</a:t>
            </a:r>
          </a:p>
          <a:p>
            <a:r>
              <a:rPr lang="en-US" dirty="0"/>
              <a:t>and </a:t>
            </a:r>
            <a:r>
              <a:rPr lang="en-US" i="1" dirty="0"/>
              <a:t>Continue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6714DB-39D0-6C8E-72F1-32D2F421D456}"/>
              </a:ext>
            </a:extLst>
          </p:cNvPr>
          <p:cNvCxnSpPr>
            <a:cxnSpLocks/>
          </p:cNvCxnSpPr>
          <p:nvPr/>
        </p:nvCxnSpPr>
        <p:spPr>
          <a:xfrm flipV="1">
            <a:off x="8190556" y="5773519"/>
            <a:ext cx="668584" cy="245782"/>
          </a:xfrm>
          <a:prstGeom prst="straightConnector1">
            <a:avLst/>
          </a:prstGeom>
          <a:ln w="63500">
            <a:solidFill>
              <a:srgbClr val="00B050"/>
            </a:solidFill>
            <a:headEnd type="triangle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531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938</TotalTime>
  <Words>641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Narrow</vt:lpstr>
      <vt:lpstr>Calibri</vt:lpstr>
      <vt:lpstr>Century Gothic</vt:lpstr>
      <vt:lpstr>Consolas</vt:lpstr>
      <vt:lpstr>Wingdings 3</vt:lpstr>
      <vt:lpstr>Ion</vt:lpstr>
      <vt:lpstr>OPC UA EPICS Device Support</vt:lpstr>
      <vt:lpstr>OPC UA Integration Workflow Step 1: Browse the Server</vt:lpstr>
      <vt:lpstr>OPC UA Integration Workflow Step 2: Configure the IOC</vt:lpstr>
      <vt:lpstr>OPC UA Integration Workflow Step 3: Design Your Client Applications and Connect</vt:lpstr>
      <vt:lpstr>Log Onto the Training-VM</vt:lpstr>
      <vt:lpstr>Start the Demo Server </vt:lpstr>
      <vt:lpstr>Start the UaExpert Browser </vt:lpstr>
      <vt:lpstr>UaExpert: Add the Demo Server </vt:lpstr>
      <vt:lpstr>UaExpert: Connect </vt:lpstr>
      <vt:lpstr>UaExpert: Familiarize Yourself </vt:lpstr>
      <vt:lpstr>Build the IOC Two Steps</vt:lpstr>
      <vt:lpstr>Run the IOC </vt:lpstr>
      <vt:lpstr>Run the IOC </vt:lpstr>
      <vt:lpstr>Add Your Own Stuff The Fun Part</vt:lpstr>
      <vt:lpstr>Add Your Own Stuff Ideas for More Fun</vt:lpstr>
      <vt:lpstr>Thanks for Your Attention!</vt:lpstr>
    </vt:vector>
  </TitlesOfParts>
  <Company>ITER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 EPICS Support</dc:title>
  <dc:creator>Lange Ralph</dc:creator>
  <cp:lastModifiedBy>Lange Ralph</cp:lastModifiedBy>
  <cp:revision>81</cp:revision>
  <dcterms:created xsi:type="dcterms:W3CDTF">2023-11-12T14:10:48Z</dcterms:created>
  <dcterms:modified xsi:type="dcterms:W3CDTF">2024-09-13T13:35:36Z</dcterms:modified>
</cp:coreProperties>
</file>