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59" r:id="rId6"/>
    <p:sldId id="260" r:id="rId7"/>
    <p:sldId id="268" r:id="rId8"/>
    <p:sldId id="269" r:id="rId9"/>
    <p:sldId id="270" r:id="rId10"/>
    <p:sldId id="262" r:id="rId11"/>
    <p:sldId id="277" r:id="rId12"/>
    <p:sldId id="263" r:id="rId13"/>
    <p:sldId id="264" r:id="rId14"/>
    <p:sldId id="274" r:id="rId15"/>
    <p:sldId id="271" r:id="rId16"/>
    <p:sldId id="272" r:id="rId17"/>
    <p:sldId id="275" r:id="rId18"/>
    <p:sldId id="276" r:id="rId19"/>
    <p:sldId id="265" r:id="rId20"/>
    <p:sldId id="266" r:id="rId21"/>
    <p:sldId id="267" r:id="rId22"/>
    <p:sldId id="280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869FB-2945-4F10-8904-29087F4CE19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6555D-385E-4CFA-9BC0-9C2DC4D56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7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AB9A-F81E-4440-BDED-9BA4C420D690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84B4-982F-4BFE-B0C4-CFE3DA9F4219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0519-9A7C-442D-9F11-88D0D81E1D8E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5AF-1098-467F-9087-477835A0A22A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26AC-4BE9-4839-8FA1-C95270D80ACC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266C-CD0C-404C-834F-91A150383C31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24AD-85E8-41AC-B891-3AE7AE50CCA1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CC34-14C6-48CB-A350-02E5DD550617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3CAD-2D1D-46E0-9BD6-F824C94E7E06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defRPr/>
            </a:lvl3pPr>
            <a:lvl4pPr>
              <a:spcBef>
                <a:spcPts val="800"/>
              </a:spcBef>
              <a:defRPr/>
            </a:lvl4pPr>
            <a:lvl5pPr>
              <a:spcBef>
                <a:spcPts val="80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7B99-B71A-4FFD-A202-FFEC51F36A60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6B04-F03C-496C-8BA2-CFE422FCA2D5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879200"/>
            <a:ext cx="4396339" cy="43776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800"/>
              </a:spcBef>
              <a:defRPr sz="1400"/>
            </a:lvl3pPr>
            <a:lvl4pPr>
              <a:spcBef>
                <a:spcPts val="800"/>
              </a:spcBef>
              <a:defRPr sz="1200"/>
            </a:lvl4pPr>
            <a:lvl5pPr>
              <a:spcBef>
                <a:spcPts val="800"/>
              </a:spcBef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2" y="1879200"/>
            <a:ext cx="4575600" cy="43776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800"/>
              </a:spcBef>
              <a:defRPr sz="1400"/>
            </a:lvl3pPr>
            <a:lvl4pPr>
              <a:spcBef>
                <a:spcPts val="800"/>
              </a:spcBef>
              <a:defRPr sz="1200"/>
            </a:lvl4pPr>
            <a:lvl5pPr>
              <a:spcBef>
                <a:spcPts val="800"/>
              </a:spcBef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3AB8-E15D-4E49-8BF1-48EF9F4FF5DA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DFC3-4799-4ADF-B29D-80CB1C0A5516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E6CB-3FD5-4F5B-93CB-CE17FE34C423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2BC3-4582-43E9-A259-AAE1AA3F94D5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6A0D-78F0-4F86-A69A-FCDE376979B3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0D7B-3DAD-4D19-AE7F-6EB3EF74D3BB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e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872000"/>
            <a:ext cx="8946541" cy="437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239603-A030-4CC3-9DA2-96785DC6FE3A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Grafik 10">
            <a:extLst>
              <a:ext uri="{FF2B5EF4-FFF2-40B4-BE49-F238E27FC236}">
                <a16:creationId xmlns:a16="http://schemas.microsoft.com/office/drawing/2014/main" id="{E3195E9B-F05D-4615-B542-936C87620061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1190739" y="6244813"/>
            <a:ext cx="656278" cy="34705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opcua-srs-1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ics-modules/opcu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132046" cy="3329581"/>
          </a:xfrm>
        </p:spPr>
        <p:txBody>
          <a:bodyPr/>
          <a:lstStyle/>
          <a:p>
            <a:r>
              <a:rPr lang="en-US" dirty="0"/>
              <a:t>OPC UA</a:t>
            </a:r>
            <a:br>
              <a:rPr lang="en-US" dirty="0"/>
            </a:br>
            <a:r>
              <a:rPr lang="en-US" sz="4800" dirty="0"/>
              <a:t>EPICS Device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Interfacing Industrial Controllers</a:t>
            </a:r>
          </a:p>
          <a:p>
            <a:r>
              <a:rPr lang="en-US" cap="none" dirty="0"/>
              <a:t>Ralph Lange</a:t>
            </a:r>
          </a:p>
        </p:txBody>
      </p:sp>
      <p:pic>
        <p:nvPicPr>
          <p:cNvPr id="5" name="Picture 4" descr="File:ESS Logo Frugal Blue cmyk.pn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494" y="835750"/>
            <a:ext cx="1234628" cy="66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File:ITER Logo NoonYellow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75" y="874891"/>
            <a:ext cx="1121877" cy="53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3" y="728063"/>
            <a:ext cx="2113929" cy="1117331"/>
          </a:xfrm>
          <a:prstGeom prst="rect">
            <a:avLst/>
          </a:prstGeom>
        </p:spPr>
      </p:pic>
      <p:pic>
        <p:nvPicPr>
          <p:cNvPr id="3074" name="Picture 2" descr="undefin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87" y="881811"/>
            <a:ext cx="1604200" cy="55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b/b2/Paul_Scherrer_Institut.svg/640px-Paul_Scherrer_Institut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25" y="862825"/>
            <a:ext cx="1634864" cy="58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91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EPICS Device Support Module</a:t>
            </a:r>
            <a:br>
              <a:rPr lang="en-US" dirty="0"/>
            </a:br>
            <a:r>
              <a:rPr lang="en-US" sz="2800" i="1" dirty="0"/>
              <a:t>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GB" dirty="0"/>
              <a:t>Evaluation of client library options and Device Support prototype</a:t>
            </a:r>
            <a:br>
              <a:rPr lang="en-GB" dirty="0"/>
            </a:br>
            <a:r>
              <a:rPr lang="en-GB" i="1" dirty="0"/>
              <a:t>Bernhard </a:t>
            </a:r>
            <a:r>
              <a:rPr lang="en-GB" i="1" dirty="0" err="1"/>
              <a:t>Kuner</a:t>
            </a:r>
            <a:r>
              <a:rPr lang="en-GB" i="1" dirty="0"/>
              <a:t> (HZB/BESSY)</a:t>
            </a:r>
          </a:p>
          <a:p>
            <a:pPr>
              <a:spcBef>
                <a:spcPts val="1200"/>
              </a:spcBef>
            </a:pPr>
            <a:r>
              <a:rPr lang="en-US" dirty="0"/>
              <a:t>ITER use cases tested by F4E (Spain) and TCS (India)</a:t>
            </a:r>
          </a:p>
          <a:p>
            <a:pPr lvl="1"/>
            <a:r>
              <a:rPr lang="en-US" dirty="0"/>
              <a:t>Against S7-1516/1518 embedded OPC UA server</a:t>
            </a:r>
          </a:p>
          <a:p>
            <a:pPr lvl="1"/>
            <a:r>
              <a:rPr lang="en-US" dirty="0"/>
              <a:t>Against </a:t>
            </a:r>
            <a:r>
              <a:rPr lang="en-US" dirty="0" err="1"/>
              <a:t>WinCC</a:t>
            </a:r>
            <a:r>
              <a:rPr lang="en-US" dirty="0"/>
              <a:t>-OA embedded OPC UA server</a:t>
            </a:r>
          </a:p>
          <a:p>
            <a:r>
              <a:rPr lang="en-US" dirty="0"/>
              <a:t>Current implementation, using a design that allows integrating different low-level client libraries </a:t>
            </a:r>
          </a:p>
          <a:p>
            <a:r>
              <a:rPr lang="en-US" dirty="0"/>
              <a:t>Recent major contributions from PSI, HZB/BESSY and 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2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EPICS Device Support Module</a:t>
            </a:r>
            <a:br>
              <a:rPr lang="en-US" dirty="0"/>
            </a:br>
            <a:r>
              <a:rPr lang="en-US" sz="2800" i="1" dirty="0"/>
              <a:t>Low-Level OPC UA Client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Stable: Use of commercial C++ Client SDK by Unified Automation</a:t>
            </a:r>
            <a:endParaRPr lang="en-GB" dirty="0"/>
          </a:p>
          <a:p>
            <a:pPr lvl="1"/>
            <a:r>
              <a:rPr lang="en-GB" dirty="0"/>
              <a:t>4k€ for source code and 1 year support (extend support: 20% per year)</a:t>
            </a:r>
            <a:br>
              <a:rPr lang="en-GB" dirty="0"/>
            </a:br>
            <a:r>
              <a:rPr lang="en-GB" i="1" dirty="0"/>
              <a:t>one developer/many products</a:t>
            </a:r>
            <a:r>
              <a:rPr lang="en-GB" dirty="0"/>
              <a:t>   or   </a:t>
            </a:r>
            <a:r>
              <a:rPr lang="en-GB" i="1" dirty="0"/>
              <a:t>many developers/one product</a:t>
            </a:r>
          </a:p>
          <a:p>
            <a:pPr lvl="1"/>
            <a:r>
              <a:rPr lang="en-US" dirty="0"/>
              <a:t>Binaries can be deployed/distributed royalty-free</a:t>
            </a:r>
            <a:endParaRPr lang="en-GB" dirty="0"/>
          </a:p>
          <a:p>
            <a:pPr lvl="1"/>
            <a:r>
              <a:rPr lang="en-US" dirty="0"/>
              <a:t>Platforms: Windows and Linux; evaluation bundles available</a:t>
            </a:r>
          </a:p>
          <a:p>
            <a:pPr lvl="1"/>
            <a:r>
              <a:rPr lang="en-US" dirty="0"/>
              <a:t>Newest versions (1.7.9 and 1.8) have issues</a:t>
            </a:r>
            <a:endParaRPr lang="en-US" sz="2000" dirty="0"/>
          </a:p>
          <a:p>
            <a:r>
              <a:rPr lang="en-US" dirty="0"/>
              <a:t>New: Use of free open62541 SDK client libraries</a:t>
            </a:r>
          </a:p>
          <a:p>
            <a:pPr marL="477838" lvl="1" indent="0">
              <a:buNone/>
            </a:pPr>
            <a:r>
              <a:rPr lang="en-US" i="1" dirty="0"/>
              <a:t>Work by Dirk </a:t>
            </a:r>
            <a:r>
              <a:rPr lang="en-US" i="1" dirty="0" err="1"/>
              <a:t>Zimoch</a:t>
            </a:r>
            <a:r>
              <a:rPr lang="en-US" i="1" dirty="0"/>
              <a:t> (PSI) and Carsten Winkler (HZB/BESSY)</a:t>
            </a:r>
            <a:endParaRPr lang="en-US" dirty="0"/>
          </a:p>
          <a:p>
            <a:pPr lvl="1"/>
            <a:r>
              <a:rPr lang="en-US" dirty="0"/>
              <a:t>Not trivial to set up</a:t>
            </a:r>
          </a:p>
          <a:p>
            <a:pPr lvl="1"/>
            <a:r>
              <a:rPr lang="en-US" dirty="0"/>
              <a:t>More complexity on the Device Support side</a:t>
            </a:r>
          </a:p>
          <a:p>
            <a:pPr lvl="1"/>
            <a:r>
              <a:rPr lang="en-US" dirty="0"/>
              <a:t>Less documentation than the Unified Automation SDK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EPICS Device Support Module</a:t>
            </a:r>
            <a:br>
              <a:rPr lang="en-US" dirty="0"/>
            </a:br>
            <a:r>
              <a:rPr lang="en-US" sz="2800" i="1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Requirements Specification v1.1: </a:t>
            </a:r>
            <a:r>
              <a:rPr lang="en-US" dirty="0">
                <a:hlinkClick r:id="rId2"/>
              </a:rPr>
              <a:t>https://bit.ly/opcua-srs-11</a:t>
            </a:r>
            <a:endParaRPr lang="en-US" dirty="0"/>
          </a:p>
          <a:p>
            <a:r>
              <a:rPr lang="en-US" dirty="0"/>
              <a:t>Design done (no formal doc)</a:t>
            </a:r>
          </a:p>
          <a:p>
            <a:r>
              <a:rPr lang="en-US" dirty="0"/>
              <a:t>Implementation nearly complete</a:t>
            </a:r>
          </a:p>
          <a:p>
            <a:pPr lvl="1"/>
            <a:r>
              <a:rPr lang="en-US" dirty="0"/>
              <a:t>All basic data types and arrays thereof (</a:t>
            </a:r>
            <a:r>
              <a:rPr lang="en-US" i="1" dirty="0"/>
              <a:t>read/write/subscribe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Supporting all applicable EPICS record types (bidirectional outputs)</a:t>
            </a:r>
          </a:p>
          <a:p>
            <a:pPr lvl="1"/>
            <a:r>
              <a:rPr lang="en-US" dirty="0"/>
              <a:t>User-defined structures (</a:t>
            </a:r>
            <a:r>
              <a:rPr lang="en-US" i="1" dirty="0"/>
              <a:t>read/write/subscribe</a:t>
            </a:r>
            <a:r>
              <a:rPr lang="en-US" dirty="0"/>
              <a:t>), timestamps from data</a:t>
            </a:r>
          </a:p>
          <a:p>
            <a:pPr lvl="1"/>
            <a:r>
              <a:rPr lang="en-US" dirty="0"/>
              <a:t>Server-side queues, configurable connection behavior</a:t>
            </a:r>
          </a:p>
          <a:p>
            <a:pPr lvl="1"/>
            <a:r>
              <a:rPr lang="en-US" dirty="0"/>
              <a:t>OPC UA Security (encrypt, sign, authenticate)</a:t>
            </a:r>
            <a:br>
              <a:rPr lang="en-US" dirty="0"/>
            </a:br>
            <a:r>
              <a:rPr lang="en-US" i="1" dirty="0"/>
              <a:t>Lots of testing help by Roland </a:t>
            </a:r>
            <a:r>
              <a:rPr lang="en-US" i="1" dirty="0" err="1"/>
              <a:t>Fleischhauer</a:t>
            </a:r>
            <a:r>
              <a:rPr lang="en-US" i="1" dirty="0"/>
              <a:t> (HZB/BESSY)</a:t>
            </a:r>
          </a:p>
          <a:p>
            <a:pPr lvl="1"/>
            <a:r>
              <a:rPr lang="en-US" dirty="0"/>
              <a:t>Integrated end-to-end test against a software server</a:t>
            </a:r>
            <a:br>
              <a:rPr lang="en-US" dirty="0"/>
            </a:br>
            <a:r>
              <a:rPr lang="en-US" i="1" dirty="0"/>
              <a:t>Work by Ross Elliot and Karl Vestin (ESS)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0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EPICS Device Support Module</a:t>
            </a:r>
            <a:br>
              <a:rPr lang="en-US" dirty="0"/>
            </a:br>
            <a:r>
              <a:rPr lang="en-US" sz="2800" i="1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Started:</a:t>
            </a:r>
          </a:p>
          <a:p>
            <a:pPr lvl="1"/>
            <a:r>
              <a:rPr lang="en-US" dirty="0"/>
              <a:t>Wiki pages: List of servers that have been integrated</a:t>
            </a:r>
            <a:br>
              <a:rPr lang="en-US" dirty="0"/>
            </a:br>
            <a:r>
              <a:rPr lang="en-US" dirty="0"/>
              <a:t>Useful tricks and hints</a:t>
            </a:r>
          </a:p>
          <a:p>
            <a:r>
              <a:rPr lang="en-US" dirty="0"/>
              <a:t>Currently:</a:t>
            </a:r>
          </a:p>
          <a:p>
            <a:pPr lvl="1"/>
            <a:r>
              <a:rPr lang="en-US" dirty="0"/>
              <a:t>User Manual </a:t>
            </a:r>
            <a:r>
              <a:rPr lang="en-US" i="1" dirty="0"/>
              <a:t>(Ralph)</a:t>
            </a:r>
            <a:br>
              <a:rPr lang="en-US" dirty="0"/>
            </a:br>
            <a:r>
              <a:rPr lang="en-US" dirty="0"/>
              <a:t>~30% done: integration of current READMEs and Cheat Sheet</a:t>
            </a:r>
          </a:p>
          <a:p>
            <a:pPr lvl="1"/>
            <a:r>
              <a:rPr lang="en-US" dirty="0"/>
              <a:t>Server-side deadband filters </a:t>
            </a:r>
            <a:r>
              <a:rPr lang="en-US" i="1" dirty="0"/>
              <a:t>(Dirk)</a:t>
            </a:r>
          </a:p>
          <a:p>
            <a:pPr lvl="1"/>
            <a:r>
              <a:rPr lang="en-US" dirty="0"/>
              <a:t>Better </a:t>
            </a:r>
            <a:r>
              <a:rPr lang="en-US" dirty="0" err="1"/>
              <a:t>enum</a:t>
            </a:r>
            <a:r>
              <a:rPr lang="en-US" dirty="0"/>
              <a:t> support (read choices from server) </a:t>
            </a:r>
            <a:r>
              <a:rPr lang="en-US" i="1" dirty="0"/>
              <a:t>(Dirk)</a:t>
            </a:r>
            <a:endParaRPr lang="en-GB" i="1" dirty="0"/>
          </a:p>
          <a:p>
            <a:r>
              <a:rPr lang="en-US" dirty="0"/>
              <a:t>Soon:</a:t>
            </a:r>
          </a:p>
          <a:p>
            <a:pPr lvl="1"/>
            <a:r>
              <a:rPr lang="en-US" dirty="0"/>
              <a:t>Support for OPC UA methods (remote execution of PLC code) </a:t>
            </a:r>
            <a:r>
              <a:rPr lang="en-US" i="1" dirty="0"/>
              <a:t>(Ralph)</a:t>
            </a:r>
          </a:p>
          <a:p>
            <a:pPr lvl="1"/>
            <a:r>
              <a:rPr lang="en-US" dirty="0"/>
              <a:t>Support for servers that change structures on-the-fly </a:t>
            </a:r>
            <a:r>
              <a:rPr lang="en-US" i="1" dirty="0"/>
              <a:t>(Karl)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2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EPICS Device Support Module</a:t>
            </a:r>
            <a:br>
              <a:rPr lang="en-US" dirty="0"/>
            </a:br>
            <a:r>
              <a:rPr lang="en-US" sz="2800" i="1" dirty="0"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Device Support under EPICS license</a:t>
            </a:r>
          </a:p>
          <a:p>
            <a:r>
              <a:rPr lang="en-US" dirty="0"/>
              <a:t>Upstream repository, Wiki pages, binaries, (future manual):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https://github.com/epics-modules/opcua</a:t>
            </a: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>
              <a:buSzPct val="100000"/>
              <a:buFont typeface="Arial" panose="020B0604020202020204" pitchFamily="34" charset="0"/>
              <a:buChar char="‼"/>
            </a:pPr>
            <a:r>
              <a:rPr lang="en-US" dirty="0"/>
              <a:t>The GitHub download area has statically linked shared libraries containing the Unified Automation SDK client</a:t>
            </a:r>
            <a:br>
              <a:rPr lang="en-US" dirty="0"/>
            </a:br>
            <a:r>
              <a:rPr lang="en-US" dirty="0"/>
              <a:t>(i.e., plug-in libraries to link your IOCs against)</a:t>
            </a:r>
          </a:p>
          <a:p>
            <a:pPr lvl="1"/>
            <a:r>
              <a:rPr lang="en-US" dirty="0"/>
              <a:t>Easy to use, fully functional, free forever</a:t>
            </a:r>
          </a:p>
          <a:p>
            <a:pPr lvl="1"/>
            <a:r>
              <a:rPr lang="en-US" dirty="0"/>
              <a:t>Needs to match exactly your Linux distro and EPICS Base</a:t>
            </a:r>
          </a:p>
          <a:p>
            <a:pPr lvl="1"/>
            <a:r>
              <a:rPr lang="en-US" dirty="0"/>
              <a:t>Used in the hands-on part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SzPct val="100000"/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8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</a:t>
            </a:r>
            <a:r>
              <a:rPr lang="en-US" sz="2800" i="1" dirty="0"/>
              <a:t>(2022)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89185"/>
              </p:ext>
            </p:extLst>
          </p:nvPr>
        </p:nvGraphicFramePr>
        <p:xfrm>
          <a:off x="646111" y="1164542"/>
          <a:ext cx="9640889" cy="536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18893">
                  <a:extLst>
                    <a:ext uri="{9D8B030D-6E8A-4147-A177-3AD203B41FA5}">
                      <a16:colId xmlns:a16="http://schemas.microsoft.com/office/drawing/2014/main" val="2647507765"/>
                    </a:ext>
                  </a:extLst>
                </a:gridCol>
                <a:gridCol w="3273598">
                  <a:extLst>
                    <a:ext uri="{9D8B030D-6E8A-4147-A177-3AD203B41FA5}">
                      <a16:colId xmlns:a16="http://schemas.microsoft.com/office/drawing/2014/main" val="1110225714"/>
                    </a:ext>
                  </a:extLst>
                </a:gridCol>
                <a:gridCol w="2748398">
                  <a:extLst>
                    <a:ext uri="{9D8B030D-6E8A-4147-A177-3AD203B41FA5}">
                      <a16:colId xmlns:a16="http://schemas.microsoft.com/office/drawing/2014/main" val="595537372"/>
                    </a:ext>
                  </a:extLst>
                </a:gridCol>
              </a:tblGrid>
              <a:tr h="221132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Facility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OPC UA Server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Status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4161917928"/>
                  </a:ext>
                </a:extLst>
              </a:tr>
              <a:tr h="17433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ASIPP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LabVIEW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b="1" kern="800" dirty="0">
                          <a:solidFill>
                            <a:srgbClr val="92D050"/>
                          </a:solidFill>
                          <a:effectLst/>
                        </a:rPr>
                        <a:t>production</a:t>
                      </a:r>
                      <a:endParaRPr lang="en-GB" sz="1600" b="1" kern="800" dirty="0">
                        <a:solidFill>
                          <a:srgbClr val="92D05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1553826123"/>
                  </a:ext>
                </a:extLst>
              </a:tr>
              <a:tr h="19901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 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PLC Siemens</a:t>
                      </a:r>
                      <a:r>
                        <a:rPr lang="en-US" sz="1600" kern="800" baseline="0" dirty="0">
                          <a:effectLst/>
                        </a:rPr>
                        <a:t> </a:t>
                      </a:r>
                      <a:r>
                        <a:rPr lang="en-US" sz="1600" kern="800" dirty="0">
                          <a:effectLst/>
                        </a:rPr>
                        <a:t>S7-1500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b="1" kern="800" dirty="0">
                          <a:solidFill>
                            <a:srgbClr val="92D050"/>
                          </a:solidFill>
                          <a:effectLst/>
                        </a:rPr>
                        <a:t>production</a:t>
                      </a:r>
                      <a:endParaRPr lang="en-GB" sz="1600" b="1" kern="800" dirty="0">
                        <a:solidFill>
                          <a:srgbClr val="92D05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1877123445"/>
                  </a:ext>
                </a:extLst>
              </a:tr>
              <a:tr h="19901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Australian Synchrotron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PLC Siemens</a:t>
                      </a:r>
                      <a:r>
                        <a:rPr lang="en-US" sz="1600" kern="800" baseline="0" dirty="0">
                          <a:effectLst/>
                        </a:rPr>
                        <a:t> </a:t>
                      </a:r>
                      <a:r>
                        <a:rPr lang="en-US" sz="1600" kern="800" dirty="0">
                          <a:effectLst/>
                        </a:rPr>
                        <a:t>S7-1500F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near production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3700107121"/>
                  </a:ext>
                </a:extLst>
              </a:tr>
              <a:tr h="19901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BESSY II @HZB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PLC Siemens S7-1500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marL="0" marR="0" lvl="0" indent="11874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800" dirty="0">
                          <a:solidFill>
                            <a:srgbClr val="92D050"/>
                          </a:solidFill>
                          <a:effectLst/>
                        </a:rPr>
                        <a:t>production</a:t>
                      </a:r>
                      <a:endParaRPr lang="en-GB" sz="1600" b="1" kern="800" dirty="0">
                        <a:solidFill>
                          <a:srgbClr val="92D05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3127723910"/>
                  </a:ext>
                </a:extLst>
              </a:tr>
              <a:tr h="17433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 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Phoenix Contact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marL="0" marR="0" lvl="0" indent="11874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800" dirty="0">
                          <a:solidFill>
                            <a:srgbClr val="92D050"/>
                          </a:solidFill>
                          <a:effectLst/>
                        </a:rPr>
                        <a:t>production</a:t>
                      </a:r>
                      <a:endParaRPr lang="en-GB" sz="1600" b="1" kern="800" dirty="0">
                        <a:solidFill>
                          <a:srgbClr val="92D05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3237248793"/>
                  </a:ext>
                </a:extLst>
              </a:tr>
              <a:tr h="17433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 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 err="1">
                          <a:effectLst/>
                        </a:rPr>
                        <a:t>Softing</a:t>
                      </a:r>
                      <a:r>
                        <a:rPr lang="en-US" sz="1600" kern="800" dirty="0">
                          <a:effectLst/>
                        </a:rPr>
                        <a:t> </a:t>
                      </a:r>
                      <a:r>
                        <a:rPr lang="en-US" sz="1600" kern="800" dirty="0" err="1">
                          <a:effectLst/>
                        </a:rPr>
                        <a:t>uaGate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b="1" kern="800" dirty="0">
                          <a:solidFill>
                            <a:srgbClr val="92D050"/>
                          </a:solidFill>
                          <a:effectLst/>
                        </a:rPr>
                        <a:t>production</a:t>
                      </a:r>
                      <a:endParaRPr lang="en-GB" sz="1600" b="1" kern="800" dirty="0">
                        <a:solidFill>
                          <a:srgbClr val="92D05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587327583"/>
                  </a:ext>
                </a:extLst>
              </a:tr>
              <a:tr h="19901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CHIMERA @CCFE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PLC Siemens S7-1500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development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2905933074"/>
                  </a:ext>
                </a:extLst>
              </a:tr>
              <a:tr h="17433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 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LabVIEW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development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1238658252"/>
                  </a:ext>
                </a:extLst>
              </a:tr>
              <a:tr h="19901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ESS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PLC Siemens S7-1500F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b="1" kern="800" dirty="0">
                          <a:solidFill>
                            <a:srgbClr val="92D050"/>
                          </a:solidFill>
                          <a:effectLst/>
                        </a:rPr>
                        <a:t>production</a:t>
                      </a:r>
                      <a:endParaRPr lang="en-GB" sz="1600" b="1" kern="800" dirty="0">
                        <a:solidFill>
                          <a:srgbClr val="92D05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2130539766"/>
                  </a:ext>
                </a:extLst>
              </a:tr>
              <a:tr h="19901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 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ABB Power SCADA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near production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895770794"/>
                  </a:ext>
                </a:extLst>
              </a:tr>
              <a:tr h="19901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 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Siemens DESIGO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development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1793344590"/>
                  </a:ext>
                </a:extLst>
              </a:tr>
              <a:tr h="19901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Fermilab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 err="1">
                          <a:effectLst/>
                        </a:rPr>
                        <a:t>Kepware</a:t>
                      </a:r>
                      <a:r>
                        <a:rPr lang="en-US" sz="1600" kern="800" dirty="0">
                          <a:effectLst/>
                        </a:rPr>
                        <a:t> </a:t>
                      </a:r>
                      <a:r>
                        <a:rPr lang="en-US" sz="1600" kern="800" dirty="0" err="1">
                          <a:effectLst/>
                        </a:rPr>
                        <a:t>KEPServerEX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testing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565673740"/>
                  </a:ext>
                </a:extLst>
              </a:tr>
              <a:tr h="19901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 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PLC Siemens S7-400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development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1680688910"/>
                  </a:ext>
                </a:extLst>
              </a:tr>
              <a:tr h="19901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IPR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PLC Siemens S7-1500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testing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2985276046"/>
                  </a:ext>
                </a:extLst>
              </a:tr>
              <a:tr h="19901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ITER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PLC Siemens S7-1500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b="1" kern="800" dirty="0">
                          <a:solidFill>
                            <a:srgbClr val="92D050"/>
                          </a:solidFill>
                          <a:effectLst/>
                        </a:rPr>
                        <a:t>production</a:t>
                      </a:r>
                      <a:endParaRPr lang="en-GB" sz="1600" b="1" kern="800" dirty="0">
                        <a:solidFill>
                          <a:srgbClr val="92D05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4117835620"/>
                  </a:ext>
                </a:extLst>
              </a:tr>
              <a:tr h="19901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 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Siemens </a:t>
                      </a:r>
                      <a:r>
                        <a:rPr lang="en-US" sz="1600" kern="800" dirty="0" err="1">
                          <a:effectLst/>
                        </a:rPr>
                        <a:t>WinCC</a:t>
                      </a:r>
                      <a:r>
                        <a:rPr lang="en-US" sz="1600" kern="800" dirty="0">
                          <a:effectLst/>
                        </a:rPr>
                        <a:t> OA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b="1" kern="800" dirty="0">
                          <a:solidFill>
                            <a:srgbClr val="92D050"/>
                          </a:solidFill>
                          <a:effectLst/>
                        </a:rPr>
                        <a:t>production</a:t>
                      </a:r>
                      <a:endParaRPr lang="en-GB" sz="1600" b="1" kern="800" dirty="0">
                        <a:solidFill>
                          <a:srgbClr val="92D05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3184010558"/>
                  </a:ext>
                </a:extLst>
              </a:tr>
              <a:tr h="17433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 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 err="1">
                          <a:effectLst/>
                        </a:rPr>
                        <a:t>PCVue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b="1" kern="800" dirty="0">
                          <a:solidFill>
                            <a:srgbClr val="92D050"/>
                          </a:solidFill>
                          <a:effectLst/>
                        </a:rPr>
                        <a:t>production</a:t>
                      </a:r>
                      <a:endParaRPr lang="en-GB" sz="1600" b="1" kern="800" dirty="0">
                        <a:solidFill>
                          <a:srgbClr val="92D05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4065553740"/>
                  </a:ext>
                </a:extLst>
              </a:tr>
              <a:tr h="19901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KATRIN @KIT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LabVIEW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prototyping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3809500464"/>
                  </a:ext>
                </a:extLst>
              </a:tr>
              <a:tr h="19901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PSI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PLC Siemens S7-1500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development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2286469902"/>
                  </a:ext>
                </a:extLst>
              </a:tr>
              <a:tr h="19901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Varian </a:t>
                      </a:r>
                      <a:r>
                        <a:rPr lang="en-US" sz="1600" kern="800" dirty="0" err="1">
                          <a:effectLst/>
                        </a:rPr>
                        <a:t>ProBeam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</a:rPr>
                        <a:t>PLC Siemens S7</a:t>
                      </a:r>
                      <a:endParaRPr lang="en-GB" sz="1600" kern="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b="1" kern="800" dirty="0">
                          <a:solidFill>
                            <a:srgbClr val="92D050"/>
                          </a:solidFill>
                          <a:effectLst/>
                        </a:rPr>
                        <a:t>production</a:t>
                      </a:r>
                      <a:endParaRPr lang="en-GB" sz="1600" b="1" kern="800" dirty="0">
                        <a:solidFill>
                          <a:srgbClr val="92D05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2251586194"/>
                  </a:ext>
                </a:extLst>
              </a:tr>
              <a:tr h="156798"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 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</a:rPr>
                        <a:t>PLC Beckhoff</a:t>
                      </a:r>
                      <a:endParaRPr lang="en-GB" sz="1600" kern="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tc>
                  <a:txBody>
                    <a:bodyPr/>
                    <a:lstStyle/>
                    <a:p>
                      <a:pPr indent="118745" algn="l">
                        <a:spcAft>
                          <a:spcPts val="0"/>
                        </a:spcAft>
                      </a:pPr>
                      <a:r>
                        <a:rPr lang="en-US" sz="1600" b="1" kern="800" dirty="0">
                          <a:solidFill>
                            <a:srgbClr val="92D050"/>
                          </a:solidFill>
                          <a:effectLst/>
                        </a:rPr>
                        <a:t>production</a:t>
                      </a:r>
                      <a:endParaRPr lang="en-GB" sz="1600" b="1" kern="800" dirty="0">
                        <a:solidFill>
                          <a:srgbClr val="92D05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/>
                </a:tc>
                <a:extLst>
                  <a:ext uri="{0D108BD9-81ED-4DB2-BD59-A6C34878D82A}">
                    <a16:rowId xmlns:a16="http://schemas.microsoft.com/office/drawing/2014/main" val="40137554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1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 UA Integration Workflow</a:t>
            </a:r>
            <a:br>
              <a:rPr lang="en-US" dirty="0"/>
            </a:br>
            <a:r>
              <a:rPr lang="en-US" sz="2800" i="1" dirty="0"/>
              <a:t>Step 1: Browse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3587" y="5587477"/>
            <a:ext cx="3671888" cy="401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Free browsing tool: </a:t>
            </a:r>
            <a:r>
              <a:rPr lang="en-US" b="1" i="1" dirty="0" err="1"/>
              <a:t>UaExpert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1" y="2111060"/>
            <a:ext cx="3609975" cy="30384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31457" y="4176964"/>
            <a:ext cx="1165451" cy="3583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03" y="1062918"/>
            <a:ext cx="4543425" cy="57626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546459" y="1728000"/>
            <a:ext cx="2594919" cy="38306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2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 UA Integration Workflow</a:t>
            </a:r>
            <a:br>
              <a:rPr lang="en-US" dirty="0"/>
            </a:br>
            <a:r>
              <a:rPr lang="en-US" sz="2800" i="1" dirty="0"/>
              <a:t>Step 2: Configure the 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the OPC UA server connections from the startup script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an EPICS record to your database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470516" y="2365779"/>
            <a:ext cx="999209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2550" lvl="2"/>
            <a:r>
              <a:rPr lang="en-US" altLang="en-US" sz="2000" dirty="0" err="1">
                <a:latin typeface="Consolas" panose="020B0609020204030204" pitchFamily="49" charset="0"/>
              </a:rPr>
              <a:t>opcuaSession</a:t>
            </a:r>
            <a:r>
              <a:rPr lang="en-US" altLang="en-US" sz="2000" dirty="0">
                <a:latin typeface="Consolas" panose="020B0609020204030204" pitchFamily="49" charset="0"/>
              </a:rPr>
              <a:t> PLC1 </a:t>
            </a:r>
            <a:r>
              <a:rPr lang="en-US" altLang="en-US" sz="2000" dirty="0" err="1">
                <a:latin typeface="Consolas" panose="020B0609020204030204" pitchFamily="49" charset="0"/>
              </a:rPr>
              <a:t>opc.tcp</a:t>
            </a:r>
            <a:r>
              <a:rPr lang="en-US" altLang="en-US" sz="2000" dirty="0">
                <a:latin typeface="Consolas" panose="020B0609020204030204" pitchFamily="49" charset="0"/>
              </a:rPr>
              <a:t>://plc1.controls.local:4840 sec-mode=None</a:t>
            </a:r>
          </a:p>
          <a:p>
            <a:pPr marL="82550" lvl="2"/>
            <a:r>
              <a:rPr lang="en-US" altLang="en-US" sz="2000" dirty="0" err="1">
                <a:latin typeface="Consolas" panose="020B0609020204030204" pitchFamily="49" charset="0"/>
              </a:rPr>
              <a:t>opcuaSubscription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SUB1</a:t>
            </a:r>
            <a:r>
              <a:rPr lang="en-US" altLang="en-US" sz="2000" dirty="0">
                <a:latin typeface="Consolas" panose="020B0609020204030204" pitchFamily="49" charset="0"/>
              </a:rPr>
              <a:t> PLC1 200</a:t>
            </a:r>
          </a:p>
        </p:txBody>
      </p:sp>
      <p:sp>
        <p:nvSpPr>
          <p:cNvPr id="5" name="Textfeld 3"/>
          <p:cNvSpPr txBox="1"/>
          <p:nvPr/>
        </p:nvSpPr>
        <p:spPr>
          <a:xfrm>
            <a:off x="2388561" y="3844224"/>
            <a:ext cx="8748583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2550" lvl="2"/>
            <a:r>
              <a:rPr lang="en-US" altLang="en-US" sz="2000" dirty="0">
                <a:latin typeface="Consolas" panose="020B0609020204030204" pitchFamily="49" charset="0"/>
              </a:rPr>
              <a:t>record(</a:t>
            </a:r>
            <a:r>
              <a:rPr lang="en-US" altLang="en-US" sz="2000" dirty="0" err="1">
                <a:latin typeface="Consolas" panose="020B0609020204030204" pitchFamily="49" charset="0"/>
              </a:rPr>
              <a:t>ai</a:t>
            </a:r>
            <a:r>
              <a:rPr lang="en-US" altLang="en-US" sz="2000" dirty="0">
                <a:latin typeface="Consolas" panose="020B0609020204030204" pitchFamily="49" charset="0"/>
              </a:rPr>
              <a:t>, "$(DEVICE):dbl1") {</a:t>
            </a:r>
          </a:p>
          <a:p>
            <a:pPr marL="82550" lvl="2"/>
            <a:r>
              <a:rPr lang="en-US" altLang="en-US" sz="2000" dirty="0">
                <a:latin typeface="Consolas" panose="020B0609020204030204" pitchFamily="49" charset="0"/>
              </a:rPr>
              <a:t>    field(DTYP, "</a:t>
            </a:r>
            <a:r>
              <a:rPr lang="en-US" altLang="en-US" sz="2000" b="1" dirty="0">
                <a:latin typeface="Consolas" panose="020B0609020204030204" pitchFamily="49" charset="0"/>
              </a:rPr>
              <a:t>OPCUA</a:t>
            </a:r>
            <a:r>
              <a:rPr lang="en-US" altLang="en-US" sz="2000" dirty="0">
                <a:latin typeface="Consolas" panose="020B0609020204030204" pitchFamily="49" charset="0"/>
              </a:rPr>
              <a:t>")</a:t>
            </a:r>
          </a:p>
          <a:p>
            <a:pPr marL="82550" lvl="2"/>
            <a:r>
              <a:rPr lang="en-US" altLang="en-US" sz="2000" dirty="0">
                <a:latin typeface="Consolas" panose="020B0609020204030204" pitchFamily="49" charset="0"/>
              </a:rPr>
              <a:t>    field(INP,  "@</a:t>
            </a: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SUB1</a:t>
            </a:r>
            <a:r>
              <a:rPr lang="en-US" altLang="en-US" sz="2000" dirty="0">
                <a:latin typeface="Consolas" panose="020B0609020204030204" pitchFamily="49" charset="0"/>
              </a:rPr>
              <a:t> ns=3;s=\"Data_block_1\".\"</a:t>
            </a:r>
            <a:r>
              <a:rPr lang="en-US" altLang="en-US" sz="2000" dirty="0" err="1">
                <a:latin typeface="Consolas" panose="020B0609020204030204" pitchFamily="49" charset="0"/>
              </a:rPr>
              <a:t>myDouble</a:t>
            </a:r>
            <a:r>
              <a:rPr lang="en-US" altLang="en-US" sz="2000" dirty="0">
                <a:latin typeface="Consolas" panose="020B0609020204030204" pitchFamily="49" charset="0"/>
              </a:rPr>
              <a:t>\"")</a:t>
            </a:r>
          </a:p>
          <a:p>
            <a:pPr marL="82550" lvl="2"/>
            <a:r>
              <a:rPr lang="en-US" altLang="en-US" sz="2000" dirty="0">
                <a:latin typeface="Consolas" panose="020B0609020204030204" pitchFamily="49" charset="0"/>
              </a:rPr>
              <a:t>    field(PREC, "3")</a:t>
            </a:r>
          </a:p>
          <a:p>
            <a:pPr marL="82550" lvl="2"/>
            <a:r>
              <a:rPr lang="en-US" alt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2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 UA Integration Workflow</a:t>
            </a:r>
            <a:br>
              <a:rPr lang="en-US" dirty="0"/>
            </a:br>
            <a:r>
              <a:rPr lang="en-US" sz="2800" i="1" dirty="0"/>
              <a:t>Step 3: Design Your Client Applications and Connect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1853683"/>
            <a:ext cx="10058400" cy="465852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08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br>
              <a:rPr lang="en-US" dirty="0"/>
            </a:br>
            <a:r>
              <a:rPr lang="en-US" sz="2800" i="1" dirty="0"/>
              <a:t>It All Depends – Mostly on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72000"/>
            <a:ext cx="9342363" cy="4374000"/>
          </a:xfrm>
        </p:spPr>
        <p:txBody>
          <a:bodyPr>
            <a:noAutofit/>
          </a:bodyPr>
          <a:lstStyle/>
          <a:p>
            <a:r>
              <a:rPr lang="en-US" dirty="0"/>
              <a:t>Early tests by TCS, comparing TCP Data Block transfer with OPC UA:</a:t>
            </a:r>
            <a:br>
              <a:rPr lang="en-US" dirty="0"/>
            </a:br>
            <a:r>
              <a:rPr lang="en-US" dirty="0"/>
              <a:t>“big” S7-1518, </a:t>
            </a:r>
            <a:r>
              <a:rPr lang="en-US" b="1" dirty="0">
                <a:solidFill>
                  <a:srgbClr val="FFFF00"/>
                </a:solidFill>
              </a:rPr>
              <a:t>32kB data</a:t>
            </a:r>
            <a:r>
              <a:rPr lang="en-US" dirty="0"/>
              <a:t> (integers), “empty” / 40ms cycle artificial load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59" y="2603668"/>
            <a:ext cx="8623390" cy="41635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7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Device Support</a:t>
            </a:r>
            <a:br>
              <a:rPr lang="en-US" dirty="0"/>
            </a:br>
            <a:r>
              <a:rPr lang="en-US" sz="2800" i="1" dirty="0"/>
              <a:t>Connecting Records to Hardware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54493" y="1879200"/>
            <a:ext cx="5199973" cy="4381200"/>
          </a:xfrm>
        </p:spPr>
        <p:txBody>
          <a:bodyPr>
            <a:normAutofit/>
          </a:bodyPr>
          <a:lstStyle/>
          <a:p>
            <a:r>
              <a:rPr lang="en-GB" dirty="0"/>
              <a:t>EPICS clients connect using the </a:t>
            </a:r>
            <a:r>
              <a:rPr lang="en-GB" i="1" dirty="0"/>
              <a:t>pvAccess</a:t>
            </a:r>
            <a:r>
              <a:rPr lang="en-GB" dirty="0"/>
              <a:t>  and </a:t>
            </a:r>
            <a:r>
              <a:rPr lang="en-GB" i="1" dirty="0"/>
              <a:t>Channel Access </a:t>
            </a:r>
            <a:r>
              <a:rPr lang="en-GB" dirty="0"/>
              <a:t>network protocols</a:t>
            </a:r>
          </a:p>
          <a:p>
            <a:endParaRPr lang="en-GB" dirty="0"/>
          </a:p>
          <a:p>
            <a:r>
              <a:rPr lang="en-GB" dirty="0"/>
              <a:t>Configurable interconnected objects (</a:t>
            </a:r>
            <a:r>
              <a:rPr lang="en-GB" i="1" dirty="0"/>
              <a:t>records</a:t>
            </a:r>
            <a:r>
              <a:rPr lang="en-GB" dirty="0"/>
              <a:t>) provide flexibility and functionality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Records that represent I/O channels use the </a:t>
            </a:r>
            <a:r>
              <a:rPr lang="en-GB" i="1" dirty="0"/>
              <a:t>Device Support </a:t>
            </a:r>
            <a:r>
              <a:rPr lang="en-GB" dirty="0"/>
              <a:t>layer to connect to hardware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8152" y="1879200"/>
            <a:ext cx="3895467" cy="39324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swald Regular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4365" y="2064690"/>
            <a:ext cx="3064476" cy="58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PVA &amp; CA Network Servers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4365" y="5075521"/>
            <a:ext cx="3064476" cy="5807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Device Support Modules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44365" y="2756375"/>
            <a:ext cx="3064476" cy="2178133"/>
            <a:chOff x="741405" y="2298358"/>
            <a:chExt cx="3064476" cy="2178133"/>
          </a:xfrm>
        </p:grpSpPr>
        <p:sp>
          <p:nvSpPr>
            <p:cNvPr id="10" name="Rectangle 9"/>
            <p:cNvSpPr/>
            <p:nvPr/>
          </p:nvSpPr>
          <p:spPr>
            <a:xfrm>
              <a:off x="741405" y="2298358"/>
              <a:ext cx="3064476" cy="21781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swald Regular" panose="020B0604020202020204" charset="0"/>
                </a:rPr>
                <a:t>EPICS Process Database</a:t>
              </a:r>
            </a:p>
          </p:txBody>
        </p:sp>
        <p:pic>
          <p:nvPicPr>
            <p:cNvPr id="11" name="Picture 4" descr="EPICS fb_epid feedback controls"/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6996" y="2657291"/>
              <a:ext cx="2993294" cy="1819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pic>
      </p:grpSp>
      <p:sp>
        <p:nvSpPr>
          <p:cNvPr id="12" name="TextBox 11"/>
          <p:cNvSpPr txBox="1"/>
          <p:nvPr/>
        </p:nvSpPr>
        <p:spPr>
          <a:xfrm>
            <a:off x="1090367" y="2064690"/>
            <a:ext cx="553998" cy="160642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EPICS IOC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58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br>
              <a:rPr lang="en-US" dirty="0"/>
            </a:br>
            <a:r>
              <a:rPr lang="en-US" sz="2800" i="1" dirty="0"/>
              <a:t>It All Depends – Mostly on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72000"/>
            <a:ext cx="9342363" cy="4374000"/>
          </a:xfrm>
        </p:spPr>
        <p:txBody>
          <a:bodyPr>
            <a:noAutofit/>
          </a:bodyPr>
          <a:lstStyle/>
          <a:p>
            <a:r>
              <a:rPr lang="en-US" dirty="0"/>
              <a:t>Test in 2021 for ITER building automation integration</a:t>
            </a:r>
          </a:p>
          <a:p>
            <a:pPr lvl="1"/>
            <a:r>
              <a:rPr lang="en-US" dirty="0"/>
              <a:t>Trying to verify realistic conditions </a:t>
            </a:r>
          </a:p>
          <a:p>
            <a:pPr lvl="1"/>
            <a:r>
              <a:rPr lang="en-US" dirty="0"/>
              <a:t>3x the estimated size (</a:t>
            </a:r>
            <a:r>
              <a:rPr lang="en-US" b="1" dirty="0">
                <a:solidFill>
                  <a:srgbClr val="FFFF00"/>
                </a:solidFill>
              </a:rPr>
              <a:t>500kB data</a:t>
            </a:r>
            <a:r>
              <a:rPr lang="en-US" dirty="0"/>
              <a:t>, mixed types)</a:t>
            </a:r>
          </a:p>
          <a:p>
            <a:pPr lvl="1"/>
            <a:r>
              <a:rPr lang="en-US" dirty="0"/>
              <a:t>On a mid-size S7-1516</a:t>
            </a:r>
          </a:p>
          <a:p>
            <a:pPr lvl="1"/>
            <a:r>
              <a:rPr lang="en-US" dirty="0"/>
              <a:t>250ms sampling/publishing period</a:t>
            </a:r>
          </a:p>
          <a:p>
            <a:pPr lvl="1"/>
            <a:r>
              <a:rPr lang="en-US" dirty="0"/>
              <a:t>No performance fine-tuning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Fit for this purpose</a:t>
            </a:r>
          </a:p>
          <a:p>
            <a:pPr lvl="1"/>
            <a:r>
              <a:rPr lang="en-US" dirty="0"/>
              <a:t>Best performance when using few large structures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62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br>
              <a:rPr lang="en-US" dirty="0"/>
            </a:br>
            <a:r>
              <a:rPr lang="en-US" sz="2800" i="1" dirty="0"/>
              <a:t>It All Depends – Mostly on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72000"/>
            <a:ext cx="9342363" cy="4374000"/>
          </a:xfrm>
        </p:spPr>
        <p:txBody>
          <a:bodyPr>
            <a:noAutofit/>
          </a:bodyPr>
          <a:lstStyle/>
          <a:p>
            <a:r>
              <a:rPr lang="en-US" dirty="0"/>
              <a:t>Limits found on the server end</a:t>
            </a:r>
          </a:p>
          <a:p>
            <a:pPr lvl="1"/>
            <a:r>
              <a:rPr lang="en-US" dirty="0"/>
              <a:t>S7-1500: depends on the model (S/M/L) and data organization</a:t>
            </a:r>
          </a:p>
          <a:p>
            <a:pPr lvl="1"/>
            <a:r>
              <a:rPr lang="en-US" dirty="0"/>
              <a:t>How many, how large, how often?</a:t>
            </a:r>
          </a:p>
          <a:p>
            <a:pPr lvl="1"/>
            <a:r>
              <a:rPr lang="en-US" dirty="0"/>
              <a:t>Client-side fine tuning available</a:t>
            </a:r>
            <a:br>
              <a:rPr lang="en-US" dirty="0"/>
            </a:br>
            <a:r>
              <a:rPr lang="en-US" i="1" dirty="0"/>
              <a:t>e.g., “registering” items to cache server-side name resolution</a:t>
            </a:r>
          </a:p>
          <a:p>
            <a:pPr lvl="1"/>
            <a:r>
              <a:rPr lang="en-US" dirty="0"/>
              <a:t>Servers separate from PLCs introduce additional latency</a:t>
            </a:r>
          </a:p>
          <a:p>
            <a:r>
              <a:rPr lang="en-US" dirty="0"/>
              <a:t>Found one limit in the client</a:t>
            </a:r>
          </a:p>
          <a:p>
            <a:pPr lvl="1"/>
            <a:r>
              <a:rPr lang="en-US" dirty="0"/>
              <a:t>LabVIEW serving 600 arrays of 7500 doubles each (~</a:t>
            </a:r>
            <a:r>
              <a:rPr lang="en-US" b="1" dirty="0">
                <a:solidFill>
                  <a:srgbClr val="FFFF00"/>
                </a:solidFill>
              </a:rPr>
              <a:t>36MB data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-&gt; SDK client has a limit of ~16MB for the </a:t>
            </a:r>
            <a:r>
              <a:rPr lang="en-US" dirty="0" err="1"/>
              <a:t>serializer</a:t>
            </a:r>
            <a:br>
              <a:rPr lang="en-US" dirty="0"/>
            </a:br>
            <a:r>
              <a:rPr lang="en-US" dirty="0"/>
              <a:t>Solved by splitting to three subscriptions of 200 arrays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83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8208-44E3-E381-93EE-CE8C8EB6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Out-of-Scope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85EBE-1623-1392-31C4-ACA169AE0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Ideas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EFC98-889C-A9DE-7FF2-1B3FFFF8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7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IOC as an OPC UA Server?</a:t>
            </a:r>
            <a:br>
              <a:rPr lang="en-US"/>
            </a:br>
            <a:r>
              <a:rPr lang="en-US" sz="2800" i="1"/>
              <a:t>Complicated and Hard to Do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way of operation has not been requested by anyone</a:t>
            </a:r>
          </a:p>
          <a:p>
            <a:pPr lvl="1"/>
            <a:r>
              <a:rPr lang="en-US" dirty="0"/>
              <a:t>EPICS is usually the top SCADA system used for integration</a:t>
            </a:r>
          </a:p>
          <a:p>
            <a:pPr lvl="1"/>
            <a:r>
              <a:rPr lang="en-US" dirty="0"/>
              <a:t>Two exceptions: teams that wanted to use an EPICS IOC as a controller in the context of an industrial control system</a:t>
            </a:r>
          </a:p>
          <a:p>
            <a:r>
              <a:rPr lang="en-US" dirty="0"/>
              <a:t>The open62541 server could be run on the IOC</a:t>
            </a:r>
          </a:p>
          <a:p>
            <a:pPr lvl="1"/>
            <a:r>
              <a:rPr lang="en-US" dirty="0"/>
              <a:t>In EPICS 7, there is a server API that both CA and PVA servers use</a:t>
            </a:r>
          </a:p>
          <a:p>
            <a:pPr lvl="1"/>
            <a:r>
              <a:rPr lang="en-US" dirty="0"/>
              <a:t>QSRV could work as a model for the Database integration</a:t>
            </a:r>
          </a:p>
          <a:p>
            <a:r>
              <a:rPr lang="en-US" dirty="0"/>
              <a:t>The big task: getting the information model right</a:t>
            </a:r>
          </a:p>
          <a:p>
            <a:pPr lvl="1"/>
            <a:r>
              <a:rPr lang="en-US" dirty="0"/>
              <a:t>Needs considerable experience with OPC UA server design</a:t>
            </a:r>
          </a:p>
          <a:p>
            <a:pPr lvl="1"/>
            <a:r>
              <a:rPr lang="en-US" dirty="0"/>
              <a:t>The Companion Information Model needs to be done right to assure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6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Generic OPC UA – EPICS Bridge?</a:t>
            </a:r>
            <a:br>
              <a:rPr lang="en-US"/>
            </a:br>
            <a:r>
              <a:rPr lang="en-US" sz="2800" i="1"/>
              <a:t>Even More Complicated and Harder to Do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OPC UA has well-defined, located namespaces</a:t>
            </a:r>
            <a:br>
              <a:rPr lang="en-US"/>
            </a:br>
            <a:r>
              <a:rPr lang="en-US"/>
              <a:t>EPICS has a single global namespace</a:t>
            </a:r>
          </a:p>
          <a:p>
            <a:pPr lvl="1"/>
            <a:r>
              <a:rPr lang="en-US"/>
              <a:t>Scalability: a single OPC UA server can’t serve a complete facility</a:t>
            </a:r>
          </a:p>
          <a:p>
            <a:pPr lvl="1"/>
            <a:r>
              <a:rPr lang="en-US"/>
              <a:t>Unlike EPICS, OPC UA has the concept of a “device”</a:t>
            </a:r>
          </a:p>
          <a:p>
            <a:pPr lvl="1"/>
            <a:r>
              <a:rPr lang="en-US"/>
              <a:t>OPC UA always needs the server name first</a:t>
            </a:r>
            <a:br>
              <a:rPr lang="en-US"/>
            </a:br>
            <a:r>
              <a:rPr lang="en-US"/>
              <a:t>CA/PVA only use the PV name, never the server</a:t>
            </a:r>
          </a:p>
          <a:p>
            <a:r>
              <a:rPr lang="en-US"/>
              <a:t>OPC UA is completely browsable</a:t>
            </a:r>
            <a:br>
              <a:rPr lang="en-US"/>
            </a:br>
            <a:r>
              <a:rPr lang="en-US"/>
              <a:t>CA is not browsable, PVA only if the server implements it</a:t>
            </a:r>
          </a:p>
          <a:p>
            <a:r>
              <a:rPr lang="en-US"/>
              <a:t>Companion Information Model would need to cover PVA in a generic way</a:t>
            </a:r>
          </a:p>
          <a:p>
            <a:pPr lvl="1"/>
            <a:r>
              <a:rPr lang="en-US"/>
              <a:t>Can the Normative Types be mapped to standard OPC UA structures?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3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Choices: Standard or Flexibility</a:t>
            </a:r>
            <a:br>
              <a:rPr lang="en-US" dirty="0"/>
            </a:br>
            <a:r>
              <a:rPr lang="en-US" sz="2800" i="1" dirty="0"/>
              <a:t>EPICS Principle: Configuration over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High-level communication standard</a:t>
            </a:r>
          </a:p>
          <a:p>
            <a:pPr lvl="1"/>
            <a:r>
              <a:rPr lang="en-GB" dirty="0"/>
              <a:t>Rich standard covers everything you ever need</a:t>
            </a:r>
          </a:p>
          <a:p>
            <a:pPr lvl="1"/>
            <a:r>
              <a:rPr lang="en-GB" dirty="0"/>
              <a:t>On-the-wire protocol: standard</a:t>
            </a:r>
          </a:p>
          <a:p>
            <a:pPr lvl="1"/>
            <a:r>
              <a:rPr lang="en-GB" dirty="0"/>
              <a:t>Shifts integration effort to the device (vendor)</a:t>
            </a:r>
            <a:br>
              <a:rPr lang="en-GB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Low-level communication abstraction with a flexible configuration</a:t>
            </a:r>
          </a:p>
          <a:p>
            <a:pPr lvl="1"/>
            <a:r>
              <a:rPr lang="en-GB" dirty="0"/>
              <a:t>Transport of messages is handled by fixed (coded) parts,</a:t>
            </a:r>
            <a:br>
              <a:rPr lang="en-GB" dirty="0"/>
            </a:br>
            <a:r>
              <a:rPr lang="en-GB" dirty="0"/>
              <a:t>Content of messages is handled by a configurable engine</a:t>
            </a:r>
          </a:p>
          <a:p>
            <a:pPr lvl="1"/>
            <a:r>
              <a:rPr lang="en-GB" dirty="0"/>
              <a:t>On-the-wire protocol: device specific</a:t>
            </a:r>
          </a:p>
          <a:p>
            <a:pPr lvl="1"/>
            <a:r>
              <a:rPr lang="en-GB" dirty="0"/>
              <a:t>Shifts integration effort to the IOC (control system engineer)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11827" y="4377336"/>
            <a:ext cx="2712849" cy="707886"/>
          </a:xfrm>
          <a:prstGeom prst="rect">
            <a:avLst/>
          </a:prstGeom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>
            <a:spAutoFit/>
          </a:bodyPr>
          <a:lstStyle/>
          <a:p>
            <a:r>
              <a:rPr lang="en-US" sz="4000" dirty="0">
                <a:latin typeface="Arial Narrow" panose="020B0606020202030204" pitchFamily="34" charset="0"/>
              </a:rPr>
              <a:t>StreamDevice</a:t>
            </a:r>
          </a:p>
        </p:txBody>
      </p:sp>
      <p:pic>
        <p:nvPicPr>
          <p:cNvPr id="6" name="Picture 2" descr="OPC Unified Architecture (UA) Vector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92" b="30767"/>
          <a:stretch/>
        </p:blipFill>
        <p:spPr bwMode="auto">
          <a:xfrm>
            <a:off x="7507684" y="2334410"/>
            <a:ext cx="4393510" cy="88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7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Integration </a:t>
            </a:r>
            <a:r>
              <a:rPr lang="en-US" dirty="0" err="1"/>
              <a:t>Wishlist</a:t>
            </a:r>
            <a:br>
              <a:rPr lang="en-US" dirty="0"/>
            </a:br>
            <a:r>
              <a:rPr lang="en-US" sz="2800" i="1" dirty="0"/>
              <a:t>Also the OPC UA Feature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Symbolic addressing</a:t>
            </a:r>
          </a:p>
          <a:p>
            <a:pPr marL="457200" lvl="1" indent="0">
              <a:buNone/>
            </a:pPr>
            <a:r>
              <a:rPr lang="en-GB" sz="1800" i="1" dirty="0"/>
              <a:t>names, not numbers</a:t>
            </a:r>
          </a:p>
          <a:p>
            <a:r>
              <a:rPr lang="en-GB" sz="2000" dirty="0"/>
              <a:t>No PLC programming</a:t>
            </a:r>
          </a:p>
          <a:p>
            <a:pPr marL="457200" lvl="1" indent="0">
              <a:buNone/>
            </a:pPr>
            <a:r>
              <a:rPr lang="en-GB" sz="1800" i="1" dirty="0"/>
              <a:t>keep contractors happy</a:t>
            </a:r>
          </a:p>
          <a:p>
            <a:r>
              <a:rPr lang="en-GB" sz="2000" dirty="0"/>
              <a:t>Industrial standard</a:t>
            </a:r>
          </a:p>
          <a:p>
            <a:pPr marL="457200" lvl="1" indent="0">
              <a:buNone/>
            </a:pPr>
            <a:r>
              <a:rPr lang="en-GB" sz="1800" i="1" dirty="0"/>
              <a:t>one to connect them all</a:t>
            </a:r>
          </a:p>
          <a:p>
            <a:r>
              <a:rPr lang="en-GB" sz="2000" dirty="0"/>
              <a:t>Portability</a:t>
            </a:r>
          </a:p>
          <a:p>
            <a:pPr marL="457200" lvl="1" indent="0">
              <a:buNone/>
            </a:pPr>
            <a:r>
              <a:rPr lang="en-GB" sz="1800" i="1" dirty="0"/>
              <a:t>at least Linux, Windows</a:t>
            </a:r>
          </a:p>
          <a:p>
            <a:r>
              <a:rPr lang="en-GB" sz="2000" dirty="0"/>
              <a:t>User-defined structures</a:t>
            </a:r>
          </a:p>
          <a:p>
            <a:pPr marL="457200" lvl="1" indent="0">
              <a:buNone/>
            </a:pPr>
            <a:r>
              <a:rPr lang="en-GB" sz="1800" i="1" dirty="0"/>
              <a:t>for reusable PLC objects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Subscription mechanism</a:t>
            </a:r>
          </a:p>
          <a:p>
            <a:pPr marL="457200" lvl="1" indent="0">
              <a:buNone/>
            </a:pPr>
            <a:r>
              <a:rPr lang="en-US" sz="1800" i="1" dirty="0"/>
              <a:t>update on change</a:t>
            </a:r>
          </a:p>
          <a:p>
            <a:r>
              <a:rPr lang="en-US" sz="2000" dirty="0"/>
              <a:t>Server-side queues</a:t>
            </a:r>
          </a:p>
          <a:p>
            <a:pPr marL="457200" lvl="1" indent="0">
              <a:buNone/>
            </a:pPr>
            <a:r>
              <a:rPr lang="en-US" sz="1800" i="1" dirty="0"/>
              <a:t>handle bursts well </a:t>
            </a:r>
          </a:p>
          <a:p>
            <a:r>
              <a:rPr lang="en-US" sz="2000" dirty="0"/>
              <a:t>Browsing support</a:t>
            </a:r>
          </a:p>
          <a:p>
            <a:pPr marL="457200" lvl="1" indent="0">
              <a:buNone/>
            </a:pPr>
            <a:r>
              <a:rPr lang="en-US" sz="1800" i="1" dirty="0"/>
              <a:t>find variables easily</a:t>
            </a:r>
          </a:p>
          <a:p>
            <a:r>
              <a:rPr lang="en-US" sz="2000" dirty="0"/>
              <a:t>Security (TLS, X.509)</a:t>
            </a:r>
          </a:p>
          <a:p>
            <a:pPr marL="457200" lvl="1" indent="0">
              <a:buNone/>
            </a:pPr>
            <a:r>
              <a:rPr lang="en-US" sz="1800" i="1" dirty="0"/>
              <a:t>encrypt, sign, authenticate</a:t>
            </a:r>
          </a:p>
          <a:p>
            <a:r>
              <a:rPr lang="en-US" sz="2000" dirty="0"/>
              <a:t>Remote procedure calls</a:t>
            </a:r>
          </a:p>
          <a:p>
            <a:pPr marL="457200" lvl="1" indent="0">
              <a:buNone/>
            </a:pPr>
            <a:r>
              <a:rPr lang="en-US" sz="1800" i="1" dirty="0"/>
              <a:t>with parameters and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OPC UA Standard</a:t>
            </a:r>
            <a:br>
              <a:rPr lang="en-US" dirty="0"/>
            </a:br>
            <a:r>
              <a:rPr lang="en-US" sz="2800" i="1" dirty="0"/>
              <a:t>Interfacing SCADA to Controllers (PLCs)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Industrial standard (2008) to interface controllers</a:t>
            </a:r>
          </a:p>
          <a:p>
            <a:pPr lvl="1"/>
            <a:r>
              <a:rPr lang="en-US" dirty="0"/>
              <a:t>Covers data, alarms, events, historical data, remote methods</a:t>
            </a:r>
          </a:p>
          <a:p>
            <a:pPr lvl="1"/>
            <a:r>
              <a:rPr lang="en-US" dirty="0"/>
              <a:t>Symbolic addressing</a:t>
            </a:r>
          </a:p>
          <a:p>
            <a:pPr lvl="1"/>
            <a:r>
              <a:rPr lang="en-US" dirty="0"/>
              <a:t>Browsable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dirty="0"/>
              <a:t>Based on OPC Classic (Microsoft, 1996), adding</a:t>
            </a:r>
          </a:p>
          <a:p>
            <a:pPr lvl="1"/>
            <a:r>
              <a:rPr lang="en-US" dirty="0"/>
              <a:t>Portability (does not require DCOM/Windows)</a:t>
            </a:r>
          </a:p>
          <a:p>
            <a:pPr lvl="1"/>
            <a:r>
              <a:rPr lang="en-US" dirty="0"/>
              <a:t>WAN Support (TCP instead of DCOM)</a:t>
            </a:r>
          </a:p>
          <a:p>
            <a:pPr lvl="1"/>
            <a:r>
              <a:rPr lang="en-US" dirty="0"/>
              <a:t>Safety/security (certificate-based authentication and encrypted connection)</a:t>
            </a:r>
          </a:p>
          <a:p>
            <a:pPr lvl="1"/>
            <a:r>
              <a:rPr lang="en-US" dirty="0"/>
              <a:t>Information modeling (user-defined structures)</a:t>
            </a:r>
          </a:p>
        </p:txBody>
      </p:sp>
      <p:pic>
        <p:nvPicPr>
          <p:cNvPr id="1026" name="Picture 2" descr="OPC Unified Architecture (UA) Vector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92" b="30767"/>
          <a:stretch/>
        </p:blipFill>
        <p:spPr bwMode="auto">
          <a:xfrm>
            <a:off x="7379746" y="2790607"/>
            <a:ext cx="4812254" cy="96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4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OPC UA?</a:t>
            </a:r>
            <a:br>
              <a:rPr lang="en-US" dirty="0"/>
            </a:br>
            <a:r>
              <a:rPr lang="en-US" sz="2800" i="1" dirty="0"/>
              <a:t>Strategic and Conceptual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OPC UA is gaining momentum as universal industrial integration standard across vendors and application fields</a:t>
            </a:r>
          </a:p>
          <a:p>
            <a:r>
              <a:rPr lang="en-US" dirty="0"/>
              <a:t>Open standard, managed by the OPC Foundation, which provides</a:t>
            </a:r>
            <a:br>
              <a:rPr lang="en-US" dirty="0"/>
            </a:br>
            <a:r>
              <a:rPr lang="en-US" dirty="0"/>
              <a:t>a reference implementation</a:t>
            </a:r>
          </a:p>
          <a:p>
            <a:r>
              <a:rPr lang="en-US" dirty="0"/>
              <a:t>Vendors can have their products certified by authorized labs, ensuring compliance and compatibility</a:t>
            </a:r>
          </a:p>
          <a:p>
            <a:r>
              <a:rPr lang="en-US" dirty="0"/>
              <a:t>More and more controllers (e.g., Siemens S7 PLCs, Beckhoff </a:t>
            </a:r>
            <a:r>
              <a:rPr lang="en-US" dirty="0" err="1"/>
              <a:t>TwinCAT</a:t>
            </a:r>
            <a:r>
              <a:rPr lang="en-US" dirty="0"/>
              <a:t>, LabVIEW) offer an embedded OPC UA server</a:t>
            </a:r>
          </a:p>
        </p:txBody>
      </p:sp>
      <p:pic>
        <p:nvPicPr>
          <p:cNvPr id="1026" name="Picture 2" descr="OPC Certified Logo S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402" y="2353853"/>
            <a:ext cx="1309332" cy="196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9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 Unified Architecture Overview</a:t>
            </a:r>
            <a:br>
              <a:rPr lang="en-US" dirty="0"/>
            </a:br>
            <a:r>
              <a:rPr lang="en-US" sz="2800" i="1" dirty="0"/>
              <a:t>The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12" y="1803775"/>
            <a:ext cx="8040222" cy="4382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62627" y="6185887"/>
            <a:ext cx="32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Unified Automation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2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 UA Subscription Concept</a:t>
            </a:r>
            <a:br>
              <a:rPr lang="en-US" dirty="0"/>
            </a:br>
            <a:r>
              <a:rPr lang="en-US" sz="2800" i="1" dirty="0"/>
              <a:t>Context Necessary to Subscribe to Data Changes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03312" y="1872000"/>
            <a:ext cx="5849771" cy="4374000"/>
          </a:xfrm>
        </p:spPr>
        <p:txBody>
          <a:bodyPr>
            <a:normAutofit/>
          </a:bodyPr>
          <a:lstStyle/>
          <a:p>
            <a:r>
              <a:rPr lang="en-US" dirty="0"/>
              <a:t>Monitored Item</a:t>
            </a:r>
          </a:p>
          <a:p>
            <a:pPr lvl="1"/>
            <a:r>
              <a:rPr lang="en-US" dirty="0"/>
              <a:t>One piece of data (simple or structured) that the client is interested in</a:t>
            </a:r>
          </a:p>
          <a:p>
            <a:r>
              <a:rPr lang="en-US" dirty="0"/>
              <a:t>Subscription</a:t>
            </a:r>
          </a:p>
          <a:p>
            <a:pPr lvl="1"/>
            <a:r>
              <a:rPr lang="en-US" dirty="0"/>
              <a:t>Updates are grouped and sent together</a:t>
            </a:r>
          </a:p>
          <a:p>
            <a:r>
              <a:rPr lang="en-US" dirty="0"/>
              <a:t>Session</a:t>
            </a:r>
          </a:p>
          <a:p>
            <a:pPr lvl="1"/>
            <a:r>
              <a:rPr lang="en-US" dirty="0"/>
              <a:t>Logical connection</a:t>
            </a:r>
          </a:p>
          <a:p>
            <a:pPr lvl="1"/>
            <a:r>
              <a:rPr lang="en-US" dirty="0"/>
              <a:t>Specific user </a:t>
            </a:r>
            <a:r>
              <a:rPr lang="en-US" dirty="0" err="1"/>
              <a:t>authN</a:t>
            </a:r>
            <a:r>
              <a:rPr lang="en-US" dirty="0"/>
              <a:t>/</a:t>
            </a:r>
            <a:r>
              <a:rPr lang="en-US" dirty="0" err="1"/>
              <a:t>authZ</a:t>
            </a:r>
            <a:endParaRPr lang="en-US" dirty="0"/>
          </a:p>
          <a:p>
            <a:r>
              <a:rPr lang="en-US" dirty="0"/>
              <a:t>Secure Channel</a:t>
            </a:r>
          </a:p>
          <a:p>
            <a:pPr lvl="1"/>
            <a:r>
              <a:rPr lang="en-US" dirty="0"/>
              <a:t>Connection to an OPC UA server</a:t>
            </a:r>
          </a:p>
          <a:p>
            <a:pPr lvl="1"/>
            <a:r>
              <a:rPr lang="en-US" dirty="0"/>
              <a:t>Secured (encrypted and/or signed)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6871" y="5557149"/>
            <a:ext cx="32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Unified Automation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783" y="2432513"/>
            <a:ext cx="3191320" cy="31246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6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 UA Subscription Concept</a:t>
            </a:r>
            <a:br>
              <a:rPr lang="en-US" dirty="0"/>
            </a:br>
            <a:r>
              <a:rPr lang="en-US" sz="2800" i="1" dirty="0"/>
              <a:t>Settings for Subscription and Monitored Items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5050" y="5370777"/>
            <a:ext cx="32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Unified Automation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524"/>
          <a:stretch/>
        </p:blipFill>
        <p:spPr>
          <a:xfrm>
            <a:off x="1814335" y="2270664"/>
            <a:ext cx="8154538" cy="30113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14335" y="3248809"/>
            <a:ext cx="5006013" cy="1495313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4335" y="5574110"/>
            <a:ext cx="3349336" cy="76266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5833" y="5770776"/>
            <a:ext cx="24159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Not Supported (Yet)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34607" y="4900673"/>
            <a:ext cx="1696699" cy="381332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33183" y="4934335"/>
            <a:ext cx="780111" cy="34767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2915" y="2568704"/>
            <a:ext cx="378903" cy="38800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24539" y="2628000"/>
            <a:ext cx="343496" cy="24499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35123" y="3370137"/>
            <a:ext cx="343496" cy="24499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5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636</TotalTime>
  <Words>1671</Words>
  <Application>Microsoft Office PowerPoint</Application>
  <PresentationFormat>Widescreen</PresentationFormat>
  <Paragraphs>270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Calibri</vt:lpstr>
      <vt:lpstr>Century Gothic</vt:lpstr>
      <vt:lpstr>Consolas</vt:lpstr>
      <vt:lpstr>Oswald Regular</vt:lpstr>
      <vt:lpstr>Times</vt:lpstr>
      <vt:lpstr>Wingdings 3</vt:lpstr>
      <vt:lpstr>Ion</vt:lpstr>
      <vt:lpstr>OPC UA EPICS Device Support</vt:lpstr>
      <vt:lpstr>Context: Device Support Connecting Records to Hardware</vt:lpstr>
      <vt:lpstr>Choices: Standard or Flexibility EPICS Principle: Configuration over Coding</vt:lpstr>
      <vt:lpstr>Controller Integration Wishlist Also the OPC UA Feature List</vt:lpstr>
      <vt:lpstr>The OPC UA Standard Interfacing SCADA to Controllers (PLCs)</vt:lpstr>
      <vt:lpstr>Why OPC UA? Strategic and Conceptual Arguments</vt:lpstr>
      <vt:lpstr>OPC Unified Architecture Overview The Big Picture</vt:lpstr>
      <vt:lpstr>OPC UA Subscription Concept Context Necessary to Subscribe to Data Changes</vt:lpstr>
      <vt:lpstr>OPC UA Subscription Concept Settings for Subscription and Monitored Items</vt:lpstr>
      <vt:lpstr>EPICS Device Support Module Brief History</vt:lpstr>
      <vt:lpstr>EPICS Device Support Module Low-Level OPC UA Client Choices</vt:lpstr>
      <vt:lpstr>EPICS Device Support Module Status</vt:lpstr>
      <vt:lpstr>EPICS Device Support Module Roadmap</vt:lpstr>
      <vt:lpstr>EPICS Device Support Module Download</vt:lpstr>
      <vt:lpstr>Users (2022)</vt:lpstr>
      <vt:lpstr>OPC UA Integration Workflow Step 1: Browse the Server</vt:lpstr>
      <vt:lpstr>OPC UA Integration Workflow Step 2: Configure the IOC</vt:lpstr>
      <vt:lpstr>OPC UA Integration Workflow Step 3: Design Your Client Applications and Connect</vt:lpstr>
      <vt:lpstr>Performance It All Depends – Mostly on the Server</vt:lpstr>
      <vt:lpstr>Performance It All Depends – Mostly on the Server</vt:lpstr>
      <vt:lpstr>Limitations It All Depends – Mostly on the Server</vt:lpstr>
      <vt:lpstr>Out-of-Scope</vt:lpstr>
      <vt:lpstr>An IOC as an OPC UA Server? Complicated and Hard to Do</vt:lpstr>
      <vt:lpstr>A Generic OPC UA – EPICS Bridge? Even More Complicated and Harder to Do</vt:lpstr>
    </vt:vector>
  </TitlesOfParts>
  <Company>ITER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 UA EPICS Support</dc:title>
  <dc:creator>Lange Ralph</dc:creator>
  <cp:lastModifiedBy>Lange Ralph</cp:lastModifiedBy>
  <cp:revision>65</cp:revision>
  <dcterms:created xsi:type="dcterms:W3CDTF">2023-11-12T14:10:48Z</dcterms:created>
  <dcterms:modified xsi:type="dcterms:W3CDTF">2024-09-13T13:34:39Z</dcterms:modified>
</cp:coreProperties>
</file>