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1CDF-3384-9345-9468-E5E9BA31D914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7BC62-2F7B-8E4F-81B7-FB03D901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7BC62-2F7B-8E4F-81B7-FB03D901C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2DD9-74C6-D746-9478-903428152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91695-3D03-F34C-AF96-18C21525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C419-311E-4E43-AB2B-46D387C2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8EC0-870B-1D41-AC16-A4E0159D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EE42-9606-264F-9D54-EC496FC6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C48-47FF-3849-969B-FD0F5318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624B-792C-0B4E-87ED-42695C706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19B4-2CCD-674C-90F1-5CE5E66B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B1A4-8E10-484A-9A7C-342B36AB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DD63-E7F7-7744-AB40-0FE23CCE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627D-CFB1-E94B-AB52-3C73F565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ED89-C180-4C41-98C5-EF242ABC5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CCCC-2DB9-1B4E-8A14-85C7E63D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1FD0-72EE-6244-A941-57411374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E6A4-7807-164E-AE84-658AEA9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476-FECF-6C49-91A4-710636A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7B97-C1A3-4F49-AF1B-403224F8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F5CB-2BE6-5B42-B963-DDD58DB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5B26-A383-BC49-ABAF-A711D97C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ECAA-AF9B-FE4F-B7A2-E4C4EC97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AD0-992E-4A42-A0A3-EA783BBF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2EB0-D5A9-7347-B953-AFDB8073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A968-FB46-3E45-A767-9A776BC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0F96-32A8-CE41-B6FE-D7CC09C3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36FA-4BFC-184C-B4D8-BA742BA3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017-7FC6-C946-BDD3-40599359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5581-00AD-6544-B981-BF360FE8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53B1C-E459-BD4A-94E4-647578AA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CBA6-66C6-0F4D-85C9-4647B6D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0D1A6-971A-0A40-B599-447B32B9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5882F-82A2-AF49-ADFD-1777D998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9783-693A-774E-B139-6E911C99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E64B-5ED1-3748-A529-A10E3E434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D9F2-CF37-6A4D-A813-FD5A1EAB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09B3-E81D-2F44-BE24-3A89E750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61C6-2441-BB4D-8587-A5C6F369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A0A6-69DA-C842-BC80-AB410BA3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6B643-730D-FE4A-AE58-1DDA56E9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9CA82-CE65-874D-8E2B-978FA4E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3F26-793D-6344-B6C1-EDF246BF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8A144-56AC-854D-BD25-4908D6FF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2C38-82C0-D240-826F-8033B36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B4FEC-75B5-CC45-AFF1-426C015E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2FBBB-9B90-1A40-B06C-E6B74A0E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996C8-C221-154F-B391-13C10ED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F533-45FF-5A4F-BB2B-F6C8C74E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1463-6F48-434F-9F46-F01014E3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F9E-EFF4-BB42-ACAA-883D9518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A0EB-75FF-3945-902B-107C09914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02E3-5467-8141-BD6C-20764517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6DDA-10FC-C744-816E-810EA57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6344-C33B-4741-8AAB-6EA798FD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4BFC-1431-4D40-AB9F-C077AFFD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8E189-FF32-6A42-B96D-DF2F09B2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20BC-6209-9F4F-A640-821F28A6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F67A3-9E62-F549-ACE0-3622E588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A299-5C43-3646-ABC0-259CFB7D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F8461-C691-BD4D-B649-8A17FF9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01C08-3341-2C44-8C79-35EEC669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35DB-19D5-0640-8927-5395A725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119E-D680-CA44-B187-5C818996A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54CA-E558-2441-AA20-14A5C58A3BFD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59D3-933A-174B-830B-9CC62A5FA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12D1-A2B1-BA4A-BF7B-2202AD526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7C7C-3BFE-6741-8E7A-A26380F2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6-020-2405-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s://www.nature.com/articles/s41586-020-2405-7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hyperlink" Target="https://www.nature.com/articles/s41586-020-2405-7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hyperlink" Target="https://www.nature.com/articles/s41586-020-2405-7" TargetMode="External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0DEF1-D111-6E40-9599-CC6FA9396C88}"/>
              </a:ext>
            </a:extLst>
          </p:cNvPr>
          <p:cNvSpPr txBox="1"/>
          <p:nvPr/>
        </p:nvSpPr>
        <p:spPr>
          <a:xfrm>
            <a:off x="502720" y="693682"/>
            <a:ext cx="25663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Flaxman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school closure ordered; case-based measures; public events banned; social distancing encouraged; lockdown decreed; and the time of the first and last intervention. Data: Death data from 11 countries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Austria, Belgium, Denmark, France, Germany, Italy, Norway, Spain, Sweden, Switzerland and the UK.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</a:t>
            </a:r>
            <a:r>
              <a:rPr lang="en-US" sz="1100" dirty="0"/>
              <a:t>3 Feb – 4 May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semi-mechanistic hierarchical Bayesian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  <p:pic>
        <p:nvPicPr>
          <p:cNvPr id="6" name="Graphic 5" descr="Closed book with solid fill">
            <a:extLst>
              <a:ext uri="{FF2B5EF4-FFF2-40B4-BE49-F238E27FC236}">
                <a16:creationId xmlns:a16="http://schemas.microsoft.com/office/drawing/2014/main" id="{EABFB4C3-483D-684B-BCD3-079C7AB2C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82" y="4652120"/>
            <a:ext cx="1155357" cy="1155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F6EDF-C346-D145-AF7D-DC368C941AE3}"/>
              </a:ext>
            </a:extLst>
          </p:cNvPr>
          <p:cNvSpPr txBox="1"/>
          <p:nvPr/>
        </p:nvSpPr>
        <p:spPr>
          <a:xfrm>
            <a:off x="3069021" y="3715349"/>
            <a:ext cx="24856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Unwin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mobility data from Google, grocery &amp; pharmacy visits; parks; transit stations; retail &amp; recreation; residential; workplace.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50 US states.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</a:t>
            </a:r>
            <a:r>
              <a:rPr lang="en-US" sz="1100" dirty="0"/>
              <a:t>3 Feb – 1 June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semi-mechanistic hierarchical Bayesian. Flaxman et al (2020) extension.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6F870-D2A0-F940-AE23-16EDA4E9A7B6}"/>
              </a:ext>
            </a:extLst>
          </p:cNvPr>
          <p:cNvSpPr txBox="1"/>
          <p:nvPr/>
        </p:nvSpPr>
        <p:spPr>
          <a:xfrm>
            <a:off x="3752193" y="315575"/>
            <a:ext cx="248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Brauner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mask wear, gatherings, closed businesses, schools closed, lockdown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41 countries, 34 European and 7 non-European.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</a:t>
            </a:r>
            <a:r>
              <a:rPr lang="en-US" sz="1100" dirty="0"/>
              <a:t>January – May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semi-mechanistic hierarchical Bayesian. Flaxman et al (2020) extension.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42BBA-47E6-D246-9DD9-8A43DB2E009F}"/>
              </a:ext>
            </a:extLst>
          </p:cNvPr>
          <p:cNvSpPr txBox="1"/>
          <p:nvPr/>
        </p:nvSpPr>
        <p:spPr>
          <a:xfrm>
            <a:off x="6237891" y="2439233"/>
            <a:ext cx="248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3"/>
              </a:rPr>
              <a:t>Qian et al. (2020)</a:t>
            </a:r>
            <a:endParaRPr lang="en-GB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NPI: </a:t>
            </a:r>
            <a:r>
              <a:rPr lang="en-US" sz="1100" dirty="0"/>
              <a:t>school closure, workplace closure, travel restrictions, event cancellation, public transport (9 NPI) + 36 socio-economic &amp; demographic data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Countries: </a:t>
            </a:r>
            <a:r>
              <a:rPr lang="en-US" sz="1100" dirty="0"/>
              <a:t>170 countries.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Dates: 22</a:t>
            </a:r>
            <a:r>
              <a:rPr lang="en-US" sz="1100" dirty="0"/>
              <a:t> Jan – 8 May 2020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Model: </a:t>
            </a:r>
            <a:r>
              <a:rPr lang="en-US" sz="1100" dirty="0"/>
              <a:t>2-layer SVIGP model.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Output: </a:t>
            </a:r>
            <a:r>
              <a:rPr lang="en-US" sz="1100" dirty="0"/>
              <a:t>estimated daily infections, estimated daily deaths, estimated reproduction number (Rt). </a:t>
            </a:r>
          </a:p>
        </p:txBody>
      </p:sp>
    </p:spTree>
    <p:extLst>
      <p:ext uri="{BB962C8B-B14F-4D97-AF65-F5344CB8AC3E}">
        <p14:creationId xmlns:p14="http://schemas.microsoft.com/office/powerpoint/2010/main" val="28804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B23693F-DF9C-124A-BE57-B42B7E4A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1" y="2855434"/>
            <a:ext cx="3761005" cy="78981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B77ED0-47FB-EE4C-8F62-741E2A4A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39" y="3740281"/>
            <a:ext cx="980014" cy="27879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21EFBAD-0A01-4C4F-B879-0E1E635A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41" y="1532454"/>
            <a:ext cx="1418870" cy="50320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4BEA7C6-6C92-DF48-A3C6-C697817E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322" y="1650053"/>
            <a:ext cx="1654067" cy="277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58C27-187C-5B4B-8195-5E610523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955" y="2255449"/>
            <a:ext cx="2766442" cy="222502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306458-27C9-4C4B-B319-9D9D5AFFF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613" y="1199403"/>
            <a:ext cx="795784" cy="19375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1EDE035-F4C2-D44C-9060-44BB59DD0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6018" y="2194182"/>
            <a:ext cx="2012608" cy="356665"/>
          </a:xfrm>
          <a:prstGeom prst="rect">
            <a:avLst/>
          </a:prstGeom>
        </p:spPr>
      </p:pic>
      <p:pic>
        <p:nvPicPr>
          <p:cNvPr id="18" name="Picture 1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51BBE1F-D34C-174D-92FC-C5C12403D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826" y="2996986"/>
            <a:ext cx="1423088" cy="201089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BF47C853-6182-C340-A7DA-F9C8CE004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853" y="2838563"/>
            <a:ext cx="2693625" cy="501678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40C8BBED-89B5-7049-BC2D-1ADFF3B7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5407" y="3806289"/>
            <a:ext cx="2611603" cy="501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ACB754-C97E-E94B-8B3B-E9A0E0F71D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5366" y="4649940"/>
            <a:ext cx="2063750" cy="24765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D55903B6-CB43-3A47-A1BA-E8D9E35A8F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3724" y="4911297"/>
            <a:ext cx="2002204" cy="414249"/>
          </a:xfrm>
          <a:prstGeom prst="rect">
            <a:avLst/>
          </a:prstGeom>
        </p:spPr>
      </p:pic>
      <p:pic>
        <p:nvPicPr>
          <p:cNvPr id="28" name="Picture 27" descr="Text&#10;&#10;Description automatically generated with low confidence">
            <a:extLst>
              <a:ext uri="{FF2B5EF4-FFF2-40B4-BE49-F238E27FC236}">
                <a16:creationId xmlns:a16="http://schemas.microsoft.com/office/drawing/2014/main" id="{671930E7-22BF-6044-A6AE-BF66471448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4561" y="3402733"/>
            <a:ext cx="2301435" cy="37587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C51E0-CE5C-584D-A3B5-A4B429497BEA}"/>
              </a:ext>
            </a:extLst>
          </p:cNvPr>
          <p:cNvCxnSpPr>
            <a:stCxn id="16" idx="2"/>
          </p:cNvCxnSpPr>
          <p:nvPr/>
        </p:nvCxnSpPr>
        <p:spPr>
          <a:xfrm>
            <a:off x="3512322" y="2550847"/>
            <a:ext cx="0" cy="446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283DB4-C9E1-844C-9A0A-EFF294A5AB83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3512322" y="1927221"/>
            <a:ext cx="827034" cy="266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959C6C-BBCD-9C42-9A03-44B464B5148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5166389" y="1784056"/>
            <a:ext cx="562352" cy="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C96771-D7CB-8941-9C37-13A822C2948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581209" y="1296281"/>
            <a:ext cx="444404" cy="220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69DE2-2575-424F-AA7F-1FCEF31E19B7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4518626" y="2366700"/>
            <a:ext cx="536329" cy="5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F548A8-E071-6F46-885E-BC740009B2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830595" y="3523015"/>
            <a:ext cx="95244" cy="356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F5D4BB-F3DC-114C-9BCF-B4DFD6822E1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969606" y="2516144"/>
            <a:ext cx="936247" cy="573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65B34B-87E8-7047-B937-7E42A8B1B88A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581208" y="3340241"/>
            <a:ext cx="1" cy="466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CCE6C-BAEC-564A-9BFE-B4091115900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967241" y="4188331"/>
            <a:ext cx="926932" cy="461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E2C109-3252-2240-A57B-143E621DD1F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 flipV="1">
            <a:off x="7599478" y="3089402"/>
            <a:ext cx="603348" cy="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CF9C5A-3FA2-8A44-809C-4F6B6264FD88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434826" y="4188331"/>
            <a:ext cx="401706" cy="722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ABB90D-B8BF-434E-8E0B-535E107CEE6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435928" y="3590673"/>
            <a:ext cx="318633" cy="359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9EBBBA-83C9-4F42-9C69-0692B3B8FE92}"/>
              </a:ext>
            </a:extLst>
          </p:cNvPr>
          <p:cNvSpPr txBox="1"/>
          <p:nvPr/>
        </p:nvSpPr>
        <p:spPr>
          <a:xfrm>
            <a:off x="145369" y="515006"/>
            <a:ext cx="2566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15"/>
              </a:rPr>
              <a:t>Flaxman et al. (2020)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75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B23693F-DF9C-124A-BE57-B42B7E4A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2297164"/>
            <a:ext cx="3761005" cy="78981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B77ED0-47FB-EE4C-8F62-741E2A4A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00" y="3135487"/>
            <a:ext cx="980014" cy="27879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21EFBAD-0A01-4C4F-B879-0E1E635A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36" y="1465050"/>
            <a:ext cx="1418870" cy="50320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4BEA7C6-6C92-DF48-A3C6-C697817E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837" y="1444712"/>
            <a:ext cx="1654067" cy="277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F58C27-187C-5B4B-8195-5E610523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602" y="2001619"/>
            <a:ext cx="2766442" cy="222502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306458-27C9-4C4B-B319-9D9D5AFFF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212" y="1333409"/>
            <a:ext cx="795784" cy="193756"/>
          </a:xfrm>
          <a:prstGeom prst="rect">
            <a:avLst/>
          </a:prstGeom>
        </p:spPr>
      </p:pic>
      <p:pic>
        <p:nvPicPr>
          <p:cNvPr id="18" name="Picture 1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51BBE1F-D34C-174D-92FC-C5C12403D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63" y="2969557"/>
            <a:ext cx="1423088" cy="201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ACB754-C97E-E94B-8B3B-E9A0E0F71D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154" y="6203368"/>
            <a:ext cx="2063750" cy="2476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C51E0-CE5C-584D-A3B5-A4B429497BEA}"/>
              </a:ext>
            </a:extLst>
          </p:cNvPr>
          <p:cNvCxnSpPr>
            <a:cxnSpLocks/>
            <a:stCxn id="34" idx="2"/>
            <a:endCxn id="4" idx="3"/>
          </p:cNvCxnSpPr>
          <p:nvPr/>
        </p:nvCxnSpPr>
        <p:spPr>
          <a:xfrm flipH="1">
            <a:off x="4845373" y="2380152"/>
            <a:ext cx="525820" cy="311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283DB4-C9E1-844C-9A0A-EFF294A5AB83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5371193" y="1721880"/>
            <a:ext cx="752678" cy="21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959C6C-BBCD-9C42-9A03-44B464B5148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6950904" y="1583296"/>
            <a:ext cx="542832" cy="133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C96771-D7CB-8941-9C37-13A822C29487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8912606" y="1430287"/>
            <a:ext cx="347606" cy="286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69DE2-2575-424F-AA7F-1FCEF31E19B7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>
            <a:off x="6300259" y="2112870"/>
            <a:ext cx="1137343" cy="45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F548A8-E071-6F46-885E-BC740009B232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661500" y="2692069"/>
            <a:ext cx="183873" cy="582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65B34B-87E8-7047-B937-7E42A8B1B88A}"/>
              </a:ext>
            </a:extLst>
          </p:cNvPr>
          <p:cNvCxnSpPr>
            <a:cxnSpLocks/>
            <a:stCxn id="115" idx="0"/>
            <a:endCxn id="3" idx="2"/>
          </p:cNvCxnSpPr>
          <p:nvPr/>
        </p:nvCxnSpPr>
        <p:spPr>
          <a:xfrm flipH="1" flipV="1">
            <a:off x="7389861" y="3093220"/>
            <a:ext cx="549200" cy="899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CCE6C-BAEC-564A-9BFE-B40911159006}"/>
              </a:ext>
            </a:extLst>
          </p:cNvPr>
          <p:cNvCxnSpPr>
            <a:cxnSpLocks/>
            <a:stCxn id="24" idx="0"/>
            <a:endCxn id="115" idx="2"/>
          </p:cNvCxnSpPr>
          <p:nvPr/>
        </p:nvCxnSpPr>
        <p:spPr>
          <a:xfrm flipV="1">
            <a:off x="5919029" y="4335130"/>
            <a:ext cx="2020032" cy="1868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E2C109-3252-2240-A57B-143E621DD1FB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flipH="1" flipV="1">
            <a:off x="8573720" y="2907413"/>
            <a:ext cx="488843" cy="162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CF9C5A-3FA2-8A44-809C-4F6B6264FD88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7927150" y="4335130"/>
            <a:ext cx="11911" cy="755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604B1C-C25D-8A49-BF25-1CA37140A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6002" y="2721605"/>
            <a:ext cx="2367718" cy="371615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F289AE-5333-3347-B2A6-DF8AE60D03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5154" y="2386809"/>
            <a:ext cx="1418870" cy="42006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2A411-CB2C-2547-B364-237A9EB39726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>
            <a:off x="8573720" y="2596839"/>
            <a:ext cx="121434" cy="310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7D967BFD-E3D7-EA4D-B75F-69B09934DC0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2127" y="1936734"/>
            <a:ext cx="1858132" cy="443418"/>
          </a:xfrm>
          <a:prstGeom prst="rect">
            <a:avLst/>
          </a:prstGeom>
        </p:spPr>
      </p:pic>
      <p:pic>
        <p:nvPicPr>
          <p:cNvPr id="42" name="Picture 4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ECB0DF-5ECB-1A49-A000-697A20AF3F4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2965" y="3345449"/>
            <a:ext cx="3573048" cy="743386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91EEE-199C-1D48-986C-DD92D2C8C1D7}"/>
              </a:ext>
            </a:extLst>
          </p:cNvPr>
          <p:cNvCxnSpPr>
            <a:cxnSpLocks/>
            <a:stCxn id="3" idx="1"/>
            <a:endCxn id="34" idx="3"/>
          </p:cNvCxnSpPr>
          <p:nvPr/>
        </p:nvCxnSpPr>
        <p:spPr>
          <a:xfrm flipV="1">
            <a:off x="6206002" y="2158443"/>
            <a:ext cx="94257" cy="748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shape&#10;&#10;Description automatically generated">
            <a:extLst>
              <a:ext uri="{FF2B5EF4-FFF2-40B4-BE49-F238E27FC236}">
                <a16:creationId xmlns:a16="http://schemas.microsoft.com/office/drawing/2014/main" id="{1C255BAE-309C-114E-8D70-6273755089C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2070" y="4325292"/>
            <a:ext cx="1979045" cy="378966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F27E09-0AAD-5146-84D4-809E435EF502}"/>
              </a:ext>
            </a:extLst>
          </p:cNvPr>
          <p:cNvCxnSpPr>
            <a:cxnSpLocks/>
            <a:stCxn id="92" idx="0"/>
            <a:endCxn id="42" idx="3"/>
          </p:cNvCxnSpPr>
          <p:nvPr/>
        </p:nvCxnSpPr>
        <p:spPr>
          <a:xfrm flipV="1">
            <a:off x="4051593" y="3717142"/>
            <a:ext cx="314420" cy="608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8AA231-55F2-A242-8B58-73570E011366}"/>
              </a:ext>
            </a:extLst>
          </p:cNvPr>
          <p:cNvCxnSpPr>
            <a:cxnSpLocks/>
            <a:stCxn id="6" idx="1"/>
            <a:endCxn id="42" idx="3"/>
          </p:cNvCxnSpPr>
          <p:nvPr/>
        </p:nvCxnSpPr>
        <p:spPr>
          <a:xfrm flipH="1">
            <a:off x="4366013" y="3274886"/>
            <a:ext cx="295487" cy="442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34C13D-972B-5C48-A50F-AE499CEA8D3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9833" y="5242619"/>
            <a:ext cx="1592876" cy="3185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F15B59-A956-1848-AF85-9E61FD75FA3C}"/>
              </a:ext>
            </a:extLst>
          </p:cNvPr>
          <p:cNvCxnSpPr>
            <a:cxnSpLocks/>
            <a:stCxn id="107" idx="0"/>
            <a:endCxn id="92" idx="2"/>
          </p:cNvCxnSpPr>
          <p:nvPr/>
        </p:nvCxnSpPr>
        <p:spPr>
          <a:xfrm flipV="1">
            <a:off x="3716271" y="4704258"/>
            <a:ext cx="335322" cy="538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AC54801B-6F52-0240-9ACA-1F054037B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4322" y="3992917"/>
            <a:ext cx="4809478" cy="342213"/>
          </a:xfrm>
          <a:prstGeom prst="rect">
            <a:avLst/>
          </a:prstGeom>
        </p:spPr>
      </p:pic>
      <p:pic>
        <p:nvPicPr>
          <p:cNvPr id="120" name="Picture 119" descr="A picture containing text&#10;&#10;Description automatically generated">
            <a:extLst>
              <a:ext uri="{FF2B5EF4-FFF2-40B4-BE49-F238E27FC236}">
                <a16:creationId xmlns:a16="http://schemas.microsoft.com/office/drawing/2014/main" id="{D60129B1-AF68-CA4D-8014-672AB08F33D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61339" y="4592634"/>
            <a:ext cx="2053733" cy="265657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12807C0-B1A4-404C-833E-9906F2BEF09E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6288206" y="4258657"/>
            <a:ext cx="85928" cy="333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F3AF6F1-AC5E-D74C-8F18-E459146DAD2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0592" y="4687483"/>
            <a:ext cx="2002204" cy="2597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5D7708DE-C8F6-5346-90C5-460C58941FFB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85651" y="4181495"/>
            <a:ext cx="1157927" cy="2033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B9B0DD2-7CF8-E24C-A01F-15E085E30A6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2444" y="3903160"/>
            <a:ext cx="1169972" cy="2010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CF14784-7694-CA4A-81F5-5969CE2A7089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2444" y="3637390"/>
            <a:ext cx="1091457" cy="188524"/>
          </a:xfrm>
          <a:prstGeom prst="rect">
            <a:avLst/>
          </a:prstGeom>
        </p:spPr>
      </p:pic>
      <p:pic>
        <p:nvPicPr>
          <p:cNvPr id="136" name="Picture 135" descr="A picture containing text&#10;&#10;Description automatically generated">
            <a:extLst>
              <a:ext uri="{FF2B5EF4-FFF2-40B4-BE49-F238E27FC236}">
                <a16:creationId xmlns:a16="http://schemas.microsoft.com/office/drawing/2014/main" id="{6C4329C2-30AA-004D-91C8-B5484DB2458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950" y="5377950"/>
            <a:ext cx="863045" cy="2217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5BDE2C84-357B-6842-B801-91D377290D4F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9513" y="5177178"/>
            <a:ext cx="2786090" cy="21065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E2B8719-9C6B-5C42-A92B-E6692565BDD3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91624" y="5614835"/>
            <a:ext cx="2564192" cy="210656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7B49E07-AFE0-124A-BCEC-137C72CF02DB}"/>
              </a:ext>
            </a:extLst>
          </p:cNvPr>
          <p:cNvSpPr/>
          <p:nvPr/>
        </p:nvSpPr>
        <p:spPr>
          <a:xfrm>
            <a:off x="10413568" y="3603425"/>
            <a:ext cx="1439228" cy="8352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7FC697-C3D3-884A-85CB-8D79FA07A11C}"/>
              </a:ext>
            </a:extLst>
          </p:cNvPr>
          <p:cNvSpPr/>
          <p:nvPr/>
        </p:nvSpPr>
        <p:spPr>
          <a:xfrm>
            <a:off x="7166120" y="5090838"/>
            <a:ext cx="2947903" cy="8352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D335476-B277-D544-874C-F444AB357E0A}"/>
              </a:ext>
            </a:extLst>
          </p:cNvPr>
          <p:cNvCxnSpPr>
            <a:cxnSpLocks/>
            <a:stCxn id="126" idx="1"/>
          </p:cNvCxnSpPr>
          <p:nvPr/>
        </p:nvCxnSpPr>
        <p:spPr>
          <a:xfrm flipV="1">
            <a:off x="9850592" y="4290827"/>
            <a:ext cx="0" cy="526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B299543-A24C-ED4A-B47F-51EA1F138A17}"/>
              </a:ext>
            </a:extLst>
          </p:cNvPr>
          <p:cNvCxnSpPr>
            <a:cxnSpLocks/>
            <a:stCxn id="143" idx="2"/>
            <a:endCxn id="126" idx="0"/>
          </p:cNvCxnSpPr>
          <p:nvPr/>
        </p:nvCxnSpPr>
        <p:spPr>
          <a:xfrm flipH="1">
            <a:off x="10851694" y="4438663"/>
            <a:ext cx="281488" cy="248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B4E9A8-5C35-F84D-8B4A-B038A3FECED6}"/>
              </a:ext>
            </a:extLst>
          </p:cNvPr>
          <p:cNvCxnSpPr>
            <a:cxnSpLocks/>
            <a:stCxn id="3" idx="1"/>
            <a:endCxn id="92" idx="3"/>
          </p:cNvCxnSpPr>
          <p:nvPr/>
        </p:nvCxnSpPr>
        <p:spPr>
          <a:xfrm flipH="1">
            <a:off x="5041115" y="2907413"/>
            <a:ext cx="1164887" cy="1607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710613-7B70-7B49-B8F4-C064F835A99E}"/>
              </a:ext>
            </a:extLst>
          </p:cNvPr>
          <p:cNvSpPr txBox="1"/>
          <p:nvPr/>
        </p:nvSpPr>
        <p:spPr>
          <a:xfrm>
            <a:off x="0" y="467652"/>
            <a:ext cx="2485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25"/>
              </a:rPr>
              <a:t>Unwin et al. (2020)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4337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C51E0-CE5C-584D-A3B5-A4B429497BEA}"/>
              </a:ext>
            </a:extLst>
          </p:cNvPr>
          <p:cNvCxnSpPr>
            <a:cxnSpLocks/>
            <a:stCxn id="27" idx="2"/>
            <a:endCxn id="98" idx="3"/>
          </p:cNvCxnSpPr>
          <p:nvPr/>
        </p:nvCxnSpPr>
        <p:spPr>
          <a:xfrm flipH="1">
            <a:off x="3694511" y="1601036"/>
            <a:ext cx="1171516" cy="1019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869DE2-2575-424F-AA7F-1FCEF31E19B7}"/>
              </a:ext>
            </a:extLst>
          </p:cNvPr>
          <p:cNvCxnSpPr>
            <a:cxnSpLocks/>
            <a:stCxn id="104" idx="2"/>
            <a:endCxn id="27" idx="3"/>
          </p:cNvCxnSpPr>
          <p:nvPr/>
        </p:nvCxnSpPr>
        <p:spPr>
          <a:xfrm flipH="1">
            <a:off x="5784810" y="727793"/>
            <a:ext cx="1777164" cy="649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CCE6C-BAEC-564A-9BFE-B40911159006}"/>
              </a:ext>
            </a:extLst>
          </p:cNvPr>
          <p:cNvCxnSpPr>
            <a:cxnSpLocks/>
            <a:stCxn id="148" idx="0"/>
            <a:endCxn id="5" idx="2"/>
          </p:cNvCxnSpPr>
          <p:nvPr/>
        </p:nvCxnSpPr>
        <p:spPr>
          <a:xfrm flipV="1">
            <a:off x="10413941" y="3713564"/>
            <a:ext cx="373966" cy="714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E2C109-3252-2240-A57B-143E621DD1FB}"/>
              </a:ext>
            </a:extLst>
          </p:cNvPr>
          <p:cNvCxnSpPr>
            <a:cxnSpLocks/>
            <a:stCxn id="67" idx="1"/>
            <a:endCxn id="20" idx="3"/>
          </p:cNvCxnSpPr>
          <p:nvPr/>
        </p:nvCxnSpPr>
        <p:spPr>
          <a:xfrm flipH="1" flipV="1">
            <a:off x="7121851" y="2335099"/>
            <a:ext cx="612259" cy="825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2A411-CB2C-2547-B364-237A9EB3972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121851" y="2067922"/>
            <a:ext cx="640760" cy="267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91EEE-199C-1D48-986C-DD92D2C8C1D7}"/>
              </a:ext>
            </a:extLst>
          </p:cNvPr>
          <p:cNvCxnSpPr>
            <a:cxnSpLocks/>
            <a:stCxn id="88" idx="0"/>
            <a:endCxn id="98" idx="3"/>
          </p:cNvCxnSpPr>
          <p:nvPr/>
        </p:nvCxnSpPr>
        <p:spPr>
          <a:xfrm flipH="1" flipV="1">
            <a:off x="3694511" y="2620324"/>
            <a:ext cx="471021" cy="261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F27E09-0AAD-5146-84D4-809E435EF502}"/>
              </a:ext>
            </a:extLst>
          </p:cNvPr>
          <p:cNvCxnSpPr>
            <a:cxnSpLocks/>
            <a:stCxn id="22" idx="0"/>
            <a:endCxn id="96" idx="3"/>
          </p:cNvCxnSpPr>
          <p:nvPr/>
        </p:nvCxnSpPr>
        <p:spPr>
          <a:xfrm flipH="1" flipV="1">
            <a:off x="3426783" y="3352870"/>
            <a:ext cx="738749" cy="1011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F15B59-A956-1848-AF85-9E61FD75FA3C}"/>
              </a:ext>
            </a:extLst>
          </p:cNvPr>
          <p:cNvCxnSpPr>
            <a:cxnSpLocks/>
            <a:stCxn id="100" idx="0"/>
            <a:endCxn id="22" idx="2"/>
          </p:cNvCxnSpPr>
          <p:nvPr/>
        </p:nvCxnSpPr>
        <p:spPr>
          <a:xfrm flipV="1">
            <a:off x="3839617" y="4761974"/>
            <a:ext cx="325915" cy="942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07FA89-7F30-2E4B-BD5E-ED829AC1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451"/>
          <a:stretch/>
        </p:blipFill>
        <p:spPr>
          <a:xfrm>
            <a:off x="9832085" y="3069657"/>
            <a:ext cx="1911644" cy="643907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3A57DC5-735A-6442-A555-5A45544C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82863" y="3464673"/>
            <a:ext cx="2433959" cy="414076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648A90C-C5AD-A340-B311-514C53175A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66520" y="2061689"/>
            <a:ext cx="2555331" cy="546820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0A8DD84-5319-BA4B-8302-AA98194EA2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3845" y="4364171"/>
            <a:ext cx="1803374" cy="397803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49E523EB-7722-2A4D-957C-A4EE9081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7243" y="1153072"/>
            <a:ext cx="1837567" cy="4479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F357568-8F07-2F45-B955-47ACEC33E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459" y="4475334"/>
            <a:ext cx="3075000" cy="1754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EA564D-4583-7F41-8FD2-8C52DE185C7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7527" y="4686943"/>
            <a:ext cx="3090229" cy="163657"/>
          </a:xfrm>
          <a:prstGeom prst="rect">
            <a:avLst/>
          </a:prstGeom>
        </p:spPr>
      </p:pic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9EC34AE6-D169-8F4C-89FB-13A35283303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16303" y="3695103"/>
            <a:ext cx="1295400" cy="381000"/>
          </a:xfrm>
          <a:prstGeom prst="rect">
            <a:avLst/>
          </a:prstGeom>
        </p:spPr>
      </p:pic>
      <p:pic>
        <p:nvPicPr>
          <p:cNvPr id="55" name="Picture 54" descr="Text&#10;&#10;Description automatically generated with low confidence">
            <a:extLst>
              <a:ext uri="{FF2B5EF4-FFF2-40B4-BE49-F238E27FC236}">
                <a16:creationId xmlns:a16="http://schemas.microsoft.com/office/drawing/2014/main" id="{36D3B097-E68E-B443-AB8D-33B6D4284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8180" y="1920786"/>
            <a:ext cx="1346200" cy="36830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E44F9A-21BA-CB44-A77D-A1AE1D4B30E6}"/>
              </a:ext>
            </a:extLst>
          </p:cNvPr>
          <p:cNvCxnSpPr>
            <a:cxnSpLocks/>
            <a:stCxn id="67" idx="1"/>
            <a:endCxn id="13" idx="3"/>
          </p:cNvCxnSpPr>
          <p:nvPr/>
        </p:nvCxnSpPr>
        <p:spPr>
          <a:xfrm flipH="1">
            <a:off x="6816822" y="3160918"/>
            <a:ext cx="917288" cy="510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E1A351-9583-5642-A830-396F1BFAF452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6816822" y="3671711"/>
            <a:ext cx="534122" cy="21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59EA844A-8DD3-EE46-9B35-D9CB8317745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48366"/>
          <a:stretch/>
        </p:blipFill>
        <p:spPr>
          <a:xfrm>
            <a:off x="7561973" y="1441472"/>
            <a:ext cx="1602950" cy="219221"/>
          </a:xfrm>
          <a:prstGeom prst="rect">
            <a:avLst/>
          </a:prstGeom>
        </p:spPr>
      </p:pic>
      <p:pic>
        <p:nvPicPr>
          <p:cNvPr id="88" name="Picture 87" descr="Diagram&#10;&#10;Description automatically generated">
            <a:extLst>
              <a:ext uri="{FF2B5EF4-FFF2-40B4-BE49-F238E27FC236}">
                <a16:creationId xmlns:a16="http://schemas.microsoft.com/office/drawing/2014/main" id="{0A6D1080-511B-C54F-94CE-7D4A27E1C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5525" y="2882121"/>
            <a:ext cx="980014" cy="278797"/>
          </a:xfrm>
          <a:prstGeom prst="rect">
            <a:avLst/>
          </a:prstGeom>
        </p:spPr>
      </p:pic>
      <p:pic>
        <p:nvPicPr>
          <p:cNvPr id="67" name="Picture 66" descr="Text&#10;&#10;Description automatically generated with medium confidence">
            <a:extLst>
              <a:ext uri="{FF2B5EF4-FFF2-40B4-BE49-F238E27FC236}">
                <a16:creationId xmlns:a16="http://schemas.microsoft.com/office/drawing/2014/main" id="{A24924CD-D16B-F446-BB85-133DEF5C4E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4110" y="2994947"/>
            <a:ext cx="1501279" cy="331941"/>
          </a:xfrm>
          <a:prstGeom prst="rect">
            <a:avLst/>
          </a:prstGeom>
        </p:spPr>
      </p:pic>
      <p:pic>
        <p:nvPicPr>
          <p:cNvPr id="69" name="Picture 68" descr="A picture containing text&#10;&#10;Description automatically generated">
            <a:extLst>
              <a:ext uri="{FF2B5EF4-FFF2-40B4-BE49-F238E27FC236}">
                <a16:creationId xmlns:a16="http://schemas.microsoft.com/office/drawing/2014/main" id="{EE6C6BC1-10DB-1A4A-9001-841CAE54F45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40855" y="1624284"/>
            <a:ext cx="1181100" cy="1244600"/>
          </a:xfrm>
          <a:prstGeom prst="rect">
            <a:avLst/>
          </a:prstGeom>
        </p:spPr>
      </p:pic>
      <p:pic>
        <p:nvPicPr>
          <p:cNvPr id="103" name="Picture 102" descr="Text&#10;&#10;Description automatically generated">
            <a:extLst>
              <a:ext uri="{FF2B5EF4-FFF2-40B4-BE49-F238E27FC236}">
                <a16:creationId xmlns:a16="http://schemas.microsoft.com/office/drawing/2014/main" id="{A2616544-0DCF-FA44-9551-5C0A3B437C6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36666"/>
          <a:stretch/>
        </p:blipFill>
        <p:spPr>
          <a:xfrm>
            <a:off x="6968545" y="4379007"/>
            <a:ext cx="1602950" cy="268891"/>
          </a:xfrm>
          <a:prstGeom prst="rect">
            <a:avLst/>
          </a:prstGeom>
        </p:spPr>
      </p:pic>
      <p:pic>
        <p:nvPicPr>
          <p:cNvPr id="89" name="Picture 88" descr="Text&#10;&#10;Description automatically generated with medium confidence">
            <a:extLst>
              <a:ext uri="{FF2B5EF4-FFF2-40B4-BE49-F238E27FC236}">
                <a16:creationId xmlns:a16="http://schemas.microsoft.com/office/drawing/2014/main" id="{DB995BAD-0C5B-0B46-A6F3-3425D3ED78E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54184" y="833498"/>
            <a:ext cx="1787992" cy="408048"/>
          </a:xfrm>
          <a:prstGeom prst="rect">
            <a:avLst/>
          </a:prstGeom>
        </p:spPr>
      </p:pic>
      <p:pic>
        <p:nvPicPr>
          <p:cNvPr id="91" name="Picture 90" descr="Text&#10;&#10;Description automatically generated with medium confidence">
            <a:extLst>
              <a:ext uri="{FF2B5EF4-FFF2-40B4-BE49-F238E27FC236}">
                <a16:creationId xmlns:a16="http://schemas.microsoft.com/office/drawing/2014/main" id="{10A874D6-7A8C-6D4B-A39A-3BED1C9841C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3163" y="2776906"/>
            <a:ext cx="1274251" cy="36934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A92657F-41AE-8E4E-A1FB-EBDDB3C1C2A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671" y="3208334"/>
            <a:ext cx="3080112" cy="28907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D63AC0-7C03-0D45-96E7-8B8BB8721BD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671" y="2484318"/>
            <a:ext cx="3347840" cy="27201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957AF93-08C9-C84B-99B0-FCFFEE59330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0519" y="5704928"/>
            <a:ext cx="3798196" cy="46867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9D2A25F-122B-1E48-ACD7-68A1B0EC2D1A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6087" y="322196"/>
            <a:ext cx="3751773" cy="405597"/>
          </a:xfrm>
          <a:prstGeom prst="rect">
            <a:avLst/>
          </a:prstGeom>
        </p:spPr>
      </p:pic>
      <p:pic>
        <p:nvPicPr>
          <p:cNvPr id="106" name="Picture 105" descr="Text&#10;&#10;Description automatically generated">
            <a:extLst>
              <a:ext uri="{FF2B5EF4-FFF2-40B4-BE49-F238E27FC236}">
                <a16:creationId xmlns:a16="http://schemas.microsoft.com/office/drawing/2014/main" id="{937FA350-9F59-744A-8DAA-C23922418EF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39225" y="5692556"/>
            <a:ext cx="2623198" cy="435587"/>
          </a:xfrm>
          <a:prstGeom prst="rect">
            <a:avLst/>
          </a:prstGeom>
        </p:spPr>
      </p:pic>
      <p:pic>
        <p:nvPicPr>
          <p:cNvPr id="110" name="Picture 109" descr="Text&#10;&#10;Description automatically generated">
            <a:extLst>
              <a:ext uri="{FF2B5EF4-FFF2-40B4-BE49-F238E27FC236}">
                <a16:creationId xmlns:a16="http://schemas.microsoft.com/office/drawing/2014/main" id="{031986AF-3849-664E-B0D9-15BE0B2FFBB7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7750" y="266949"/>
            <a:ext cx="2280006" cy="365822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36046C2-A167-C641-A6FE-2B098BE8F2E5}"/>
              </a:ext>
            </a:extLst>
          </p:cNvPr>
          <p:cNvCxnSpPr>
            <a:cxnSpLocks/>
            <a:stCxn id="110" idx="1"/>
            <a:endCxn id="104" idx="3"/>
          </p:cNvCxnSpPr>
          <p:nvPr/>
        </p:nvCxnSpPr>
        <p:spPr>
          <a:xfrm flipH="1">
            <a:off x="9437860" y="449860"/>
            <a:ext cx="239890" cy="75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11FB1A9-99E3-644B-8B00-2FDE5996239F}"/>
              </a:ext>
            </a:extLst>
          </p:cNvPr>
          <p:cNvCxnSpPr>
            <a:cxnSpLocks/>
            <a:stCxn id="5" idx="1"/>
            <a:endCxn id="67" idx="3"/>
          </p:cNvCxnSpPr>
          <p:nvPr/>
        </p:nvCxnSpPr>
        <p:spPr>
          <a:xfrm flipH="1" flipV="1">
            <a:off x="9235389" y="3160918"/>
            <a:ext cx="596696" cy="230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D21063-D44C-5540-AAAD-79BDFF705A66}"/>
              </a:ext>
            </a:extLst>
          </p:cNvPr>
          <p:cNvCxnSpPr>
            <a:cxnSpLocks/>
            <a:stCxn id="144" idx="1"/>
            <a:endCxn id="67" idx="3"/>
          </p:cNvCxnSpPr>
          <p:nvPr/>
        </p:nvCxnSpPr>
        <p:spPr>
          <a:xfrm flipH="1">
            <a:off x="9235389" y="2241731"/>
            <a:ext cx="939016" cy="919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AC06E83-D1E9-2C49-9E39-FA29975B3ED5}"/>
              </a:ext>
            </a:extLst>
          </p:cNvPr>
          <p:cNvSpPr/>
          <p:nvPr/>
        </p:nvSpPr>
        <p:spPr>
          <a:xfrm>
            <a:off x="10174405" y="1554392"/>
            <a:ext cx="1147550" cy="13746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14026E4-195F-FB43-B9D2-737193ECA1F9}"/>
              </a:ext>
            </a:extLst>
          </p:cNvPr>
          <p:cNvSpPr/>
          <p:nvPr/>
        </p:nvSpPr>
        <p:spPr>
          <a:xfrm>
            <a:off x="8862423" y="4427875"/>
            <a:ext cx="3103035" cy="5227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641F9E2-33A0-5446-A77E-E14ECA7C8116}"/>
              </a:ext>
            </a:extLst>
          </p:cNvPr>
          <p:cNvSpPr/>
          <p:nvPr/>
        </p:nvSpPr>
        <p:spPr>
          <a:xfrm>
            <a:off x="9945638" y="806867"/>
            <a:ext cx="1696538" cy="4698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12B384-6C4A-B749-AD31-A031D067FB0F}"/>
              </a:ext>
            </a:extLst>
          </p:cNvPr>
          <p:cNvSpPr/>
          <p:nvPr/>
        </p:nvSpPr>
        <p:spPr>
          <a:xfrm>
            <a:off x="9704896" y="257983"/>
            <a:ext cx="2252859" cy="4698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D5261D1-9FCC-344D-9CFE-92D8ADB127BF}"/>
              </a:ext>
            </a:extLst>
          </p:cNvPr>
          <p:cNvSpPr/>
          <p:nvPr/>
        </p:nvSpPr>
        <p:spPr>
          <a:xfrm>
            <a:off x="5959603" y="5685938"/>
            <a:ext cx="3283152" cy="4876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5FF526D-E61A-F743-8906-1659C7BC3E66}"/>
              </a:ext>
            </a:extLst>
          </p:cNvPr>
          <p:cNvCxnSpPr>
            <a:cxnSpLocks/>
            <a:stCxn id="91" idx="1"/>
            <a:endCxn id="20" idx="2"/>
          </p:cNvCxnSpPr>
          <p:nvPr/>
        </p:nvCxnSpPr>
        <p:spPr>
          <a:xfrm flipH="1" flipV="1">
            <a:off x="5844186" y="2608509"/>
            <a:ext cx="18977" cy="353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6F1CB1D-B61D-B246-961C-6E831A4FCC4A}"/>
              </a:ext>
            </a:extLst>
          </p:cNvPr>
          <p:cNvCxnSpPr>
            <a:cxnSpLocks/>
            <a:stCxn id="88" idx="2"/>
            <a:endCxn id="96" idx="3"/>
          </p:cNvCxnSpPr>
          <p:nvPr/>
        </p:nvCxnSpPr>
        <p:spPr>
          <a:xfrm flipH="1">
            <a:off x="3426783" y="3160918"/>
            <a:ext cx="738749" cy="191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A75E16-36FE-BF48-A1E1-1CA42AEAD6B0}"/>
              </a:ext>
            </a:extLst>
          </p:cNvPr>
          <p:cNvCxnSpPr>
            <a:cxnSpLocks/>
            <a:stCxn id="149" idx="2"/>
            <a:endCxn id="144" idx="0"/>
          </p:cNvCxnSpPr>
          <p:nvPr/>
        </p:nvCxnSpPr>
        <p:spPr>
          <a:xfrm flipH="1">
            <a:off x="10748180" y="1276678"/>
            <a:ext cx="45727" cy="27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6897782-60A3-D749-B01C-CD63FEFAD366}"/>
              </a:ext>
            </a:extLst>
          </p:cNvPr>
          <p:cNvCxnSpPr>
            <a:cxnSpLocks/>
            <a:stCxn id="62" idx="2"/>
            <a:endCxn id="55" idx="0"/>
          </p:cNvCxnSpPr>
          <p:nvPr/>
        </p:nvCxnSpPr>
        <p:spPr>
          <a:xfrm>
            <a:off x="8363448" y="1660693"/>
            <a:ext cx="77832" cy="260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5D2A405-08B2-1743-85B9-A9C020271D19}"/>
              </a:ext>
            </a:extLst>
          </p:cNvPr>
          <p:cNvCxnSpPr>
            <a:cxnSpLocks/>
            <a:stCxn id="103" idx="0"/>
            <a:endCxn id="51" idx="2"/>
          </p:cNvCxnSpPr>
          <p:nvPr/>
        </p:nvCxnSpPr>
        <p:spPr>
          <a:xfrm flipV="1">
            <a:off x="7770020" y="4076103"/>
            <a:ext cx="293983" cy="302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15D2AB1-3192-A64B-8A7B-09D6ED9B96F7}"/>
              </a:ext>
            </a:extLst>
          </p:cNvPr>
          <p:cNvCxnSpPr>
            <a:cxnSpLocks/>
            <a:stCxn id="91" idx="1"/>
            <a:endCxn id="13" idx="0"/>
          </p:cNvCxnSpPr>
          <p:nvPr/>
        </p:nvCxnSpPr>
        <p:spPr>
          <a:xfrm flipH="1">
            <a:off x="5599843" y="2961580"/>
            <a:ext cx="263320" cy="503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D3379A-2447-EB49-BEB6-0AC0494A4305}"/>
              </a:ext>
            </a:extLst>
          </p:cNvPr>
          <p:cNvCxnSpPr>
            <a:cxnSpLocks/>
            <a:stCxn id="151" idx="1"/>
            <a:endCxn id="100" idx="3"/>
          </p:cNvCxnSpPr>
          <p:nvPr/>
        </p:nvCxnSpPr>
        <p:spPr>
          <a:xfrm flipH="1">
            <a:off x="5738715" y="5929769"/>
            <a:ext cx="220888" cy="9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94893CA-1D5E-C848-9445-CBF69AE2158E}"/>
              </a:ext>
            </a:extLst>
          </p:cNvPr>
          <p:cNvCxnSpPr>
            <a:cxnSpLocks/>
            <a:stCxn id="20" idx="0"/>
            <a:endCxn id="27" idx="3"/>
          </p:cNvCxnSpPr>
          <p:nvPr/>
        </p:nvCxnSpPr>
        <p:spPr>
          <a:xfrm flipH="1" flipV="1">
            <a:off x="5784810" y="1377054"/>
            <a:ext cx="59376" cy="684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9CE33E5-A9CC-2F4C-A95E-6DC6014CD85C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>
            <a:off x="5067219" y="3878749"/>
            <a:ext cx="532624" cy="68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B189EBE-583F-4646-9DC4-CE60F4CA21CF}"/>
              </a:ext>
            </a:extLst>
          </p:cNvPr>
          <p:cNvSpPr txBox="1"/>
          <p:nvPr/>
        </p:nvSpPr>
        <p:spPr>
          <a:xfrm>
            <a:off x="643878" y="466183"/>
            <a:ext cx="2485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hlinkClick r:id="rId23"/>
              </a:rPr>
              <a:t>Brauner et al. (2020)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424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332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Papadopoulos</dc:creator>
  <cp:lastModifiedBy>George Papadopoulos</cp:lastModifiedBy>
  <cp:revision>21</cp:revision>
  <dcterms:created xsi:type="dcterms:W3CDTF">2021-01-02T21:59:59Z</dcterms:created>
  <dcterms:modified xsi:type="dcterms:W3CDTF">2021-01-04T08:08:59Z</dcterms:modified>
</cp:coreProperties>
</file>