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F6E2"/>
    <a:srgbClr val="E42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2836-219D-3ADF-E2B9-B54F2A1B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D8395-49FD-6141-62AD-C1FCD582A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FB762-D650-9C8B-8082-606A03AF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582C-92F6-41DF-A741-2EC9954675A5}" type="datetimeFigureOut">
              <a:rPr lang="en-PH" smtClean="0"/>
              <a:t>14/12/2023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3E1E-8461-F01A-C6BC-F43B4FC4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BE7AB-600B-0ECF-7B0C-DE5A2D03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AE35-9DD2-4E0C-AC1C-1F252968FC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442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C4EB-515E-0AC8-C1D2-8FEEC426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EAA4C-AFDC-B10B-6FCB-CC797FE58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9B82F-6781-9EAE-C340-F8F78753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582C-92F6-41DF-A741-2EC9954675A5}" type="datetimeFigureOut">
              <a:rPr lang="en-PH" smtClean="0"/>
              <a:t>14/12/2023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B30B-3D6F-0A6C-6980-B40C78A0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13AEF-818D-2710-1C76-D9BDF2DC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AE35-9DD2-4E0C-AC1C-1F252968FC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13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E1F2A-8505-C405-1089-37AAAB9FF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27235-2650-CAA1-4774-67FAE5F4A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FCEE6-6867-F5B1-D82B-C2ED8490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582C-92F6-41DF-A741-2EC9954675A5}" type="datetimeFigureOut">
              <a:rPr lang="en-PH" smtClean="0"/>
              <a:t>14/12/2023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4765A-66A7-4094-4283-6383D18B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E052D-FC79-68B2-B194-D7F380D4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AE35-9DD2-4E0C-AC1C-1F252968FC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626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D873-7AFC-3658-DD30-49BA9579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7769-25C6-F557-BF8A-B49C2F173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1A540-B795-5CAB-4F22-89FA99FA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582C-92F6-41DF-A741-2EC9954675A5}" type="datetimeFigureOut">
              <a:rPr lang="en-PH" smtClean="0"/>
              <a:t>14/12/2023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501FB-44A5-48BD-6E82-F65FCD09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C451F-7A5F-E7B8-5B4F-7C787B8F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AE35-9DD2-4E0C-AC1C-1F252968FC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045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1F7B-21B7-C776-0CB2-7EEC5F61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36B6-8101-B073-ED0B-74C3D5091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B55AE-6E20-17C3-D799-6C64AB07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582C-92F6-41DF-A741-2EC9954675A5}" type="datetimeFigureOut">
              <a:rPr lang="en-PH" smtClean="0"/>
              <a:t>14/12/2023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0658A-ADB7-192C-5CB5-64B32602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466A2-7EA4-643F-C88C-04021077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AE35-9DD2-4E0C-AC1C-1F252968FC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365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0425-F6DC-AF1C-EBCE-E3C7BD7F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44E15-1483-0A01-025C-2F3B60EBE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3E069-7EF1-DC23-3706-A88FD878E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E77E9-D470-D450-68C4-7D250809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582C-92F6-41DF-A741-2EC9954675A5}" type="datetimeFigureOut">
              <a:rPr lang="en-PH" smtClean="0"/>
              <a:t>14/12/2023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93547-F5A4-46AE-E8B3-E00E971C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BAD4C-E5BB-253B-54C8-66F717E8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AE35-9DD2-4E0C-AC1C-1F252968FC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5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DCF3-D0C1-2D08-24D6-74129AA8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9173E-6B18-EFC6-05AC-C18800751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6E2F5-C3A7-2CF8-CB41-4B772B4EB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DADAC-D97E-4413-E800-D7506A08D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8ACF7-0E9C-2487-A637-D1BEEB34C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13AB5-1967-4329-B8AA-63EE656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582C-92F6-41DF-A741-2EC9954675A5}" type="datetimeFigureOut">
              <a:rPr lang="en-PH" smtClean="0"/>
              <a:t>14/12/2023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F1AE2-3297-61B6-DFC9-57D55F16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5F8D4-C30D-9026-2F49-D78CDF8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AE35-9DD2-4E0C-AC1C-1F252968FC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024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33E6-CE0D-A342-F4D0-BD44E6C9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692D5-B9CC-689B-469C-4E556930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582C-92F6-41DF-A741-2EC9954675A5}" type="datetimeFigureOut">
              <a:rPr lang="en-PH" smtClean="0"/>
              <a:t>14/12/2023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29B4-18A8-0498-474A-922A86FD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9E8ED-D488-786C-A020-C3105619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AE35-9DD2-4E0C-AC1C-1F252968FC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868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EF0B5-02A1-2B48-B711-D0DB14A3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582C-92F6-41DF-A741-2EC9954675A5}" type="datetimeFigureOut">
              <a:rPr lang="en-PH" smtClean="0"/>
              <a:t>14/12/2023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DA9C8-29EE-AB3A-E310-5746BBE8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CE6BA-47CD-A0CA-8732-F8676A9D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AE35-9DD2-4E0C-AC1C-1F252968FC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455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1DE1-D8F6-4E07-3AAE-C1C320F1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5A0B-1DAF-FC92-9ADA-B3C152E9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7186E-6947-56BD-2767-4E3E94FFA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D1516-559D-4AEC-5AF6-3FB2622D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582C-92F6-41DF-A741-2EC9954675A5}" type="datetimeFigureOut">
              <a:rPr lang="en-PH" smtClean="0"/>
              <a:t>14/12/2023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AC4B0-30E8-A8B8-4162-4B1B076D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D5905-A92A-5984-8568-F03BB025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AE35-9DD2-4E0C-AC1C-1F252968FC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91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28DE-1663-42E8-5D4A-C5C58D8E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8C307-9E8B-35DE-5DD3-EFE6280E7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90A20-A07C-2629-F25D-CD2AB46A1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896E2-1CDB-6F61-E85F-B0987304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582C-92F6-41DF-A741-2EC9954675A5}" type="datetimeFigureOut">
              <a:rPr lang="en-PH" smtClean="0"/>
              <a:t>14/12/2023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995AD-1F6F-7057-1692-ADF5BF4D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742D9-3C1E-FAC3-F231-5AA369EE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AE35-9DD2-4E0C-AC1C-1F252968FC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405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20A23-4346-914D-B2E4-75FC8188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2C23-29B3-D033-10CE-BD55DA11D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5AC9F-E6F6-9CEB-AAC1-A7C75B696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C582C-92F6-41DF-A741-2EC9954675A5}" type="datetimeFigureOut">
              <a:rPr lang="en-PH" smtClean="0"/>
              <a:t>14/12/2023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F6A4F-4BE3-19A6-03CE-896C89DDD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FD1E0-7B36-8148-E7EF-18A4A53A8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DAE35-9DD2-4E0C-AC1C-1F252968FC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927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2A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B4AB-BDC2-C0BA-6D17-3EF86D4E8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0488"/>
            <a:ext cx="9144000" cy="2387600"/>
          </a:xfrm>
        </p:spPr>
        <p:txBody>
          <a:bodyPr lIns="0" tIns="0" rIns="0" bIns="0">
            <a:normAutofit/>
          </a:bodyPr>
          <a:lstStyle/>
          <a:p>
            <a:r>
              <a:rPr lang="en-PH" sz="6600" b="1" i="0" dirty="0">
                <a:solidFill>
                  <a:srgbClr val="BBF6E2"/>
                </a:solidFill>
                <a:effectLst/>
                <a:latin typeface="Söhne"/>
              </a:rPr>
              <a:t>Mastering Spartan for Serverless Development</a:t>
            </a:r>
            <a:endParaRPr lang="en-PH" sz="6600" b="1" dirty="0">
              <a:solidFill>
                <a:srgbClr val="BBF6E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850C5-EA49-2A18-417B-AECC4710C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0163"/>
            <a:ext cx="9144000" cy="465137"/>
          </a:xfrm>
        </p:spPr>
        <p:txBody>
          <a:bodyPr lIns="0" tIns="0" rIns="0" bIns="0">
            <a:normAutofit/>
          </a:bodyPr>
          <a:lstStyle/>
          <a:p>
            <a:r>
              <a:rPr lang="en-PH" b="0" dirty="0">
                <a:solidFill>
                  <a:srgbClr val="BBF6E2"/>
                </a:solidFill>
                <a:effectLst/>
                <a:latin typeface="Söhne"/>
              </a:rPr>
              <a:t>A Comprehensive Guide to Spartan Commands</a:t>
            </a:r>
            <a:endParaRPr lang="en-PH" dirty="0">
              <a:solidFill>
                <a:srgbClr val="BBF6E2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8514E20-2AF2-32C8-E5DE-C3630B7BC739}"/>
              </a:ext>
            </a:extLst>
          </p:cNvPr>
          <p:cNvSpPr txBox="1">
            <a:spLocks/>
          </p:cNvSpPr>
          <p:nvPr/>
        </p:nvSpPr>
        <p:spPr>
          <a:xfrm>
            <a:off x="1524000" y="5154612"/>
            <a:ext cx="9144000" cy="7127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1429"/>
              </a:lnSpc>
            </a:pPr>
            <a:r>
              <a:rPr lang="en-PH" b="1" dirty="0">
                <a:solidFill>
                  <a:srgbClr val="BBF6E2"/>
                </a:solidFill>
                <a:latin typeface="Söhne"/>
              </a:rPr>
              <a:t>SYDEL R. PALINLIN</a:t>
            </a:r>
          </a:p>
          <a:p>
            <a:pPr>
              <a:lnSpc>
                <a:spcPct val="61429"/>
              </a:lnSpc>
            </a:pPr>
            <a:r>
              <a:rPr lang="en-PH" sz="1800" i="1" dirty="0">
                <a:solidFill>
                  <a:srgbClr val="BBF6E2"/>
                </a:solidFill>
              </a:rPr>
              <a:t>December 14, 2023</a:t>
            </a:r>
          </a:p>
        </p:txBody>
      </p:sp>
    </p:spTree>
    <p:extLst>
      <p:ext uri="{BB962C8B-B14F-4D97-AF65-F5344CB8AC3E}">
        <p14:creationId xmlns:p14="http://schemas.microsoft.com/office/powerpoint/2010/main" val="251263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2A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5C96-E94B-D14B-A463-F5E97D1B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97999"/>
            <a:ext cx="10515600" cy="1091406"/>
          </a:xfrm>
        </p:spPr>
        <p:txBody>
          <a:bodyPr>
            <a:normAutofit fontScale="90000"/>
          </a:bodyPr>
          <a:lstStyle/>
          <a:p>
            <a:pPr algn="ctr"/>
            <a:r>
              <a:rPr lang="en-PH" sz="4900" b="1" i="0" dirty="0">
                <a:solidFill>
                  <a:srgbClr val="BBF6E2"/>
                </a:solidFill>
                <a:effectLst/>
                <a:latin typeface="Sonoe"/>
              </a:rPr>
              <a:t>Spartan </a:t>
            </a:r>
            <a:r>
              <a:rPr lang="en-PH" sz="4900" b="1" i="0" dirty="0" err="1">
                <a:solidFill>
                  <a:srgbClr val="BBF6E2"/>
                </a:solidFill>
                <a:effectLst/>
                <a:latin typeface="Sonoe"/>
              </a:rPr>
              <a:t>Github</a:t>
            </a:r>
            <a:r>
              <a:rPr lang="en-PH" sz="4900" b="1" i="0" dirty="0">
                <a:solidFill>
                  <a:srgbClr val="BBF6E2"/>
                </a:solidFill>
                <a:effectLst/>
                <a:latin typeface="Sonoe"/>
              </a:rPr>
              <a:t> Repository</a:t>
            </a:r>
            <a:br>
              <a:rPr lang="en-PH" b="1" i="0" dirty="0">
                <a:solidFill>
                  <a:srgbClr val="BBF6E2"/>
                </a:solidFill>
                <a:effectLst/>
                <a:latin typeface="Sonoe"/>
              </a:rPr>
            </a:br>
            <a:r>
              <a:rPr lang="en-PH" sz="2700" b="1" i="1" dirty="0">
                <a:solidFill>
                  <a:srgbClr val="BBF6E2"/>
                </a:solidFill>
                <a:effectLst/>
                <a:latin typeface="Sonoe"/>
              </a:rPr>
              <a:t>https://github.com/nerdmonkey</a:t>
            </a:r>
            <a:endParaRPr lang="en-PH" sz="2700" b="1" i="1" dirty="0">
              <a:solidFill>
                <a:srgbClr val="BBF6E2"/>
              </a:solidFill>
              <a:latin typeface="Sono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EDABC5-AD2E-1E28-BEB8-072B82B2B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42" y="3289040"/>
            <a:ext cx="2438513" cy="24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0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2A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B1EA-0852-2E2A-D338-BD4D6534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6069"/>
            <a:ext cx="10515600" cy="1185862"/>
          </a:xfrm>
        </p:spPr>
        <p:txBody>
          <a:bodyPr lIns="0" tIns="0" rIns="0" bIns="0"/>
          <a:lstStyle/>
          <a:p>
            <a:pPr algn="ctr"/>
            <a:r>
              <a:rPr lang="en-PH" b="1" i="0" dirty="0">
                <a:solidFill>
                  <a:srgbClr val="BBF6E2"/>
                </a:solidFill>
                <a:effectLst/>
                <a:latin typeface="Söhne"/>
              </a:rPr>
              <a:t>Introduction to Spartan</a:t>
            </a:r>
            <a:endParaRPr lang="en-PH" b="1" dirty="0">
              <a:solidFill>
                <a:srgbClr val="BBF6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7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2A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3738-AE11-26A7-5FAF-EE4A51B1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lIns="0" tIns="0" rIns="0" bIns="0">
            <a:normAutofit fontScale="90000"/>
          </a:bodyPr>
          <a:lstStyle/>
          <a:p>
            <a:pPr algn="ctr"/>
            <a:r>
              <a:rPr lang="en-US" sz="4800" b="1" dirty="0">
                <a:solidFill>
                  <a:srgbClr val="BBF6E2"/>
                </a:solidFill>
                <a:latin typeface="Sonoe"/>
              </a:rPr>
              <a:t>Starting with Spartan: The `</a:t>
            </a:r>
            <a:r>
              <a:rPr lang="en-US" sz="4800" b="1" dirty="0" err="1">
                <a:solidFill>
                  <a:srgbClr val="BBF6E2"/>
                </a:solidFill>
                <a:latin typeface="Sonoe"/>
              </a:rPr>
              <a:t>init</a:t>
            </a:r>
            <a:r>
              <a:rPr lang="en-US" sz="4800" b="1" dirty="0">
                <a:solidFill>
                  <a:srgbClr val="BBF6E2"/>
                </a:solidFill>
                <a:latin typeface="Sonoe"/>
              </a:rPr>
              <a:t>` Command</a:t>
            </a:r>
            <a:br>
              <a:rPr lang="en-US" b="1" dirty="0">
                <a:solidFill>
                  <a:srgbClr val="BBF6E2"/>
                </a:solidFill>
              </a:rPr>
            </a:br>
            <a:r>
              <a:rPr lang="en-PH" sz="2800" dirty="0">
                <a:solidFill>
                  <a:srgbClr val="BBF6E2"/>
                </a:solidFill>
              </a:rPr>
              <a:t>spartan </a:t>
            </a:r>
            <a:r>
              <a:rPr lang="en-PH" sz="2800" dirty="0" err="1">
                <a:solidFill>
                  <a:srgbClr val="BBF6E2"/>
                </a:solidFill>
              </a:rPr>
              <a:t>init</a:t>
            </a:r>
            <a:r>
              <a:rPr lang="en-PH" sz="2800" dirty="0">
                <a:solidFill>
                  <a:srgbClr val="BBF6E2"/>
                </a:solidFill>
              </a:rPr>
              <a:t> </a:t>
            </a:r>
            <a:r>
              <a:rPr lang="en-PH" sz="2800" dirty="0" err="1">
                <a:solidFill>
                  <a:srgbClr val="BBF6E2"/>
                </a:solidFill>
              </a:rPr>
              <a:t>my_project_name</a:t>
            </a:r>
            <a:endParaRPr lang="en-PH" sz="2800" b="1" dirty="0">
              <a:solidFill>
                <a:srgbClr val="BBF6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7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2A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2EEC-A00A-EBE7-55F2-7FB4B888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085"/>
            <a:ext cx="10515600" cy="4491831"/>
          </a:xfrm>
        </p:spPr>
        <p:txBody>
          <a:bodyPr lIns="0" tIns="0" rIns="0" bIns="0">
            <a:normAutofit fontScale="90000"/>
          </a:bodyPr>
          <a:lstStyle/>
          <a:p>
            <a:pPr marL="0" indent="0" algn="ctr">
              <a:buNone/>
            </a:pPr>
            <a:r>
              <a:rPr lang="en-US" sz="4900" b="1" dirty="0">
                <a:solidFill>
                  <a:srgbClr val="BBF6E2"/>
                </a:solidFill>
                <a:latin typeface="Söhne"/>
              </a:rPr>
              <a:t>Advanced Database Management with `</a:t>
            </a:r>
            <a:r>
              <a:rPr lang="en-US" sz="4900" b="1" dirty="0" err="1">
                <a:solidFill>
                  <a:srgbClr val="BBF6E2"/>
                </a:solidFill>
                <a:latin typeface="Söhne"/>
              </a:rPr>
              <a:t>db</a:t>
            </a:r>
            <a:r>
              <a:rPr lang="en-US" sz="4900" b="1" dirty="0">
                <a:solidFill>
                  <a:srgbClr val="BBF6E2"/>
                </a:solidFill>
                <a:latin typeface="Söhne"/>
              </a:rPr>
              <a:t>` and `migrate`</a:t>
            </a:r>
            <a:br>
              <a:rPr lang="en-US" b="1" dirty="0">
                <a:solidFill>
                  <a:srgbClr val="BBF6E2"/>
                </a:solidFill>
              </a:rPr>
            </a:br>
            <a:br>
              <a:rPr lang="en-US" b="1" dirty="0">
                <a:solidFill>
                  <a:srgbClr val="BBF6E2"/>
                </a:solidFill>
              </a:rPr>
            </a:br>
            <a:r>
              <a:rPr lang="en-PH" sz="3600" dirty="0">
                <a:solidFill>
                  <a:srgbClr val="BBF6E2"/>
                </a:solidFill>
              </a:rPr>
              <a:t>spartan migrate </a:t>
            </a:r>
            <a:r>
              <a:rPr lang="en-PH" sz="3600" dirty="0" err="1">
                <a:solidFill>
                  <a:srgbClr val="BBF6E2"/>
                </a:solidFill>
              </a:rPr>
              <a:t>init</a:t>
            </a:r>
            <a:r>
              <a:rPr lang="en-PH" sz="3600" dirty="0">
                <a:solidFill>
                  <a:srgbClr val="BBF6E2"/>
                </a:solidFill>
              </a:rPr>
              <a:t> –d </a:t>
            </a:r>
            <a:r>
              <a:rPr lang="en-PH" sz="3600" dirty="0" err="1">
                <a:solidFill>
                  <a:srgbClr val="BBF6E2"/>
                </a:solidFill>
              </a:rPr>
              <a:t>sqlite</a:t>
            </a:r>
            <a:br>
              <a:rPr lang="en-PH" sz="3600" dirty="0">
                <a:solidFill>
                  <a:srgbClr val="BBF6E2"/>
                </a:solidFill>
              </a:rPr>
            </a:br>
            <a:r>
              <a:rPr lang="en-PH" sz="3600" dirty="0">
                <a:solidFill>
                  <a:srgbClr val="BBF6E2"/>
                </a:solidFill>
              </a:rPr>
              <a:t>spartan migrate upgrade</a:t>
            </a:r>
            <a:br>
              <a:rPr lang="en-PH" sz="3600" dirty="0">
                <a:solidFill>
                  <a:srgbClr val="BBF6E2"/>
                </a:solidFill>
              </a:rPr>
            </a:br>
            <a:r>
              <a:rPr lang="en-PH" sz="3600" dirty="0">
                <a:solidFill>
                  <a:srgbClr val="BBF6E2"/>
                </a:solidFill>
              </a:rPr>
              <a:t>spartan migrate downgrade</a:t>
            </a:r>
            <a:br>
              <a:rPr lang="en-PH" sz="3600" dirty="0">
                <a:solidFill>
                  <a:srgbClr val="BBF6E2"/>
                </a:solidFill>
              </a:rPr>
            </a:br>
            <a:r>
              <a:rPr lang="en-PH" sz="3600" dirty="0">
                <a:solidFill>
                  <a:srgbClr val="BBF6E2"/>
                </a:solidFill>
              </a:rPr>
              <a:t>spartan migrate create –m “</a:t>
            </a:r>
            <a:r>
              <a:rPr lang="en-PH" sz="3600" dirty="0" err="1">
                <a:solidFill>
                  <a:srgbClr val="BBF6E2"/>
                </a:solidFill>
              </a:rPr>
              <a:t>create_products_table</a:t>
            </a:r>
            <a:r>
              <a:rPr lang="en-PH" sz="3600" dirty="0">
                <a:solidFill>
                  <a:srgbClr val="BBF6E2"/>
                </a:solidFill>
              </a:rPr>
              <a:t>”</a:t>
            </a:r>
            <a:br>
              <a:rPr lang="en-PH" sz="3600" dirty="0">
                <a:solidFill>
                  <a:srgbClr val="BBF6E2"/>
                </a:solidFill>
              </a:rPr>
            </a:br>
            <a:br>
              <a:rPr lang="en-PH" sz="3600" dirty="0">
                <a:solidFill>
                  <a:srgbClr val="BBF6E2"/>
                </a:solidFill>
              </a:rPr>
            </a:br>
            <a:r>
              <a:rPr lang="en-PH" sz="3600" dirty="0">
                <a:solidFill>
                  <a:srgbClr val="BBF6E2"/>
                </a:solidFill>
              </a:rPr>
              <a:t>spartan </a:t>
            </a:r>
            <a:r>
              <a:rPr lang="en-PH" sz="3600" dirty="0" err="1">
                <a:solidFill>
                  <a:srgbClr val="BBF6E2"/>
                </a:solidFill>
              </a:rPr>
              <a:t>db</a:t>
            </a:r>
            <a:r>
              <a:rPr lang="en-PH" sz="3600" dirty="0">
                <a:solidFill>
                  <a:srgbClr val="BBF6E2"/>
                </a:solidFill>
              </a:rPr>
              <a:t> seed</a:t>
            </a:r>
            <a:endParaRPr lang="en-PH" b="1" dirty="0">
              <a:solidFill>
                <a:srgbClr val="BBF6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8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2A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BD45-9103-849D-8B59-7308DB10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7388"/>
            <a:ext cx="10515600" cy="2943225"/>
          </a:xfrm>
        </p:spPr>
        <p:txBody>
          <a:bodyPr lIns="0" tIns="0" rIns="0" bIns="0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BBF6E2"/>
                </a:solidFill>
                <a:latin typeface="Sonoe"/>
              </a:rPr>
              <a:t>Efficient Data Modeling with `model`</a:t>
            </a:r>
            <a:br>
              <a:rPr lang="en-US" b="1" dirty="0">
                <a:solidFill>
                  <a:srgbClr val="BBF6E2"/>
                </a:solidFill>
              </a:rPr>
            </a:br>
            <a:br>
              <a:rPr lang="en-US" b="1" dirty="0">
                <a:solidFill>
                  <a:srgbClr val="BBF6E2"/>
                </a:solidFill>
              </a:rPr>
            </a:br>
            <a:r>
              <a:rPr lang="en-PH" sz="3600" dirty="0">
                <a:solidFill>
                  <a:srgbClr val="BBF6E2"/>
                </a:solidFill>
              </a:rPr>
              <a:t>spartan migrate create test</a:t>
            </a:r>
            <a:br>
              <a:rPr lang="en-PH" sz="3600" dirty="0">
                <a:solidFill>
                  <a:srgbClr val="BBF6E2"/>
                </a:solidFill>
              </a:rPr>
            </a:br>
            <a:r>
              <a:rPr lang="en-PH" sz="3600" dirty="0">
                <a:solidFill>
                  <a:srgbClr val="BBF6E2"/>
                </a:solidFill>
              </a:rPr>
              <a:t>spartan migrate delete test</a:t>
            </a:r>
            <a:endParaRPr lang="en-PH" b="1" dirty="0">
              <a:solidFill>
                <a:srgbClr val="BBF6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9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2A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6807-2A20-4CA3-8B7E-4C17E10F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2075"/>
            <a:ext cx="10515600" cy="4133850"/>
          </a:xfrm>
        </p:spPr>
        <p:txBody>
          <a:bodyPr lIns="0" tIns="0" rIns="0" bIns="0">
            <a:normAutofit/>
          </a:bodyPr>
          <a:lstStyle/>
          <a:p>
            <a:pPr marL="0" indent="0" algn="ctr">
              <a:buNone/>
            </a:pPr>
            <a:r>
              <a:rPr lang="en-US" b="1" i="0" dirty="0">
                <a:solidFill>
                  <a:srgbClr val="BBF6E2"/>
                </a:solidFill>
                <a:effectLst/>
                <a:latin typeface="Söhne"/>
              </a:rPr>
              <a:t>Web Interaction: Handling Requests and Responses</a:t>
            </a:r>
            <a:br>
              <a:rPr lang="en-US" b="1" i="0" dirty="0">
                <a:solidFill>
                  <a:srgbClr val="BBF6E2"/>
                </a:solidFill>
                <a:effectLst/>
                <a:latin typeface="Söhne"/>
              </a:rPr>
            </a:br>
            <a:br>
              <a:rPr lang="en-US" b="1" i="0" dirty="0">
                <a:solidFill>
                  <a:srgbClr val="BBF6E2"/>
                </a:solidFill>
                <a:effectLst/>
                <a:latin typeface="Söhne"/>
              </a:rPr>
            </a:br>
            <a:r>
              <a:rPr lang="en-PH" sz="3200" dirty="0">
                <a:solidFill>
                  <a:srgbClr val="BBF6E2"/>
                </a:solidFill>
              </a:rPr>
              <a:t>spartan request create test</a:t>
            </a:r>
            <a:br>
              <a:rPr lang="en-PH" sz="3200" dirty="0">
                <a:solidFill>
                  <a:srgbClr val="BBF6E2"/>
                </a:solidFill>
              </a:rPr>
            </a:br>
            <a:r>
              <a:rPr lang="en-PH" sz="3200" dirty="0">
                <a:solidFill>
                  <a:srgbClr val="BBF6E2"/>
                </a:solidFill>
              </a:rPr>
              <a:t>spartan request delete test</a:t>
            </a:r>
            <a:br>
              <a:rPr lang="en-PH" sz="3200" dirty="0">
                <a:solidFill>
                  <a:srgbClr val="BBF6E2"/>
                </a:solidFill>
              </a:rPr>
            </a:br>
            <a:br>
              <a:rPr lang="en-PH" sz="3200" dirty="0">
                <a:solidFill>
                  <a:srgbClr val="BBF6E2"/>
                </a:solidFill>
              </a:rPr>
            </a:br>
            <a:r>
              <a:rPr lang="en-PH" sz="3200" dirty="0">
                <a:solidFill>
                  <a:srgbClr val="BBF6E2"/>
                </a:solidFill>
              </a:rPr>
              <a:t>spartan response create test</a:t>
            </a:r>
            <a:br>
              <a:rPr lang="en-PH" sz="3200" dirty="0">
                <a:solidFill>
                  <a:srgbClr val="BBF6E2"/>
                </a:solidFill>
              </a:rPr>
            </a:br>
            <a:r>
              <a:rPr lang="en-PH" sz="3200" dirty="0">
                <a:solidFill>
                  <a:srgbClr val="BBF6E2"/>
                </a:solidFill>
              </a:rPr>
              <a:t>spartan response delete test</a:t>
            </a:r>
            <a:endParaRPr lang="en-PH" b="1" dirty="0">
              <a:solidFill>
                <a:srgbClr val="BBF6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21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2A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7220-0304-5B4E-4778-1E2D7FCC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lIns="0" tIns="0" rIns="0" bIns="0">
            <a:normAutofit fontScale="90000"/>
          </a:bodyPr>
          <a:lstStyle/>
          <a:p>
            <a:pPr algn="ctr"/>
            <a:r>
              <a:rPr lang="en-US" sz="4900" b="1" dirty="0">
                <a:solidFill>
                  <a:srgbClr val="BBF6E2"/>
                </a:solidFill>
                <a:latin typeface="Sonoe"/>
              </a:rPr>
              <a:t>Building Robust Infrastructure with `infra`</a:t>
            </a:r>
            <a:br>
              <a:rPr lang="en-US" b="1" dirty="0">
                <a:solidFill>
                  <a:srgbClr val="BBF6E2"/>
                </a:solidFill>
              </a:rPr>
            </a:br>
            <a:br>
              <a:rPr lang="en-US" b="1" dirty="0">
                <a:solidFill>
                  <a:srgbClr val="BBF6E2"/>
                </a:solidFill>
              </a:rPr>
            </a:br>
            <a:r>
              <a:rPr lang="en-PH" sz="3600" dirty="0">
                <a:solidFill>
                  <a:srgbClr val="BBF6E2"/>
                </a:solidFill>
              </a:rPr>
              <a:t>spartan infra </a:t>
            </a:r>
            <a:r>
              <a:rPr lang="en-PH" sz="3600" dirty="0" err="1">
                <a:solidFill>
                  <a:srgbClr val="BBF6E2"/>
                </a:solidFill>
              </a:rPr>
              <a:t>init</a:t>
            </a:r>
            <a:endParaRPr lang="en-PH" sz="3600" b="1" dirty="0">
              <a:solidFill>
                <a:srgbClr val="BBF6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3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2A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7817-4A46-70BC-8228-A6712764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766219"/>
            <a:ext cx="8382000" cy="1325563"/>
          </a:xfrm>
        </p:spPr>
        <p:txBody>
          <a:bodyPr lIns="0" tIns="0" rIns="0" bIns="0"/>
          <a:lstStyle/>
          <a:p>
            <a:pPr algn="ctr"/>
            <a:r>
              <a:rPr lang="en-PH" b="1" dirty="0">
                <a:solidFill>
                  <a:srgbClr val="BBF6E2"/>
                </a:solidFill>
              </a:rPr>
              <a:t> </a:t>
            </a:r>
            <a:r>
              <a:rPr lang="en-US" b="1" i="0" dirty="0">
                <a:solidFill>
                  <a:srgbClr val="BBF6E2"/>
                </a:solidFill>
                <a:effectLst/>
                <a:latin typeface="Söhne"/>
              </a:rPr>
              <a:t>Applying Spartan Commands: Exercises and Real-World Scenarios</a:t>
            </a:r>
            <a:endParaRPr lang="en-PH" b="1" dirty="0">
              <a:solidFill>
                <a:srgbClr val="BBF6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20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2A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A8A0-CA5C-8059-251F-0916D990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PH" b="1" i="0" dirty="0">
                <a:solidFill>
                  <a:srgbClr val="BBF6E2"/>
                </a:solidFill>
                <a:effectLst/>
                <a:latin typeface="Sonoe"/>
              </a:rPr>
              <a:t>Conclusion and Q&amp;A</a:t>
            </a:r>
            <a:endParaRPr lang="en-PH" dirty="0">
              <a:solidFill>
                <a:srgbClr val="BBF6E2"/>
              </a:solidFill>
              <a:latin typeface="Sonoe"/>
            </a:endParaRPr>
          </a:p>
        </p:txBody>
      </p:sp>
    </p:spTree>
    <p:extLst>
      <p:ext uri="{BB962C8B-B14F-4D97-AF65-F5344CB8AC3E}">
        <p14:creationId xmlns:p14="http://schemas.microsoft.com/office/powerpoint/2010/main" val="33665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168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Sonoe</vt:lpstr>
      <vt:lpstr>Office Theme</vt:lpstr>
      <vt:lpstr>Mastering Spartan for Serverless Development</vt:lpstr>
      <vt:lpstr>Introduction to Spartan</vt:lpstr>
      <vt:lpstr>Starting with Spartan: The `init` Command spartan init my_project_name</vt:lpstr>
      <vt:lpstr>Advanced Database Management with `db` and `migrate`  spartan migrate init –d sqlite spartan migrate upgrade spartan migrate downgrade spartan migrate create –m “create_products_table”  spartan db seed</vt:lpstr>
      <vt:lpstr>Efficient Data Modeling with `model`  spartan migrate create test spartan migrate delete test</vt:lpstr>
      <vt:lpstr>Web Interaction: Handling Requests and Responses  spartan request create test spartan request delete test  spartan response create test spartan response delete test</vt:lpstr>
      <vt:lpstr>Building Robust Infrastructure with `infra`  spartan infra init</vt:lpstr>
      <vt:lpstr> Applying Spartan Commands: Exercises and Real-World Scenarios</vt:lpstr>
      <vt:lpstr>Conclusion and Q&amp;A</vt:lpstr>
      <vt:lpstr>Spartan Github Repository https://github.com/nerdmonkey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Spartan for Serverless Development</dc:title>
  <dc:creator>Ivy Palinlin</dc:creator>
  <cp:lastModifiedBy>IVY JANE PALINLIN</cp:lastModifiedBy>
  <cp:revision>15</cp:revision>
  <dcterms:created xsi:type="dcterms:W3CDTF">2023-12-14T08:26:17Z</dcterms:created>
  <dcterms:modified xsi:type="dcterms:W3CDTF">2023-12-14T09:54:04Z</dcterms:modified>
</cp:coreProperties>
</file>