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  <p:embeddedFont>
      <p:font typeface="Montserrat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88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40">
          <p15:clr>
            <a:srgbClr val="9AA0A6"/>
          </p15:clr>
        </p15:guide>
        <p15:guide id="8" orient="horz" pos="4320">
          <p15:clr>
            <a:srgbClr val="9AA0A6"/>
          </p15:clr>
        </p15:guide>
        <p15:guide id="9" orient="horz" pos="4320">
          <p15:clr>
            <a:srgbClr val="9AA0A6"/>
          </p15:clr>
        </p15:guide>
        <p15:guide id="10" orient="horz" pos="4320">
          <p15:clr>
            <a:srgbClr val="9AA0A6"/>
          </p15:clr>
        </p15:guide>
      </p15:sldGuideLst>
    </p:ext>
    <p:ext uri="GoogleSlidesCustomDataVersion2">
      <go:slidesCustomData xmlns:go="http://customooxmlschemas.google.com/" r:id="rId35" roundtripDataSignature="AMtx7mhrjYVT/gBms5h7DPi1QzdW4+f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8"/>
        <p:guide pos="454"/>
        <p:guide pos="425" orient="horz"/>
        <p:guide pos="3895" orient="horz"/>
        <p:guide pos="7226"/>
        <p:guide pos="2721"/>
        <p:guide pos="3840"/>
        <p:guide pos="4320" orient="horz"/>
        <p:guide pos="4320" orient="horz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54424cff6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54424cff6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a54424cff6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4424cff6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4424cff6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a54424cff6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54424cff6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54424cff6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a54424cff6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54424cff6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54424cff6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a54424cff6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https://www.odin.study/ru/User/Info/32874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100" y="-70937"/>
            <a:ext cx="12444201" cy="69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641675" y="2881850"/>
            <a:ext cx="78930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3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Анализ данных стоимости квартир. Построение модели для прогнозирования стоимости квартиры</a:t>
            </a:r>
            <a:endParaRPr b="1" i="0" sz="3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57050" y="674700"/>
            <a:ext cx="7677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Программа Профессиональной Переподготовки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Аналитик данных: с нуля до разработки прикладных решений для бизнеса</a:t>
            </a:r>
            <a:endParaRPr b="0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725" y="5684500"/>
            <a:ext cx="3240000" cy="4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641675" y="2381325"/>
            <a:ext cx="76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21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Итоговый проект</a:t>
            </a:r>
            <a:endParaRPr b="0" i="0" sz="21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962100" y="4370150"/>
            <a:ext cx="45612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Выполнил: </a:t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Епифанова Наталья Юрьевна</a:t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Номер потока: </a:t>
            </a:r>
            <a:r>
              <a:rPr b="0" i="0" lang="ru-RU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ДА-80</a:t>
            </a:r>
            <a:r>
              <a:rPr lang="ru-RU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Преподаватель: 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l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Астапов Павел Евгеньевич</a:t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29025" y="223150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Результаты и выводы: 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595100" y="1083425"/>
            <a:ext cx="9189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Построим график по полученным данным, и сравним их с исходной ценой</a:t>
            </a:r>
            <a:endParaRPr b="1" sz="15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5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Полученный график подтверждает, правильность полученных расчетов, с небольшой погрешностью</a:t>
            </a:r>
            <a:endParaRPr b="1" sz="15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50" y="2072725"/>
            <a:ext cx="6447700" cy="42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925375" y="2784408"/>
            <a:ext cx="89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</a:t>
            </a:r>
            <a:b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за внимание!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804338"/>
            <a:ext cx="5242548" cy="52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909150" y="674700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Постановка задачи: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09150" y="1669300"/>
            <a:ext cx="8642700" cy="4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700" lvl="0" marL="774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800"/>
              <a:buFont typeface="Montserrat"/>
              <a:buAutoNum type="arabicPeriod"/>
            </a:pP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Выполн</a:t>
            </a: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ить</a:t>
            </a: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разведочный анализ данных EDA.</a:t>
            </a:r>
            <a:endParaRPr b="0" i="0" sz="24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800"/>
              <a:buFont typeface="Montserrat"/>
              <a:buAutoNum type="arabicPeriod"/>
            </a:pP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</a:t>
            </a: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лить</a:t>
            </a: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важные признаки. Выполн</a:t>
            </a: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ить</a:t>
            </a: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поиск взаимосвязей между признаками.</a:t>
            </a:r>
            <a:endParaRPr b="0" i="0" sz="24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800"/>
              <a:buFont typeface="Montserrat"/>
              <a:buAutoNum type="arabicPeriod"/>
            </a:pP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Состав</a:t>
            </a: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ить</a:t>
            </a: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гипотез</a:t>
            </a: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</a:t>
            </a: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о данных и выполн</a:t>
            </a: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ить</a:t>
            </a: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проверк</a:t>
            </a: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</a:t>
            </a: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соответствующей гипотезы.</a:t>
            </a:r>
            <a:endParaRPr b="0" i="0" sz="24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800"/>
              <a:buFont typeface="Montserrat"/>
              <a:buAutoNum type="arabicPeriod"/>
            </a:pPr>
            <a:r>
              <a:rPr lang="ru-RU" sz="24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Аналитическая задача: </a:t>
            </a:r>
            <a:r>
              <a:rPr b="0" i="0" lang="ru-RU" sz="24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построить модель для прогнозирования стоимости квартиры.</a:t>
            </a:r>
            <a:endParaRPr b="0" i="0" sz="24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504350" y="254550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4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Исходные данные:</a:t>
            </a:r>
            <a:endParaRPr b="1" i="0" sz="24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04350" y="1006675"/>
            <a:ext cx="5032800" cy="5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Имеется выборка данных о продаже квартир, с такими параметрами:</a:t>
            </a:r>
            <a:endParaRPr b="1" sz="1600">
              <a:solidFill>
                <a:srgbClr val="44546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расстояние до ближайшего аэропорта в метрах (м)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число балконов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высота потолков (м)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расстояние до центра города (м)</a:t>
            </a:r>
            <a:endParaRPr sz="17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этаж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всего этажей в доме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апартаменты (булев тип)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площадь кухни в квадратных метрах (м²)</a:t>
            </a:r>
            <a:endParaRPr sz="17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600"/>
              <a:buFont typeface="Montserrat"/>
              <a:buChar char="➜"/>
            </a:pPr>
            <a:r>
              <a:t/>
            </a:r>
            <a:endParaRPr b="0" i="0" sz="1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688975" y="1676575"/>
            <a:ext cx="4966500" cy="4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цена на момент снятия с публикации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жилая площадь в квадратных метрах(м²)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свободная планировка (булев тип)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число парков в радиусе 3 км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расстояние до ближайшего парка (м)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число водоемов в радиусе 3 км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расстояние до ближайшего водоема (м)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число комнат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квартира-студия (булев тип)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Montserrat Medium"/>
              <a:buChar char="●"/>
            </a:pPr>
            <a:r>
              <a:rPr lang="ru-RU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площадь квартиры в квадратных метрах (м²)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609200" y="547625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Предобработка данных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09200" y="1266500"/>
            <a:ext cx="9620700" cy="464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rgbClr val="0080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# найдём все полные дубликаты и удалим их</a:t>
            </a:r>
            <a:endParaRPr sz="1450">
              <a:solidFill>
                <a:srgbClr val="00800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df[df.duplicated()]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df = df.drop(df[df.duplicated()].index, axis=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rgbClr val="0080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# уменьшили размер столбцов</a:t>
            </a:r>
            <a:endParaRPr sz="1450">
              <a:solidFill>
                <a:srgbClr val="00800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'Цена на момент снятия с публикации'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 = 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'Цена на момент снятия с публикации'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].astype(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"int32"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'Площадь квартиры (м²)'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 = 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'Площадь квартиры (м²)'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].astype(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"int16"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'Число комнат'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 = 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'Число комнат'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].astype(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"int8"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'Этаж'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 = 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'Этаж'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].astype(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"int8"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'Квартира-студия (булев тип)'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 = 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'Квартира-студия (булев тип)'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].astype(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"int8"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'Свободная планировка (булев тип)'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 = 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'Свободная планировка (булев тип)'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].astype(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"int8"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rgbClr val="0080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# уменьшим количество 0</a:t>
            </a:r>
            <a:endParaRPr sz="1450">
              <a:solidFill>
                <a:srgbClr val="00800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'Цена на момент снятия с публикации'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 = df[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'Цена на момент снятия с публикации'</a:t>
            </a:r>
            <a:r>
              <a:rPr lang="ru-RU" sz="1450">
                <a:solidFill>
                  <a:schemeClr val="dk1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]/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1000</a:t>
            </a:r>
            <a:endParaRPr sz="1450">
              <a:solidFill>
                <a:srgbClr val="116644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4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609200" y="264575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1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Исследовательский анализ данных:</a:t>
            </a:r>
            <a:endParaRPr b="1" i="0" sz="21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609200" y="985700"/>
            <a:ext cx="11198400" cy="55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Одномерный анализ</a:t>
            </a:r>
            <a:endParaRPr b="1"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этапе одномерного анализа, мы анализировали как распределяются данные,  подчиняются ли они нормальному распределению,  и выделяются ли какие то определенные группы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 так же находили статистические выбросы</a:t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Введите данные…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25" y="2106150"/>
            <a:ext cx="2592925" cy="1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013" y="4387963"/>
            <a:ext cx="2977549" cy="21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25" y="4319725"/>
            <a:ext cx="3276525" cy="229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9825" y="2106150"/>
            <a:ext cx="3184400" cy="18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3625" y="4362275"/>
            <a:ext cx="3020601" cy="22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83200" y="2106150"/>
            <a:ext cx="2749175" cy="20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54424cff6_0_85"/>
          <p:cNvSpPr txBox="1"/>
          <p:nvPr/>
        </p:nvSpPr>
        <p:spPr>
          <a:xfrm>
            <a:off x="720725" y="94225"/>
            <a:ext cx="874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1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Исследовательский анализ данных:</a:t>
            </a:r>
            <a:endParaRPr/>
          </a:p>
        </p:txBody>
      </p:sp>
      <p:sp>
        <p:nvSpPr>
          <p:cNvPr id="136" name="Google Shape;136;g2a54424cff6_0_85"/>
          <p:cNvSpPr txBox="1"/>
          <p:nvPr/>
        </p:nvSpPr>
        <p:spPr>
          <a:xfrm>
            <a:off x="1119975" y="1025775"/>
            <a:ext cx="9954300" cy="30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 u="sng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Гипотеза:</a:t>
            </a:r>
            <a:endParaRPr b="1" sz="2400" u="sng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 все столбцы коррелируют с таргетным столбцом, в большей или меньшей степени. </a:t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этого необходимо выявить признаки от которых зависит цена квартиры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54424cff6_0_20"/>
          <p:cNvSpPr txBox="1"/>
          <p:nvPr/>
        </p:nvSpPr>
        <p:spPr>
          <a:xfrm>
            <a:off x="3208800" y="0"/>
            <a:ext cx="588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1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Исследовательский анализ данных:</a:t>
            </a:r>
            <a:endParaRPr/>
          </a:p>
        </p:txBody>
      </p:sp>
      <p:sp>
        <p:nvSpPr>
          <p:cNvPr id="143" name="Google Shape;143;g2a54424cff6_0_20"/>
          <p:cNvSpPr txBox="1"/>
          <p:nvPr/>
        </p:nvSpPr>
        <p:spPr>
          <a:xfrm>
            <a:off x="720725" y="432300"/>
            <a:ext cx="278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Двумерный анализ</a:t>
            </a:r>
            <a:endParaRPr b="1"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g2a54424cff6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3" y="2901225"/>
            <a:ext cx="2288976" cy="16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a54424cff6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088" y="2828463"/>
            <a:ext cx="2288975" cy="167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a54424cff6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488" y="2828475"/>
            <a:ext cx="2027275" cy="16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a54424cff6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5812" y="2884599"/>
            <a:ext cx="2027275" cy="151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a54424cff6_0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6713" y="2901225"/>
            <a:ext cx="2512726" cy="15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a54424cff6_0_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5475" y="4703301"/>
            <a:ext cx="2288974" cy="17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a54424cff6_0_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69575" y="4781894"/>
            <a:ext cx="2386684" cy="17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a54424cff6_0_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150" y="4703299"/>
            <a:ext cx="2638013" cy="19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a54424cff6_0_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86313" y="4688299"/>
            <a:ext cx="2638026" cy="196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a54424cff6_0_20"/>
          <p:cNvSpPr/>
          <p:nvPr/>
        </p:nvSpPr>
        <p:spPr>
          <a:xfrm>
            <a:off x="9002913" y="5487650"/>
            <a:ext cx="508200" cy="13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a54424cff6_0_20"/>
          <p:cNvSpPr/>
          <p:nvPr/>
        </p:nvSpPr>
        <p:spPr>
          <a:xfrm>
            <a:off x="2996525" y="5602650"/>
            <a:ext cx="508200" cy="13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a54424cff6_0_20"/>
          <p:cNvSpPr txBox="1"/>
          <p:nvPr/>
        </p:nvSpPr>
        <p:spPr>
          <a:xfrm>
            <a:off x="782875" y="1272188"/>
            <a:ext cx="96843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этапе двумерного анализа мы находим зависимости всех параметров.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на графике зависимостей не наблюдается, делим их на группы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54424cff6_0_58"/>
          <p:cNvSpPr txBox="1"/>
          <p:nvPr/>
        </p:nvSpPr>
        <p:spPr>
          <a:xfrm>
            <a:off x="554375" y="770525"/>
            <a:ext cx="4626900" cy="584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50">
                <a:solidFill>
                  <a:schemeClr val="dk1"/>
                </a:solidFill>
                <a:highlight>
                  <a:srgbClr val="F7F7F7"/>
                </a:highlight>
              </a:rPr>
              <a:t>1</a:t>
            </a: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) </a:t>
            </a:r>
            <a:r>
              <a:rPr b="1" i="1" lang="ru-RU" sz="1250">
                <a:solidFill>
                  <a:schemeClr val="dk1"/>
                </a:solidFill>
                <a:highlight>
                  <a:srgbClr val="F7F7F7"/>
                </a:highlight>
              </a:rPr>
              <a:t>цена </a:t>
            </a:r>
            <a:r>
              <a:rPr b="1" i="1" lang="ru-RU" sz="1250" u="sng">
                <a:solidFill>
                  <a:schemeClr val="dk1"/>
                </a:solidFill>
                <a:highlight>
                  <a:srgbClr val="F7F7F7"/>
                </a:highlight>
              </a:rPr>
              <a:t>сильно</a:t>
            </a:r>
            <a:r>
              <a:rPr b="1" i="1" lang="ru-RU" sz="1250">
                <a:solidFill>
                  <a:schemeClr val="dk1"/>
                </a:solidFill>
                <a:highlight>
                  <a:srgbClr val="F7F7F7"/>
                </a:highlight>
              </a:rPr>
              <a:t> зависит от таких параметров:</a:t>
            </a:r>
            <a:endParaRPr b="1" i="1"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Площадь квартиры (в свою очередь площадь квартиры сильно зависит от жилой площади, числа комнат, площади кухни, высоты потолков)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Число комнат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Высота потолков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Жилая площадь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Площадь кухни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если квартира является Апартаментами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если квартира является Квартирой-студией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квартира имеет Свободную планировку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50">
                <a:solidFill>
                  <a:schemeClr val="dk1"/>
                </a:solidFill>
                <a:highlight>
                  <a:srgbClr val="F7F7F7"/>
                </a:highlight>
              </a:rPr>
              <a:t>2) цена </a:t>
            </a:r>
            <a:r>
              <a:rPr b="1" i="1" lang="ru-RU" sz="1250" u="sng">
                <a:solidFill>
                  <a:schemeClr val="dk1"/>
                </a:solidFill>
                <a:highlight>
                  <a:srgbClr val="F7F7F7"/>
                </a:highlight>
              </a:rPr>
              <a:t>не сильно</a:t>
            </a:r>
            <a:r>
              <a:rPr b="1" i="1" lang="ru-RU" sz="1250">
                <a:solidFill>
                  <a:schemeClr val="dk1"/>
                </a:solidFill>
                <a:highlight>
                  <a:srgbClr val="F7F7F7"/>
                </a:highlight>
              </a:rPr>
              <a:t> зависит (но все же есть) от таких параметров:</a:t>
            </a:r>
            <a:endParaRPr b="1" i="1"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 Всего этажей в доме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Этаж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Число балконов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Расстояние до ближайшего аэропорта(м)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Расстояние до центра города (м)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Число парков в радиусе 3 км'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 Число водоемов в радиусе 3 км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ru-RU" sz="1250">
                <a:solidFill>
                  <a:schemeClr val="dk1"/>
                </a:solidFill>
                <a:highlight>
                  <a:srgbClr val="F7F7F7"/>
                </a:highlight>
              </a:rPr>
              <a:t>Расстояние до ближайшего водоёма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g2a54424cff6_0_58"/>
          <p:cNvSpPr txBox="1"/>
          <p:nvPr/>
        </p:nvSpPr>
        <p:spPr>
          <a:xfrm>
            <a:off x="3208800" y="0"/>
            <a:ext cx="588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1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Исследовательский анализ данных:</a:t>
            </a:r>
            <a:endParaRPr/>
          </a:p>
        </p:txBody>
      </p:sp>
      <p:sp>
        <p:nvSpPr>
          <p:cNvPr id="163" name="Google Shape;163;g2a54424cff6_0_58"/>
          <p:cNvSpPr txBox="1"/>
          <p:nvPr/>
        </p:nvSpPr>
        <p:spPr>
          <a:xfrm>
            <a:off x="720725" y="432300"/>
            <a:ext cx="3413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-RU" sz="16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Вывод по </a:t>
            </a:r>
            <a:r>
              <a:rPr b="1" lang="ru-RU" sz="16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Двумерному анализу</a:t>
            </a:r>
            <a:endParaRPr b="1" sz="16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2a54424cff6_0_58"/>
          <p:cNvSpPr txBox="1"/>
          <p:nvPr/>
        </p:nvSpPr>
        <p:spPr>
          <a:xfrm>
            <a:off x="7628950" y="409200"/>
            <a:ext cx="307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Многомерный анализ</a:t>
            </a:r>
            <a:endParaRPr b="1"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g2a54424cff6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876" y="797375"/>
            <a:ext cx="6862775" cy="5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54424cff6_0_92"/>
          <p:cNvSpPr txBox="1"/>
          <p:nvPr/>
        </p:nvSpPr>
        <p:spPr>
          <a:xfrm>
            <a:off x="1371175" y="209350"/>
            <a:ext cx="74838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Модель для прогнозирования стоимости квартиры</a:t>
            </a:r>
            <a:endParaRPr b="1" sz="1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a54424cff6_0_92"/>
          <p:cNvSpPr txBox="1"/>
          <p:nvPr/>
        </p:nvSpPr>
        <p:spPr>
          <a:xfrm>
            <a:off x="868775" y="674700"/>
            <a:ext cx="10602600" cy="5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Цена кв = БЦ + (СЦ * Кв</a:t>
            </a:r>
            <a:r>
              <a:rPr b="1"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Кд</a:t>
            </a:r>
            <a:r>
              <a:rPr b="1"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(СЦ * Кв</a:t>
            </a:r>
            <a:r>
              <a:rPr b="1"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Кд</a:t>
            </a:r>
            <a:r>
              <a:rPr b="1"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+ (...) + (СЦ * Кв</a:t>
            </a:r>
            <a:r>
              <a:rPr b="1"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Кд2</a:t>
            </a:r>
            <a:r>
              <a:rPr b="1" baseline="-25000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БЦ (базовая цена) = Средняя цена 1м2 * S кв. факт.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СЦ - средняя цена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350">
                <a:solidFill>
                  <a:srgbClr val="3052EF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ru-RU" sz="1350">
                <a:solidFill>
                  <a:srgbClr val="3052EF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Если присутствует четкая линейная корреляция, то Кв, рассчитывается по формуле, если нет линейной корреляции, то Кв, рассчитывается для каждой конкретной группы</a:t>
            </a:r>
            <a:endParaRPr i="1" sz="1350">
              <a:solidFill>
                <a:srgbClr val="3052EF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 = </a:t>
            </a:r>
            <a:r>
              <a:rPr lang="ru-RU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фактическое значение</a:t>
            </a:r>
            <a:endParaRPr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среднее значение выборки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Кд = Ккор (коэф из тепловой карты) * долю конкретного параметра(от всех параметров)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800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