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7" r:id="rId13"/>
    <p:sldId id="301" r:id="rId14"/>
    <p:sldId id="302" r:id="rId15"/>
    <p:sldId id="268" r:id="rId16"/>
    <p:sldId id="314" r:id="rId17"/>
    <p:sldId id="315" r:id="rId18"/>
    <p:sldId id="269" r:id="rId19"/>
    <p:sldId id="311" r:id="rId20"/>
    <p:sldId id="313" r:id="rId21"/>
    <p:sldId id="270" r:id="rId22"/>
    <p:sldId id="310" r:id="rId23"/>
    <p:sldId id="271" r:id="rId24"/>
    <p:sldId id="312" r:id="rId25"/>
    <p:sldId id="316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309" r:id="rId44"/>
    <p:sldId id="292" r:id="rId45"/>
    <p:sldId id="294" r:id="rId46"/>
    <p:sldId id="293" r:id="rId47"/>
    <p:sldId id="295" r:id="rId48"/>
    <p:sldId id="296" r:id="rId49"/>
    <p:sldId id="297" r:id="rId50"/>
    <p:sldId id="298" r:id="rId51"/>
    <p:sldId id="299" r:id="rId52"/>
    <p:sldId id="300" r:id="rId53"/>
    <p:sldId id="304" r:id="rId54"/>
    <p:sldId id="303" r:id="rId55"/>
    <p:sldId id="305" r:id="rId56"/>
    <p:sldId id="307" r:id="rId57"/>
    <p:sldId id="308" r:id="rId58"/>
    <p:sldId id="306" r:id="rId5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B78D3-B736-424F-8041-E7DCDD2BE00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91BE2D1-C475-451B-B50F-5B09BEF82A10}">
      <dgm:prSet phldrT="[Текст]"/>
      <dgm:spPr/>
      <dgm:t>
        <a:bodyPr/>
        <a:lstStyle/>
        <a:p>
          <a:r>
            <a:rPr lang="ru-RU" dirty="0" smtClean="0"/>
            <a:t>Модели</a:t>
          </a:r>
          <a:endParaRPr lang="ru-RU" dirty="0"/>
        </a:p>
      </dgm:t>
    </dgm:pt>
    <dgm:pt modelId="{A0CDE994-10AC-43D1-B6D3-C74B7B1FDC75}" type="parTrans" cxnId="{5046585E-DD2A-4726-992A-F0B1BA4C890D}">
      <dgm:prSet/>
      <dgm:spPr/>
      <dgm:t>
        <a:bodyPr/>
        <a:lstStyle/>
        <a:p>
          <a:endParaRPr lang="ru-RU"/>
        </a:p>
      </dgm:t>
    </dgm:pt>
    <dgm:pt modelId="{8CC85BBA-375D-4011-B27E-67FC4ED330A2}" type="sibTrans" cxnId="{5046585E-DD2A-4726-992A-F0B1BA4C890D}">
      <dgm:prSet/>
      <dgm:spPr/>
      <dgm:t>
        <a:bodyPr/>
        <a:lstStyle/>
        <a:p>
          <a:endParaRPr lang="ru-RU"/>
        </a:p>
      </dgm:t>
    </dgm:pt>
    <dgm:pt modelId="{6F820946-C557-47BC-907F-9EFBE900A6A8}">
      <dgm:prSet phldrT="[Текст]"/>
      <dgm:spPr/>
      <dgm:t>
        <a:bodyPr/>
        <a:lstStyle/>
        <a:p>
          <a:r>
            <a:rPr lang="ru-RU" dirty="0" smtClean="0"/>
            <a:t>Статические и динамические</a:t>
          </a:r>
          <a:endParaRPr lang="ru-RU" dirty="0"/>
        </a:p>
      </dgm:t>
    </dgm:pt>
    <dgm:pt modelId="{F4CE4E39-F38A-4839-9BCD-A9413A3D4BC4}" type="parTrans" cxnId="{76E90FBE-86DF-4CB7-BBD0-CE7FADF62FE6}">
      <dgm:prSet/>
      <dgm:spPr/>
      <dgm:t>
        <a:bodyPr/>
        <a:lstStyle/>
        <a:p>
          <a:endParaRPr lang="ru-RU"/>
        </a:p>
      </dgm:t>
    </dgm:pt>
    <dgm:pt modelId="{9A3483E7-8C26-4876-8F07-63B1CFD2BDCF}" type="sibTrans" cxnId="{76E90FBE-86DF-4CB7-BBD0-CE7FADF62FE6}">
      <dgm:prSet/>
      <dgm:spPr/>
      <dgm:t>
        <a:bodyPr/>
        <a:lstStyle/>
        <a:p>
          <a:endParaRPr lang="ru-RU"/>
        </a:p>
      </dgm:t>
    </dgm:pt>
    <dgm:pt modelId="{920B589A-7FA5-4A52-B247-47B657053970}">
      <dgm:prSet phldrT="[Текст]"/>
      <dgm:spPr/>
      <dgm:t>
        <a:bodyPr/>
        <a:lstStyle/>
        <a:p>
          <a:r>
            <a:rPr lang="ru-RU" dirty="0" smtClean="0"/>
            <a:t>Аналоговые и дискретные</a:t>
          </a:r>
          <a:endParaRPr lang="ru-RU" dirty="0"/>
        </a:p>
      </dgm:t>
    </dgm:pt>
    <dgm:pt modelId="{D4140FA1-F329-422A-B1A2-82DEE2A19FE1}" type="parTrans" cxnId="{507D1A43-EE62-4A82-BE79-80423C11D4B5}">
      <dgm:prSet/>
      <dgm:spPr/>
      <dgm:t>
        <a:bodyPr/>
        <a:lstStyle/>
        <a:p>
          <a:endParaRPr lang="ru-RU"/>
        </a:p>
      </dgm:t>
    </dgm:pt>
    <dgm:pt modelId="{03F49643-53D2-4B27-B918-6FAB3C659C27}" type="sibTrans" cxnId="{507D1A43-EE62-4A82-BE79-80423C11D4B5}">
      <dgm:prSet/>
      <dgm:spPr/>
      <dgm:t>
        <a:bodyPr/>
        <a:lstStyle/>
        <a:p>
          <a:endParaRPr lang="ru-RU"/>
        </a:p>
      </dgm:t>
    </dgm:pt>
    <dgm:pt modelId="{C77AE3BA-FB27-484D-ACC5-D8048F02C566}">
      <dgm:prSet phldrT="[Текст]"/>
      <dgm:spPr/>
      <dgm:t>
        <a:bodyPr/>
        <a:lstStyle/>
        <a:p>
          <a:r>
            <a:rPr lang="ru-RU" dirty="0" smtClean="0"/>
            <a:t>Стохастические и детерминированные</a:t>
          </a:r>
          <a:endParaRPr lang="ru-RU" dirty="0"/>
        </a:p>
      </dgm:t>
    </dgm:pt>
    <dgm:pt modelId="{4EA0CA8A-3923-42C3-BA82-34E90C44E3C5}" type="parTrans" cxnId="{F6520FDC-2FDF-4014-B7EF-040C890C679A}">
      <dgm:prSet/>
      <dgm:spPr/>
      <dgm:t>
        <a:bodyPr/>
        <a:lstStyle/>
        <a:p>
          <a:endParaRPr lang="ru-RU"/>
        </a:p>
      </dgm:t>
    </dgm:pt>
    <dgm:pt modelId="{F1AEDEBE-F1DB-4D00-876B-3CCBF9DA4784}" type="sibTrans" cxnId="{F6520FDC-2FDF-4014-B7EF-040C890C679A}">
      <dgm:prSet/>
      <dgm:spPr/>
      <dgm:t>
        <a:bodyPr/>
        <a:lstStyle/>
        <a:p>
          <a:endParaRPr lang="ru-RU"/>
        </a:p>
      </dgm:t>
    </dgm:pt>
    <dgm:pt modelId="{50C36F2A-7155-4AE3-93CF-8B59DFEBA3E2}" type="pres">
      <dgm:prSet presAssocID="{BFAB78D3-B736-424F-8041-E7DCDD2BE00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BF69CEE-2E19-42A7-BABF-4B8C7617BC45}" type="pres">
      <dgm:prSet presAssocID="{791BE2D1-C475-451B-B50F-5B09BEF82A10}" presName="root1" presStyleCnt="0"/>
      <dgm:spPr/>
    </dgm:pt>
    <dgm:pt modelId="{D1F61DC7-15FB-4432-8630-33615AF2BF43}" type="pres">
      <dgm:prSet presAssocID="{791BE2D1-C475-451B-B50F-5B09BEF82A1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E72F4A0-F5A0-4706-A673-BB52116893E3}" type="pres">
      <dgm:prSet presAssocID="{791BE2D1-C475-451B-B50F-5B09BEF82A10}" presName="level2hierChild" presStyleCnt="0"/>
      <dgm:spPr/>
    </dgm:pt>
    <dgm:pt modelId="{158E5871-BF20-42F4-83B8-552B54CF72DF}" type="pres">
      <dgm:prSet presAssocID="{F4CE4E39-F38A-4839-9BCD-A9413A3D4BC4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2E74DBEF-A8EC-496C-83D0-D34F55DB4A5E}" type="pres">
      <dgm:prSet presAssocID="{F4CE4E39-F38A-4839-9BCD-A9413A3D4BC4}" presName="connTx" presStyleLbl="parChTrans1D2" presStyleIdx="0" presStyleCnt="3"/>
      <dgm:spPr/>
      <dgm:t>
        <a:bodyPr/>
        <a:lstStyle/>
        <a:p>
          <a:endParaRPr lang="ru-RU"/>
        </a:p>
      </dgm:t>
    </dgm:pt>
    <dgm:pt modelId="{E2453F93-4605-40DA-A262-1AB14B704ABD}" type="pres">
      <dgm:prSet presAssocID="{6F820946-C557-47BC-907F-9EFBE900A6A8}" presName="root2" presStyleCnt="0"/>
      <dgm:spPr/>
    </dgm:pt>
    <dgm:pt modelId="{2237154D-2B92-4255-92A1-F3353F126B1E}" type="pres">
      <dgm:prSet presAssocID="{6F820946-C557-47BC-907F-9EFBE900A6A8}" presName="LevelTwoTextNode" presStyleLbl="node2" presStyleIdx="0" presStyleCnt="3" custScaleX="164897" custScaleY="16440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229D2E1-4714-44D2-A61D-3DFD7CC3FC3D}" type="pres">
      <dgm:prSet presAssocID="{6F820946-C557-47BC-907F-9EFBE900A6A8}" presName="level3hierChild" presStyleCnt="0"/>
      <dgm:spPr/>
    </dgm:pt>
    <dgm:pt modelId="{96B7B108-4E8D-4815-B9EA-6E6685EE7418}" type="pres">
      <dgm:prSet presAssocID="{D4140FA1-F329-422A-B1A2-82DEE2A19FE1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994BD64A-32BF-4733-A263-902442D22BBA}" type="pres">
      <dgm:prSet presAssocID="{D4140FA1-F329-422A-B1A2-82DEE2A19FE1}" presName="connTx" presStyleLbl="parChTrans1D2" presStyleIdx="1" presStyleCnt="3"/>
      <dgm:spPr/>
      <dgm:t>
        <a:bodyPr/>
        <a:lstStyle/>
        <a:p>
          <a:endParaRPr lang="ru-RU"/>
        </a:p>
      </dgm:t>
    </dgm:pt>
    <dgm:pt modelId="{202C1A46-8E00-464F-9BD5-2DE594466D17}" type="pres">
      <dgm:prSet presAssocID="{920B589A-7FA5-4A52-B247-47B657053970}" presName="root2" presStyleCnt="0"/>
      <dgm:spPr/>
    </dgm:pt>
    <dgm:pt modelId="{50CF03EB-9D79-4E2F-B0FB-6D548234EA75}" type="pres">
      <dgm:prSet presAssocID="{920B589A-7FA5-4A52-B247-47B657053970}" presName="LevelTwoTextNode" presStyleLbl="node2" presStyleIdx="1" presStyleCnt="3" custScaleX="163723" custScaleY="14309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2E14874-31B0-4049-A814-38BC70119C23}" type="pres">
      <dgm:prSet presAssocID="{920B589A-7FA5-4A52-B247-47B657053970}" presName="level3hierChild" presStyleCnt="0"/>
      <dgm:spPr/>
    </dgm:pt>
    <dgm:pt modelId="{4D2E110E-1FE7-42FB-A623-84A8CE90DE40}" type="pres">
      <dgm:prSet presAssocID="{4EA0CA8A-3923-42C3-BA82-34E90C44E3C5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410E9239-C3C9-45A9-9C4B-AA0CABD1EF1C}" type="pres">
      <dgm:prSet presAssocID="{4EA0CA8A-3923-42C3-BA82-34E90C44E3C5}" presName="connTx" presStyleLbl="parChTrans1D2" presStyleIdx="2" presStyleCnt="3"/>
      <dgm:spPr/>
      <dgm:t>
        <a:bodyPr/>
        <a:lstStyle/>
        <a:p>
          <a:endParaRPr lang="ru-RU"/>
        </a:p>
      </dgm:t>
    </dgm:pt>
    <dgm:pt modelId="{3F07835F-E432-4272-9B9F-94FCD1873450}" type="pres">
      <dgm:prSet presAssocID="{C77AE3BA-FB27-484D-ACC5-D8048F02C566}" presName="root2" presStyleCnt="0"/>
      <dgm:spPr/>
    </dgm:pt>
    <dgm:pt modelId="{945F8654-23D1-4B03-B32F-A59DCF559668}" type="pres">
      <dgm:prSet presAssocID="{C77AE3BA-FB27-484D-ACC5-D8048F02C566}" presName="LevelTwoTextNode" presStyleLbl="node2" presStyleIdx="2" presStyleCnt="3" custScaleX="164897" custScaleY="13778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62B85D-4F54-4B8D-86FD-1494F920B19C}" type="pres">
      <dgm:prSet presAssocID="{C77AE3BA-FB27-484D-ACC5-D8048F02C566}" presName="level3hierChild" presStyleCnt="0"/>
      <dgm:spPr/>
    </dgm:pt>
  </dgm:ptLst>
  <dgm:cxnLst>
    <dgm:cxn modelId="{F6520FDC-2FDF-4014-B7EF-040C890C679A}" srcId="{791BE2D1-C475-451B-B50F-5B09BEF82A10}" destId="{C77AE3BA-FB27-484D-ACC5-D8048F02C566}" srcOrd="2" destOrd="0" parTransId="{4EA0CA8A-3923-42C3-BA82-34E90C44E3C5}" sibTransId="{F1AEDEBE-F1DB-4D00-876B-3CCBF9DA4784}"/>
    <dgm:cxn modelId="{507D1A43-EE62-4A82-BE79-80423C11D4B5}" srcId="{791BE2D1-C475-451B-B50F-5B09BEF82A10}" destId="{920B589A-7FA5-4A52-B247-47B657053970}" srcOrd="1" destOrd="0" parTransId="{D4140FA1-F329-422A-B1A2-82DEE2A19FE1}" sibTransId="{03F49643-53D2-4B27-B918-6FAB3C659C27}"/>
    <dgm:cxn modelId="{B96A80B1-963D-4266-A66C-977F402E2CFD}" type="presOf" srcId="{D4140FA1-F329-422A-B1A2-82DEE2A19FE1}" destId="{994BD64A-32BF-4733-A263-902442D22BBA}" srcOrd="1" destOrd="0" presId="urn:microsoft.com/office/officeart/2008/layout/HorizontalMultiLevelHierarchy"/>
    <dgm:cxn modelId="{DD96EA7F-69CE-4B96-B11C-26D958453476}" type="presOf" srcId="{920B589A-7FA5-4A52-B247-47B657053970}" destId="{50CF03EB-9D79-4E2F-B0FB-6D548234EA75}" srcOrd="0" destOrd="0" presId="urn:microsoft.com/office/officeart/2008/layout/HorizontalMultiLevelHierarchy"/>
    <dgm:cxn modelId="{3F922CC9-E2FF-434D-B0CC-E9A8E54C0AD8}" type="presOf" srcId="{F4CE4E39-F38A-4839-9BCD-A9413A3D4BC4}" destId="{158E5871-BF20-42F4-83B8-552B54CF72DF}" srcOrd="0" destOrd="0" presId="urn:microsoft.com/office/officeart/2008/layout/HorizontalMultiLevelHierarchy"/>
    <dgm:cxn modelId="{2F13E9C7-4882-477E-B6C9-9FCC139FE38D}" type="presOf" srcId="{791BE2D1-C475-451B-B50F-5B09BEF82A10}" destId="{D1F61DC7-15FB-4432-8630-33615AF2BF43}" srcOrd="0" destOrd="0" presId="urn:microsoft.com/office/officeart/2008/layout/HorizontalMultiLevelHierarchy"/>
    <dgm:cxn modelId="{FBB94204-D7F3-4945-85E5-42516BAD4F6A}" type="presOf" srcId="{4EA0CA8A-3923-42C3-BA82-34E90C44E3C5}" destId="{410E9239-C3C9-45A9-9C4B-AA0CABD1EF1C}" srcOrd="1" destOrd="0" presId="urn:microsoft.com/office/officeart/2008/layout/HorizontalMultiLevelHierarchy"/>
    <dgm:cxn modelId="{14AB35E5-417C-4C8B-A809-EE3254075BF0}" type="presOf" srcId="{D4140FA1-F329-422A-B1A2-82DEE2A19FE1}" destId="{96B7B108-4E8D-4815-B9EA-6E6685EE7418}" srcOrd="0" destOrd="0" presId="urn:microsoft.com/office/officeart/2008/layout/HorizontalMultiLevelHierarchy"/>
    <dgm:cxn modelId="{09A822CD-F871-4EF4-AAFB-A3A81B3FAD17}" type="presOf" srcId="{C77AE3BA-FB27-484D-ACC5-D8048F02C566}" destId="{945F8654-23D1-4B03-B32F-A59DCF559668}" srcOrd="0" destOrd="0" presId="urn:microsoft.com/office/officeart/2008/layout/HorizontalMultiLevelHierarchy"/>
    <dgm:cxn modelId="{AE2D4907-532A-43CB-9B07-186B71701F18}" type="presOf" srcId="{F4CE4E39-F38A-4839-9BCD-A9413A3D4BC4}" destId="{2E74DBEF-A8EC-496C-83D0-D34F55DB4A5E}" srcOrd="1" destOrd="0" presId="urn:microsoft.com/office/officeart/2008/layout/HorizontalMultiLevelHierarchy"/>
    <dgm:cxn modelId="{76E90FBE-86DF-4CB7-BBD0-CE7FADF62FE6}" srcId="{791BE2D1-C475-451B-B50F-5B09BEF82A10}" destId="{6F820946-C557-47BC-907F-9EFBE900A6A8}" srcOrd="0" destOrd="0" parTransId="{F4CE4E39-F38A-4839-9BCD-A9413A3D4BC4}" sibTransId="{9A3483E7-8C26-4876-8F07-63B1CFD2BDCF}"/>
    <dgm:cxn modelId="{7EBF2305-CBD8-486C-AFFD-A2880FD91EA3}" type="presOf" srcId="{4EA0CA8A-3923-42C3-BA82-34E90C44E3C5}" destId="{4D2E110E-1FE7-42FB-A623-84A8CE90DE40}" srcOrd="0" destOrd="0" presId="urn:microsoft.com/office/officeart/2008/layout/HorizontalMultiLevelHierarchy"/>
    <dgm:cxn modelId="{5046585E-DD2A-4726-992A-F0B1BA4C890D}" srcId="{BFAB78D3-B736-424F-8041-E7DCDD2BE006}" destId="{791BE2D1-C475-451B-B50F-5B09BEF82A10}" srcOrd="0" destOrd="0" parTransId="{A0CDE994-10AC-43D1-B6D3-C74B7B1FDC75}" sibTransId="{8CC85BBA-375D-4011-B27E-67FC4ED330A2}"/>
    <dgm:cxn modelId="{9FBF0A65-1959-4174-9A06-E38EA82B6884}" type="presOf" srcId="{BFAB78D3-B736-424F-8041-E7DCDD2BE006}" destId="{50C36F2A-7155-4AE3-93CF-8B59DFEBA3E2}" srcOrd="0" destOrd="0" presId="urn:microsoft.com/office/officeart/2008/layout/HorizontalMultiLevelHierarchy"/>
    <dgm:cxn modelId="{22AE3799-3AF5-4858-AFE8-0534E3BB5CA5}" type="presOf" srcId="{6F820946-C557-47BC-907F-9EFBE900A6A8}" destId="{2237154D-2B92-4255-92A1-F3353F126B1E}" srcOrd="0" destOrd="0" presId="urn:microsoft.com/office/officeart/2008/layout/HorizontalMultiLevelHierarchy"/>
    <dgm:cxn modelId="{06245FEA-96E3-4E0D-BCBA-8AB5725D890C}" type="presParOf" srcId="{50C36F2A-7155-4AE3-93CF-8B59DFEBA3E2}" destId="{BBF69CEE-2E19-42A7-BABF-4B8C7617BC45}" srcOrd="0" destOrd="0" presId="urn:microsoft.com/office/officeart/2008/layout/HorizontalMultiLevelHierarchy"/>
    <dgm:cxn modelId="{0A546A21-DFA6-4C81-BAAA-5A9D445B87CD}" type="presParOf" srcId="{BBF69CEE-2E19-42A7-BABF-4B8C7617BC45}" destId="{D1F61DC7-15FB-4432-8630-33615AF2BF43}" srcOrd="0" destOrd="0" presId="urn:microsoft.com/office/officeart/2008/layout/HorizontalMultiLevelHierarchy"/>
    <dgm:cxn modelId="{82E9F988-1325-4FF1-8E5A-B59C3CF44C36}" type="presParOf" srcId="{BBF69CEE-2E19-42A7-BABF-4B8C7617BC45}" destId="{4E72F4A0-F5A0-4706-A673-BB52116893E3}" srcOrd="1" destOrd="0" presId="urn:microsoft.com/office/officeart/2008/layout/HorizontalMultiLevelHierarchy"/>
    <dgm:cxn modelId="{A80E49A3-03CE-4666-8CD8-BA70A2157AF2}" type="presParOf" srcId="{4E72F4A0-F5A0-4706-A673-BB52116893E3}" destId="{158E5871-BF20-42F4-83B8-552B54CF72DF}" srcOrd="0" destOrd="0" presId="urn:microsoft.com/office/officeart/2008/layout/HorizontalMultiLevelHierarchy"/>
    <dgm:cxn modelId="{D619469D-135D-456A-8CAB-3DE99B2F14C9}" type="presParOf" srcId="{158E5871-BF20-42F4-83B8-552B54CF72DF}" destId="{2E74DBEF-A8EC-496C-83D0-D34F55DB4A5E}" srcOrd="0" destOrd="0" presId="urn:microsoft.com/office/officeart/2008/layout/HorizontalMultiLevelHierarchy"/>
    <dgm:cxn modelId="{0951B5EF-2614-4527-839B-B97E834DC23E}" type="presParOf" srcId="{4E72F4A0-F5A0-4706-A673-BB52116893E3}" destId="{E2453F93-4605-40DA-A262-1AB14B704ABD}" srcOrd="1" destOrd="0" presId="urn:microsoft.com/office/officeart/2008/layout/HorizontalMultiLevelHierarchy"/>
    <dgm:cxn modelId="{268AF6F7-43BD-499F-B9E8-625EE62AFEE8}" type="presParOf" srcId="{E2453F93-4605-40DA-A262-1AB14B704ABD}" destId="{2237154D-2B92-4255-92A1-F3353F126B1E}" srcOrd="0" destOrd="0" presId="urn:microsoft.com/office/officeart/2008/layout/HorizontalMultiLevelHierarchy"/>
    <dgm:cxn modelId="{C0B46E25-88FB-4012-9B78-87049593B896}" type="presParOf" srcId="{E2453F93-4605-40DA-A262-1AB14B704ABD}" destId="{8229D2E1-4714-44D2-A61D-3DFD7CC3FC3D}" srcOrd="1" destOrd="0" presId="urn:microsoft.com/office/officeart/2008/layout/HorizontalMultiLevelHierarchy"/>
    <dgm:cxn modelId="{0ACBF911-54D6-4564-87E1-00FD6D90E493}" type="presParOf" srcId="{4E72F4A0-F5A0-4706-A673-BB52116893E3}" destId="{96B7B108-4E8D-4815-B9EA-6E6685EE7418}" srcOrd="2" destOrd="0" presId="urn:microsoft.com/office/officeart/2008/layout/HorizontalMultiLevelHierarchy"/>
    <dgm:cxn modelId="{29210987-B28A-40B6-91B7-EC35391B6E7F}" type="presParOf" srcId="{96B7B108-4E8D-4815-B9EA-6E6685EE7418}" destId="{994BD64A-32BF-4733-A263-902442D22BBA}" srcOrd="0" destOrd="0" presId="urn:microsoft.com/office/officeart/2008/layout/HorizontalMultiLevelHierarchy"/>
    <dgm:cxn modelId="{7C6C4D33-DF25-411F-AD65-DEE3AC7072D4}" type="presParOf" srcId="{4E72F4A0-F5A0-4706-A673-BB52116893E3}" destId="{202C1A46-8E00-464F-9BD5-2DE594466D17}" srcOrd="3" destOrd="0" presId="urn:microsoft.com/office/officeart/2008/layout/HorizontalMultiLevelHierarchy"/>
    <dgm:cxn modelId="{DBC68EAA-8878-4565-89AE-659BF30773F5}" type="presParOf" srcId="{202C1A46-8E00-464F-9BD5-2DE594466D17}" destId="{50CF03EB-9D79-4E2F-B0FB-6D548234EA75}" srcOrd="0" destOrd="0" presId="urn:microsoft.com/office/officeart/2008/layout/HorizontalMultiLevelHierarchy"/>
    <dgm:cxn modelId="{F17CD263-06EA-4B3B-BCA6-5F120143F556}" type="presParOf" srcId="{202C1A46-8E00-464F-9BD5-2DE594466D17}" destId="{02E14874-31B0-4049-A814-38BC70119C23}" srcOrd="1" destOrd="0" presId="urn:microsoft.com/office/officeart/2008/layout/HorizontalMultiLevelHierarchy"/>
    <dgm:cxn modelId="{61659BD0-1E3C-48E4-A0BF-519EC8173150}" type="presParOf" srcId="{4E72F4A0-F5A0-4706-A673-BB52116893E3}" destId="{4D2E110E-1FE7-42FB-A623-84A8CE90DE40}" srcOrd="4" destOrd="0" presId="urn:microsoft.com/office/officeart/2008/layout/HorizontalMultiLevelHierarchy"/>
    <dgm:cxn modelId="{B1A7F340-0AE3-4415-A5C3-6EE7E117D9CB}" type="presParOf" srcId="{4D2E110E-1FE7-42FB-A623-84A8CE90DE40}" destId="{410E9239-C3C9-45A9-9C4B-AA0CABD1EF1C}" srcOrd="0" destOrd="0" presId="urn:microsoft.com/office/officeart/2008/layout/HorizontalMultiLevelHierarchy"/>
    <dgm:cxn modelId="{B7832AEA-7143-4CAA-8483-6601C3CFFD68}" type="presParOf" srcId="{4E72F4A0-F5A0-4706-A673-BB52116893E3}" destId="{3F07835F-E432-4272-9B9F-94FCD1873450}" srcOrd="5" destOrd="0" presId="urn:microsoft.com/office/officeart/2008/layout/HorizontalMultiLevelHierarchy"/>
    <dgm:cxn modelId="{C88CB022-2792-48D1-9F7A-37483892A0D6}" type="presParOf" srcId="{3F07835F-E432-4272-9B9F-94FCD1873450}" destId="{945F8654-23D1-4B03-B32F-A59DCF559668}" srcOrd="0" destOrd="0" presId="urn:microsoft.com/office/officeart/2008/layout/HorizontalMultiLevelHierarchy"/>
    <dgm:cxn modelId="{68FA9EEE-B399-42EC-9D01-4ECEBCAE2D9E}" type="presParOf" srcId="{3F07835F-E432-4272-9B9F-94FCD1873450}" destId="{0762B85D-4F54-4B8D-86FD-1494F920B19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E110E-1FE7-42FB-A623-84A8CE90DE40}">
      <dsp:nvSpPr>
        <dsp:cNvPr id="0" name=""/>
        <dsp:cNvSpPr/>
      </dsp:nvSpPr>
      <dsp:spPr>
        <a:xfrm>
          <a:off x="1092650" y="2032000"/>
          <a:ext cx="506536" cy="1380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68" y="0"/>
              </a:lnTo>
              <a:lnTo>
                <a:pt x="253268" y="1380266"/>
              </a:lnTo>
              <a:lnTo>
                <a:pt x="506536" y="13802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09162" y="2685376"/>
        <a:ext cx="73513" cy="73513"/>
      </dsp:txXfrm>
    </dsp:sp>
    <dsp:sp modelId="{96B7B108-4E8D-4815-B9EA-6E6685EE7418}">
      <dsp:nvSpPr>
        <dsp:cNvPr id="0" name=""/>
        <dsp:cNvSpPr/>
      </dsp:nvSpPr>
      <dsp:spPr>
        <a:xfrm>
          <a:off x="1092650" y="2032000"/>
          <a:ext cx="506536" cy="102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68" y="0"/>
              </a:lnTo>
              <a:lnTo>
                <a:pt x="253268" y="102805"/>
              </a:lnTo>
              <a:lnTo>
                <a:pt x="506536" y="1028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32997" y="2070481"/>
        <a:ext cx="25843" cy="25843"/>
      </dsp:txXfrm>
    </dsp:sp>
    <dsp:sp modelId="{158E5871-BF20-42F4-83B8-552B54CF72DF}">
      <dsp:nvSpPr>
        <dsp:cNvPr id="0" name=""/>
        <dsp:cNvSpPr/>
      </dsp:nvSpPr>
      <dsp:spPr>
        <a:xfrm>
          <a:off x="1092650" y="754538"/>
          <a:ext cx="506536" cy="1277461"/>
        </a:xfrm>
        <a:custGeom>
          <a:avLst/>
          <a:gdLst/>
          <a:ahLst/>
          <a:cxnLst/>
          <a:rect l="0" t="0" r="0" b="0"/>
          <a:pathLst>
            <a:path>
              <a:moveTo>
                <a:pt x="0" y="1277461"/>
              </a:moveTo>
              <a:lnTo>
                <a:pt x="253268" y="1277461"/>
              </a:lnTo>
              <a:lnTo>
                <a:pt x="253268" y="0"/>
              </a:lnTo>
              <a:lnTo>
                <a:pt x="50653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11563" y="1358913"/>
        <a:ext cx="68711" cy="68711"/>
      </dsp:txXfrm>
    </dsp:sp>
    <dsp:sp modelId="{D1F61DC7-15FB-4432-8630-33615AF2BF43}">
      <dsp:nvSpPr>
        <dsp:cNvPr id="0" name=""/>
        <dsp:cNvSpPr/>
      </dsp:nvSpPr>
      <dsp:spPr>
        <a:xfrm rot="16200000">
          <a:off x="-1325429" y="1645920"/>
          <a:ext cx="4064000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100" kern="1200" dirty="0" smtClean="0"/>
            <a:t>Модели</a:t>
          </a:r>
          <a:endParaRPr lang="ru-RU" sz="5100" kern="1200" dirty="0"/>
        </a:p>
      </dsp:txBody>
      <dsp:txXfrm>
        <a:off x="-1325429" y="1645920"/>
        <a:ext cx="4064000" cy="772160"/>
      </dsp:txXfrm>
    </dsp:sp>
    <dsp:sp modelId="{2237154D-2B92-4255-92A1-F3353F126B1E}">
      <dsp:nvSpPr>
        <dsp:cNvPr id="0" name=""/>
        <dsp:cNvSpPr/>
      </dsp:nvSpPr>
      <dsp:spPr>
        <a:xfrm>
          <a:off x="1599187" y="119788"/>
          <a:ext cx="4176321" cy="126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Статические и динамические</a:t>
          </a:r>
          <a:endParaRPr lang="ru-RU" sz="2600" kern="1200" dirty="0"/>
        </a:p>
      </dsp:txBody>
      <dsp:txXfrm>
        <a:off x="1599187" y="119788"/>
        <a:ext cx="4176321" cy="1269500"/>
      </dsp:txXfrm>
    </dsp:sp>
    <dsp:sp modelId="{50CF03EB-9D79-4E2F-B0FB-6D548234EA75}">
      <dsp:nvSpPr>
        <dsp:cNvPr id="0" name=""/>
        <dsp:cNvSpPr/>
      </dsp:nvSpPr>
      <dsp:spPr>
        <a:xfrm>
          <a:off x="1599187" y="1582328"/>
          <a:ext cx="4146587" cy="1104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Аналоговые и дискретные</a:t>
          </a:r>
          <a:endParaRPr lang="ru-RU" sz="2600" kern="1200" dirty="0"/>
        </a:p>
      </dsp:txBody>
      <dsp:txXfrm>
        <a:off x="1599187" y="1582328"/>
        <a:ext cx="4146587" cy="1104953"/>
      </dsp:txXfrm>
    </dsp:sp>
    <dsp:sp modelId="{945F8654-23D1-4B03-B32F-A59DCF559668}">
      <dsp:nvSpPr>
        <dsp:cNvPr id="0" name=""/>
        <dsp:cNvSpPr/>
      </dsp:nvSpPr>
      <dsp:spPr>
        <a:xfrm>
          <a:off x="1599187" y="2880322"/>
          <a:ext cx="4176321" cy="1063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Стохастические и детерминированные</a:t>
          </a:r>
          <a:endParaRPr lang="ru-RU" sz="2500" kern="1200" dirty="0"/>
        </a:p>
      </dsp:txBody>
      <dsp:txXfrm>
        <a:off x="1599187" y="2880322"/>
        <a:ext cx="4176321" cy="1063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C9630A3-233E-4085-8CCB-A620505347DE}" type="datetimeFigureOut">
              <a:rPr lang="ru-RU" smtClean="0"/>
              <a:pPr/>
              <a:t>01.01.2002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B57D60-AE26-403B-9530-EE6458D1DD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30A3-233E-4085-8CCB-A620505347DE}" type="datetimeFigureOut">
              <a:rPr lang="ru-RU" smtClean="0"/>
              <a:pPr/>
              <a:t>01.01.2002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7D60-AE26-403B-9530-EE6458D1DD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30A3-233E-4085-8CCB-A620505347DE}" type="datetimeFigureOut">
              <a:rPr lang="ru-RU" smtClean="0"/>
              <a:pPr/>
              <a:t>01.01.2002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7D60-AE26-403B-9530-EE6458D1DD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C9630A3-233E-4085-8CCB-A620505347DE}" type="datetimeFigureOut">
              <a:rPr lang="ru-RU" smtClean="0"/>
              <a:pPr/>
              <a:t>01.01.2002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B57D60-AE26-403B-9530-EE6458D1DD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C9630A3-233E-4085-8CCB-A620505347DE}" type="datetimeFigureOut">
              <a:rPr lang="ru-RU" smtClean="0"/>
              <a:pPr/>
              <a:t>01.01.2002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B57D60-AE26-403B-9530-EE6458D1DD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30A3-233E-4085-8CCB-A620505347DE}" type="datetimeFigureOut">
              <a:rPr lang="ru-RU" smtClean="0"/>
              <a:pPr/>
              <a:t>01.01.2002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7D60-AE26-403B-9530-EE6458D1DD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30A3-233E-4085-8CCB-A620505347DE}" type="datetimeFigureOut">
              <a:rPr lang="ru-RU" smtClean="0"/>
              <a:pPr/>
              <a:t>01.01.2002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7D60-AE26-403B-9530-EE6458D1DD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9630A3-233E-4085-8CCB-A620505347DE}" type="datetimeFigureOut">
              <a:rPr lang="ru-RU" smtClean="0"/>
              <a:pPr/>
              <a:t>01.01.2002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B57D60-AE26-403B-9530-EE6458D1DD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30A3-233E-4085-8CCB-A620505347DE}" type="datetimeFigureOut">
              <a:rPr lang="ru-RU" smtClean="0"/>
              <a:pPr/>
              <a:t>01.01.2002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7D60-AE26-403B-9530-EE6458D1DD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C9630A3-233E-4085-8CCB-A620505347DE}" type="datetimeFigureOut">
              <a:rPr lang="ru-RU" smtClean="0"/>
              <a:pPr/>
              <a:t>01.01.2002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B57D60-AE26-403B-9530-EE6458D1DD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9630A3-233E-4085-8CCB-A620505347DE}" type="datetimeFigureOut">
              <a:rPr lang="ru-RU" smtClean="0"/>
              <a:pPr/>
              <a:t>01.01.2002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B57D60-AE26-403B-9530-EE6458D1DD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C9630A3-233E-4085-8CCB-A620505347DE}" type="datetimeFigureOut">
              <a:rPr lang="ru-RU" smtClean="0"/>
              <a:pPr/>
              <a:t>01.01.2002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B57D60-AE26-403B-9530-EE6458D1DD9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4%D0%B6%D0%B5%D1%84%D1%84%D1%80%D0%B8_%D0%93%D0%BE%D1%80%D0%B4%D0%BE%D0%B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4%D0%B6%D0%B5%D0%B9_%D0%A4%D0%BE%D1%80%D1%80%D0%B5%D1%81%D1%82%D0%B5%D1%8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ru/5/5a/Mathcad_15_Rus.p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hyperlink" Target="http://ru.wikipedia.org/wiki/%D0%A4%D0%B0%D0%B9%D0%BB:Mathcad_logo.jpg" TargetMode="External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%D0%A4%D0%B8%D0%B3%D1%83%D1%80%D0%B0_(%D0%B3%D0%B5%D0%BE%D0%BC%D0%B5%D1%82%D1%80%D0%B8%D1%8F)" TargetMode="External"/><Relationship Id="rId3" Type="http://schemas.openxmlformats.org/officeDocument/2006/relationships/hyperlink" Target="http://ru.wikipedia.org/wiki/Wolfram_Research" TargetMode="External"/><Relationship Id="rId7" Type="http://schemas.openxmlformats.org/officeDocument/2006/relationships/hyperlink" Target="http://ru.wikipedia.org/wiki/%D0%93%D1%80%D0%B0%D1%84%D0%B8%D0%BA_%D1%84%D1%83%D0%BD%D0%BA%D1%86%D0%B8%D0%B8" TargetMode="External"/><Relationship Id="rId2" Type="http://schemas.openxmlformats.org/officeDocument/2006/relationships/hyperlink" Target="http://ru.wikipedia.org/wiki/%D0%A1%D0%B8%D1%81%D1%82%D0%B5%D0%BC%D0%B0_%D0%BA%D0%BE%D0%BC%D0%BF%D1%8C%D1%8E%D1%82%D0%B5%D1%80%D0%BD%D0%BE%D0%B9_%D0%B0%D0%BB%D0%B3%D0%B5%D0%B1%D1%80%D1%8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iki/%D0%97%D0%B2%D1%83%D0%BA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://ru.wikipedia.org/wiki/%D0%93%D1%80%D0%B0%D1%84%D0%B8%D0%BA%D0%B0" TargetMode="External"/><Relationship Id="rId10" Type="http://schemas.openxmlformats.org/officeDocument/2006/relationships/hyperlink" Target="http://ru.wikipedia.org/wiki/%D0%AD%D0%BA%D1%81%D0%BF%D0%BE%D1%80%D1%82" TargetMode="External"/><Relationship Id="rId4" Type="http://schemas.openxmlformats.org/officeDocument/2006/relationships/hyperlink" Target="http://ru.wikipedia.org/wiki/%D0%A4%D1%83%D0%BD%D0%BA%D1%86%D0%B8%D1%8F_(%D0%BF%D1%80%D0%BE%D0%B3%D1%80%D0%B0%D0%BC%D0%BC%D0%B8%D1%80%D0%BE%D0%B2%D0%B0%D0%BD%D0%B8%D0%B5)" TargetMode="External"/><Relationship Id="rId9" Type="http://schemas.openxmlformats.org/officeDocument/2006/relationships/hyperlink" Target="http://ru.wikipedia.org/wiki/%D0%98%D0%BC%D0%BF%D0%BE%D1%80%D1%82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Имитационное моделирование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Составляющие теории имитационного моделирования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3357554" y="2000240"/>
            <a:ext cx="2000264" cy="7858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3357554" y="3571876"/>
            <a:ext cx="2000264" cy="7858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5429256" y="4786322"/>
            <a:ext cx="2000264" cy="7858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357290" y="4786322"/>
            <a:ext cx="2071702" cy="7858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Программа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9" idx="0"/>
            <a:endCxn id="8" idx="4"/>
          </p:cNvCxnSpPr>
          <p:nvPr/>
        </p:nvCxnSpPr>
        <p:spPr>
          <a:xfrm rot="5400000" flipH="1" flipV="1">
            <a:off x="3964777" y="317896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9" idx="3"/>
            <a:endCxn id="11" idx="7"/>
          </p:cNvCxnSpPr>
          <p:nvPr/>
        </p:nvCxnSpPr>
        <p:spPr>
          <a:xfrm rot="5400000">
            <a:off x="3058648" y="4309564"/>
            <a:ext cx="658788" cy="5248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5"/>
            <a:endCxn id="10" idx="1"/>
          </p:cNvCxnSpPr>
          <p:nvPr/>
        </p:nvCxnSpPr>
        <p:spPr>
          <a:xfrm rot="16200000" flipH="1">
            <a:off x="5064143" y="4243357"/>
            <a:ext cx="658788" cy="6573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0"/>
            <a:endCxn id="8" idx="5"/>
          </p:cNvCxnSpPr>
          <p:nvPr/>
        </p:nvCxnSpPr>
        <p:spPr>
          <a:xfrm rot="16200000" flipV="1">
            <a:off x="4689465" y="3046399"/>
            <a:ext cx="2115344" cy="13645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0" idx="2"/>
            <a:endCxn id="11" idx="6"/>
          </p:cNvCxnSpPr>
          <p:nvPr/>
        </p:nvCxnSpPr>
        <p:spPr>
          <a:xfrm rot="10800000">
            <a:off x="3428992" y="5179231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1" idx="0"/>
            <a:endCxn id="8" idx="3"/>
          </p:cNvCxnSpPr>
          <p:nvPr/>
        </p:nvCxnSpPr>
        <p:spPr>
          <a:xfrm rot="5400000" flipH="1" flipV="1">
            <a:off x="1964141" y="3099978"/>
            <a:ext cx="2115344" cy="12573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моделей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xmlns="" val="1621223338"/>
              </p:ext>
            </p:extLst>
          </p:nvPr>
        </p:nvGraphicFramePr>
        <p:xfrm>
          <a:off x="1403648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Направления развития ИМ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Моделирование непрерывных динамических систем</a:t>
            </a:r>
          </a:p>
          <a:p>
            <a:r>
              <a:rPr lang="ru-RU" dirty="0" smtClean="0"/>
              <a:t>Дискретно-событийное моделирование</a:t>
            </a:r>
          </a:p>
          <a:p>
            <a:r>
              <a:rPr lang="ru-RU" dirty="0" smtClean="0"/>
              <a:t>Системная («мировая») динамика</a:t>
            </a:r>
          </a:p>
          <a:p>
            <a:r>
              <a:rPr lang="ru-RU" dirty="0" err="1" smtClean="0"/>
              <a:t>Агентное</a:t>
            </a:r>
            <a:r>
              <a:rPr lang="ru-RU" dirty="0" smtClean="0"/>
              <a:t> моделирование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D:\Different_simulation_methods(rus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7992888" cy="476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306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D:\Simulation_approaches_vs_abstraction_levels(rus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239" y="436512"/>
            <a:ext cx="8102201" cy="601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75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Моделирование непрерывных динамических систем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Под “динамической системой в широком смысле” понимается объект, функционирующий в непрерывном времени, непрерывно наблюдаемый и изменяющий свое состояние под воздействием внешних и внутренних причин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Описываются алгебраическими или дифференциальными уравнениями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Моделирование непрерывных динамических систем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59340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511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Моделирование непрерывных динамических систем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76588"/>
            <a:ext cx="6984776" cy="522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556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Дискретно-событийное моделирование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предлагает абстрагирование </a:t>
            </a:r>
            <a:r>
              <a:rPr lang="ru-RU" dirty="0"/>
              <a:t>от непрерывной природы событий и </a:t>
            </a:r>
            <a:r>
              <a:rPr lang="ru-RU" dirty="0" smtClean="0"/>
              <a:t>рассматривает </a:t>
            </a:r>
            <a:r>
              <a:rPr lang="ru-RU" dirty="0"/>
              <a:t>только основные события моделируемой </a:t>
            </a:r>
            <a:r>
              <a:rPr lang="ru-RU" dirty="0" smtClean="0"/>
              <a:t>системы («</a:t>
            </a:r>
            <a:r>
              <a:rPr lang="ru-RU" dirty="0"/>
              <a:t>ожидание», «обработка заказа», «движение с грузом», «разгрузка» и </a:t>
            </a:r>
            <a:r>
              <a:rPr lang="ru-RU" dirty="0" smtClean="0"/>
              <a:t>др.) </a:t>
            </a:r>
            <a:r>
              <a:rPr lang="ru-RU" dirty="0"/>
              <a:t>Дискретно-событийное моделирование наиболее развито и имеет огромную сферу приложений — от логистики и систем массового обслуживания до транспортных и производственных систем. </a:t>
            </a:r>
            <a:r>
              <a:rPr lang="ru-RU" dirty="0" smtClean="0"/>
              <a:t>Наиболее </a:t>
            </a:r>
            <a:r>
              <a:rPr lang="ru-RU" dirty="0"/>
              <a:t>подходит для моделирования производственных процессов. Основан </a:t>
            </a:r>
            <a:r>
              <a:rPr lang="ru-RU" dirty="0">
                <a:hlinkClick r:id="rId2" action="ppaction://hlinkfile" tooltip="Джеффри Гордон"/>
              </a:rPr>
              <a:t>Джеффри Гордоном</a:t>
            </a:r>
            <a:r>
              <a:rPr lang="ru-RU" dirty="0"/>
              <a:t> в 1960-х годах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Дискретно-событийное моделирование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795588"/>
            <a:ext cx="64770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154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Возникновение и развитие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Дискретно-событийное моделирование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939" y="1700807"/>
            <a:ext cx="8320354" cy="358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5397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Системная («мировая») динамика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парадигма моделирования, где для исследуемой системы строятся графические диаграммы причинных связей и глобальных влияний одних параметров на другие во времени, а затем созданная на основе этих диаграмм модель имитируется на </a:t>
            </a:r>
            <a:r>
              <a:rPr lang="ru-RU" dirty="0" smtClean="0"/>
              <a:t>компьютере. </a:t>
            </a:r>
            <a:r>
              <a:rPr lang="ru-RU" dirty="0"/>
              <a:t>С помощью системной динамики строят модели бизнес-процессов, развития города, модели производства, динамики популяции, экологии и развития эпидемии. Метод основан </a:t>
            </a:r>
            <a:r>
              <a:rPr lang="ru-RU" dirty="0" err="1">
                <a:hlinkClick r:id="rId2" action="ppaction://hlinkfile" tooltip="Джей Форрестер"/>
              </a:rPr>
              <a:t>Джеем</a:t>
            </a:r>
            <a:r>
              <a:rPr lang="ru-RU" dirty="0">
                <a:hlinkClick r:id="rId2" action="ppaction://hlinkfile" tooltip="Джей Форрестер"/>
              </a:rPr>
              <a:t> </a:t>
            </a:r>
            <a:r>
              <a:rPr lang="ru-RU" dirty="0" err="1">
                <a:hlinkClick r:id="rId2" action="ppaction://hlinkfile" tooltip="Джей Форрестер"/>
              </a:rPr>
              <a:t>Форрестером</a:t>
            </a:r>
            <a:r>
              <a:rPr lang="ru-RU" dirty="0"/>
              <a:t> в 1950 годах.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Системная («мировая») динамика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14475"/>
            <a:ext cx="84201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1851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Агентное</a:t>
            </a:r>
            <a:r>
              <a:rPr lang="ru-RU" dirty="0" smtClean="0"/>
              <a:t> моделирование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относительно новое (</a:t>
            </a:r>
            <a:r>
              <a:rPr lang="ru-RU" dirty="0" smtClean="0"/>
              <a:t>1990-е г.) направление. </a:t>
            </a:r>
          </a:p>
          <a:p>
            <a:r>
              <a:rPr lang="ru-RU" dirty="0" smtClean="0"/>
              <a:t>Используется </a:t>
            </a:r>
            <a:r>
              <a:rPr lang="ru-RU" dirty="0"/>
              <a:t>для исследования децентрализованных систем</a:t>
            </a:r>
            <a:r>
              <a:rPr lang="ru-RU" dirty="0" smtClean="0"/>
              <a:t>, </a:t>
            </a:r>
            <a:r>
              <a:rPr lang="ru-RU" dirty="0"/>
              <a:t>когда </a:t>
            </a:r>
            <a:r>
              <a:rPr lang="ru-RU" dirty="0" smtClean="0"/>
              <a:t>правила </a:t>
            </a:r>
            <a:r>
              <a:rPr lang="ru-RU" dirty="0"/>
              <a:t>и законы </a:t>
            </a:r>
            <a:r>
              <a:rPr lang="ru-RU" dirty="0" smtClean="0"/>
              <a:t>функционирования системы являются </a:t>
            </a:r>
            <a:r>
              <a:rPr lang="ru-RU" dirty="0"/>
              <a:t>результатом индивидуальной активности членов группы. </a:t>
            </a:r>
            <a:endParaRPr lang="ru-RU" dirty="0" smtClean="0"/>
          </a:p>
          <a:p>
            <a:r>
              <a:rPr lang="ru-RU" dirty="0" smtClean="0"/>
              <a:t>Цель </a:t>
            </a:r>
            <a:r>
              <a:rPr lang="ru-RU" dirty="0" err="1"/>
              <a:t>агентных</a:t>
            </a:r>
            <a:r>
              <a:rPr lang="ru-RU" dirty="0"/>
              <a:t> моделей — получить представление </a:t>
            </a:r>
            <a:r>
              <a:rPr lang="ru-RU" dirty="0" smtClean="0"/>
              <a:t>о глобальных </a:t>
            </a:r>
            <a:r>
              <a:rPr lang="ru-RU" dirty="0"/>
              <a:t>правилах, общем поведении системы, исходя из предположений об индивидуальном, частном поведении её отдельных активных объектов и взаимодействии этих объектов в системе. </a:t>
            </a:r>
            <a:endParaRPr lang="ru-RU" dirty="0" smtClean="0"/>
          </a:p>
          <a:p>
            <a:r>
              <a:rPr lang="ru-RU" b="1" dirty="0" smtClean="0"/>
              <a:t>Агент</a:t>
            </a:r>
            <a:r>
              <a:rPr lang="ru-RU" dirty="0"/>
              <a:t> — некая сущность, обладающая активностью, автономным поведением, может принимать решения в соответствии с некоторым набором правил, взаимодействовать с окружением, а также самостоятельно изменяться.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Агентное</a:t>
            </a:r>
            <a:r>
              <a:rPr lang="ru-RU" dirty="0" smtClean="0"/>
              <a:t> моделирование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412776"/>
            <a:ext cx="581025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0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Агентное</a:t>
            </a:r>
            <a:r>
              <a:rPr lang="ru-RU" dirty="0" smtClean="0"/>
              <a:t> моделирование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21813"/>
            <a:ext cx="6768751" cy="513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182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Приложения ИМ в технике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моделирование сложных технических процессов, используемых в машиностроительных производствах; </a:t>
            </a:r>
          </a:p>
          <a:p>
            <a:r>
              <a:rPr lang="ru-RU" dirty="0" smtClean="0"/>
              <a:t>моделирование функционирования изделий и промышленного оборудования различного назначения; </a:t>
            </a:r>
          </a:p>
          <a:p>
            <a:r>
              <a:rPr lang="ru-RU" dirty="0" smtClean="0"/>
              <a:t>проектирование автоматических и автоматизированных линий, роботизированных и конвейерных производств; </a:t>
            </a:r>
          </a:p>
          <a:p>
            <a:r>
              <a:rPr lang="ru-RU" dirty="0" smtClean="0"/>
              <a:t>анализ и оптимизация автоматизированных систем управления, проектирования, информационной поддержки жизненного цикла изделий и комплекса их обеспечений; </a:t>
            </a:r>
          </a:p>
          <a:p>
            <a:r>
              <a:rPr lang="ru-RU" dirty="0" smtClean="0"/>
              <a:t>проектирование и анализ работы транспортных систем (например, обеспечения доставки материалов и комплектующих на предприятие); </a:t>
            </a:r>
          </a:p>
          <a:p>
            <a:r>
              <a:rPr lang="ru-RU" dirty="0" smtClean="0"/>
              <a:t>проектирование и анализ организационно-технической деятельности сложных производственных систем; </a:t>
            </a:r>
          </a:p>
          <a:p>
            <a:r>
              <a:rPr lang="ru-RU" dirty="0" smtClean="0"/>
              <a:t>разработка проектов создания систем массового обслуживания, например, центров обработки заказов, ремонтных предприятий; </a:t>
            </a:r>
          </a:p>
          <a:p>
            <a:r>
              <a:rPr lang="ru-RU" dirty="0" smtClean="0"/>
              <a:t>анализ и планирование организационно-экономических процессов предприятия.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 имитационного моделирования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Концептуальная база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Концептуальные модели исследуемых систем и процессов, разрабатываемые на начальных этапах моделирования, описываются и формулируются на основе наборов понятий, составляющих </a:t>
            </a:r>
            <a:r>
              <a:rPr lang="ru-RU" b="1" dirty="0" smtClean="0"/>
              <a:t>концептуальную (терминологическую) базу </a:t>
            </a:r>
            <a:r>
              <a:rPr lang="ru-RU" dirty="0" smtClean="0"/>
              <a:t>методики (языка) имитационного моделирования. Состав концептуальной базы формируется в зависимости от предметной ориентации каждой конкретной методики моделирования.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Процессно-ориентированный подход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Функционирование системы описывается как развивающееся во времени действие, с учетом взаимодействия параллельно протекающих процессов (</a:t>
            </a:r>
            <a:r>
              <a:rPr lang="ru-RU" dirty="0" err="1" smtClean="0"/>
              <a:t>processes</a:t>
            </a:r>
            <a:r>
              <a:rPr lang="ru-RU" dirty="0" smtClean="0"/>
              <a:t>).</a:t>
            </a:r>
          </a:p>
          <a:p>
            <a:r>
              <a:rPr lang="ru-RU" b="1" dirty="0" smtClean="0"/>
              <a:t>Процесс</a:t>
            </a:r>
            <a:r>
              <a:rPr lang="ru-RU" dirty="0" smtClean="0"/>
              <a:t> представляет собой цепочку событий, выполнение которых приводит к определенному в алгоритме изменению состояния системы.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Имитационное моделирование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b="1" dirty="0" smtClean="0"/>
              <a:t>Modeling</a:t>
            </a:r>
            <a:r>
              <a:rPr lang="en-US" dirty="0" smtClean="0"/>
              <a:t>”- </a:t>
            </a:r>
            <a:r>
              <a:rPr lang="ru-RU" dirty="0" smtClean="0"/>
              <a:t>моделирование в целом,  создание моделей любой природы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/>
              <a:t>Simulation</a:t>
            </a:r>
            <a:r>
              <a:rPr lang="en-US" dirty="0" smtClean="0"/>
              <a:t>”</a:t>
            </a:r>
            <a:r>
              <a:rPr lang="ru-RU" dirty="0" smtClean="0"/>
              <a:t> – имитационное моделирование, вычислительный эксперимент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Возникло в середине </a:t>
            </a:r>
            <a:r>
              <a:rPr lang="en-US" dirty="0" smtClean="0"/>
              <a:t>XX </a:t>
            </a:r>
            <a:r>
              <a:rPr lang="ru-RU" dirty="0" smtClean="0"/>
              <a:t>в. с появлением сложных технических систем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событийно-ориентированный подход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Событием</a:t>
            </a:r>
            <a:r>
              <a:rPr lang="ru-RU" dirty="0" smtClean="0"/>
              <a:t> (</a:t>
            </a:r>
            <a:r>
              <a:rPr lang="ru-RU" dirty="0" err="1" smtClean="0"/>
              <a:t>events</a:t>
            </a:r>
            <a:r>
              <a:rPr lang="ru-RU" dirty="0" smtClean="0"/>
              <a:t>)  называется изменение состояния системы, которое происходит мгновенно.</a:t>
            </a:r>
          </a:p>
          <a:p>
            <a:r>
              <a:rPr lang="ru-RU" dirty="0" smtClean="0"/>
              <a:t>В промежутке между двумя событиями модель остаётся </a:t>
            </a:r>
            <a:r>
              <a:rPr lang="ru-RU" b="1" dirty="0" smtClean="0"/>
              <a:t>неизменной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Процесс функционирования системы представляется как </a:t>
            </a:r>
            <a:r>
              <a:rPr lang="ru-RU" b="1" dirty="0" smtClean="0"/>
              <a:t>последовательность событий</a:t>
            </a:r>
            <a:r>
              <a:rPr lang="ru-RU" dirty="0" smtClean="0"/>
              <a:t>, а управление процессом моделирования заключается в выборе и активизации программы, имитирующей соответствующее событие.</a:t>
            </a:r>
          </a:p>
          <a:p>
            <a:r>
              <a:rPr lang="ru-RU" dirty="0" smtClean="0"/>
              <a:t>Продвижение модели из одного состояния в другое выполняется по определённому алгоритму, который содержит сценарий поведения модели во времени и задает причинно-следственные связи между активизацией событий.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Динамическая система описывается набором </a:t>
            </a:r>
            <a:r>
              <a:rPr lang="ru-RU" b="1" dirty="0" smtClean="0"/>
              <a:t>переменных</a:t>
            </a:r>
            <a:r>
              <a:rPr lang="ru-RU" dirty="0" smtClean="0"/>
              <a:t> состояний</a:t>
            </a:r>
          </a:p>
          <a:p>
            <a:r>
              <a:rPr lang="ru-RU" dirty="0" smtClean="0"/>
              <a:t>Изменяя значения переменных можно имитировать </a:t>
            </a:r>
            <a:r>
              <a:rPr lang="ru-RU" b="1" dirty="0" smtClean="0"/>
              <a:t>переход</a:t>
            </a:r>
            <a:r>
              <a:rPr lang="ru-RU" dirty="0" smtClean="0"/>
              <a:t> между состояниями</a:t>
            </a:r>
          </a:p>
          <a:p>
            <a:r>
              <a:rPr lang="ru-RU" dirty="0" smtClean="0"/>
              <a:t>Изменения состояний могут быть </a:t>
            </a:r>
            <a:r>
              <a:rPr lang="ru-RU" b="1" dirty="0" smtClean="0"/>
              <a:t>непрерывными</a:t>
            </a:r>
            <a:r>
              <a:rPr lang="ru-RU" dirty="0" smtClean="0"/>
              <a:t> и </a:t>
            </a:r>
            <a:r>
              <a:rPr lang="ru-RU" b="1" dirty="0" smtClean="0"/>
              <a:t>дискретными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имитационной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структуры системы, как совокупность взаимодействующих элементов (структурная модель); </a:t>
            </a:r>
          </a:p>
          <a:p>
            <a:r>
              <a:rPr lang="ru-RU" dirty="0" smtClean="0"/>
              <a:t>Аналитическое или алгоритмическое описание функционирования каждого из отдельных элементов (функциональные математические модели); </a:t>
            </a:r>
          </a:p>
          <a:p>
            <a:r>
              <a:rPr lang="ru-RU" dirty="0" smtClean="0"/>
              <a:t>Алгоритм взаимодействия различных элементов между собой и с внешней средой во времени (моделирующий алгоритм).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в моделировании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Физическое</a:t>
            </a:r>
            <a:r>
              <a:rPr lang="ru-RU" dirty="0" smtClean="0"/>
              <a:t> время </a:t>
            </a:r>
            <a:r>
              <a:rPr lang="en-US" dirty="0" smtClean="0"/>
              <a:t>(physical)</a:t>
            </a:r>
            <a:r>
              <a:rPr lang="ru-RU" dirty="0" smtClean="0"/>
              <a:t> — это то реальное время, которое соответствует непрерывному равномерному и последовательному течению физических процессов в моделируемой системе. </a:t>
            </a:r>
          </a:p>
          <a:p>
            <a:r>
              <a:rPr lang="ru-RU" b="1" dirty="0" smtClean="0"/>
              <a:t>Модельное</a:t>
            </a:r>
            <a:r>
              <a:rPr lang="en-US" b="1" dirty="0" smtClean="0"/>
              <a:t> (</a:t>
            </a:r>
            <a:r>
              <a:rPr lang="ru-RU" b="1" dirty="0" smtClean="0"/>
              <a:t>системное)</a:t>
            </a:r>
            <a:r>
              <a:rPr lang="ru-RU" dirty="0" smtClean="0"/>
              <a:t> время (</a:t>
            </a:r>
            <a:r>
              <a:rPr lang="en-US" dirty="0" smtClean="0"/>
              <a:t>system time)</a:t>
            </a:r>
            <a:r>
              <a:rPr lang="ru-RU" dirty="0" smtClean="0"/>
              <a:t> — это представление физического времени в модели. В дискретно-событийных моделях оно прерывисто и разделено на равномерные или неравномерные интервалы. </a:t>
            </a:r>
          </a:p>
          <a:p>
            <a:r>
              <a:rPr lang="ru-RU" b="1" dirty="0" smtClean="0"/>
              <a:t>Процессорное</a:t>
            </a:r>
            <a:r>
              <a:rPr lang="ru-RU" dirty="0" smtClean="0"/>
              <a:t> время (</a:t>
            </a:r>
            <a:r>
              <a:rPr lang="en-US" dirty="0" err="1" smtClean="0"/>
              <a:t>wallclock</a:t>
            </a:r>
            <a:r>
              <a:rPr lang="en-US" dirty="0" smtClean="0"/>
              <a:t> time</a:t>
            </a:r>
            <a:r>
              <a:rPr lang="ru-RU" dirty="0" smtClean="0"/>
              <a:t>) — это время работы моделирующей программы на компьютере. </a:t>
            </a:r>
          </a:p>
          <a:p>
            <a:r>
              <a:rPr lang="ru-RU" dirty="0" smtClean="0"/>
              <a:t>Моделирование в </a:t>
            </a:r>
            <a:r>
              <a:rPr lang="ru-RU" b="1" dirty="0" smtClean="0"/>
              <a:t>реальном </a:t>
            </a:r>
            <a:r>
              <a:rPr lang="ru-RU" dirty="0" smtClean="0"/>
              <a:t>времени (</a:t>
            </a:r>
            <a:r>
              <a:rPr lang="ru-RU" dirty="0" err="1" smtClean="0"/>
              <a:t>real</a:t>
            </a:r>
            <a:r>
              <a:rPr lang="ru-RU" dirty="0" smtClean="0"/>
              <a:t> </a:t>
            </a:r>
            <a:r>
              <a:rPr lang="ru-RU" dirty="0" err="1" smtClean="0"/>
              <a:t>time</a:t>
            </a:r>
            <a:r>
              <a:rPr lang="ru-RU" dirty="0" smtClean="0"/>
              <a:t>) – если модельное и процессорное время синхронизированы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Методы формализации в моделировании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Теоретико-множественный подход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Векторная запись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Типовые математические схемы</a:t>
            </a:r>
          </a:p>
          <a:p>
            <a:endParaRPr lang="ru-RU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 b="12613"/>
          <a:stretch>
            <a:fillRect/>
          </a:stretch>
        </p:blipFill>
        <p:spPr bwMode="auto">
          <a:xfrm>
            <a:off x="1115616" y="2132856"/>
            <a:ext cx="3240360" cy="124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2708920"/>
            <a:ext cx="12954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789040"/>
            <a:ext cx="2708895" cy="131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3789040"/>
            <a:ext cx="3024336" cy="47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4509120"/>
            <a:ext cx="21621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и подходы к разработке сложных технических систем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Классический (индуктивный подход)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Модель системы строится от частного к общему (</a:t>
            </a:r>
            <a:r>
              <a:rPr lang="ru-RU" b="1" dirty="0" smtClean="0"/>
              <a:t>снизу-вверх</a:t>
            </a:r>
            <a:r>
              <a:rPr lang="ru-RU" dirty="0" smtClean="0"/>
              <a:t>) путем суммирования проработанных ранее отдельных компонент (элементов, блоков, подсистем) в общую модель. </a:t>
            </a:r>
          </a:p>
          <a:p>
            <a:r>
              <a:rPr lang="ru-RU" dirty="0" smtClean="0"/>
              <a:t>Каждый из элементов системы моделируется раздельно, изолировано от других частей модели.</a:t>
            </a:r>
          </a:p>
          <a:p>
            <a:r>
              <a:rPr lang="ru-RU" dirty="0" smtClean="0"/>
              <a:t>Рекомендуется для построения простых моделей, в которых легко прослеживается членение объекта на составные части, и в которых возможно представить и описать независимое функционирование отдельных элементов системы.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Системный (дедуктивный) подход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Моделирование ведется от общего к частному (</a:t>
            </a:r>
            <a:r>
              <a:rPr lang="ru-RU" dirty="0" err="1" smtClean="0"/>
              <a:t>сверху-вниз</a:t>
            </a:r>
            <a:r>
              <a:rPr lang="ru-RU" dirty="0" smtClean="0"/>
              <a:t>). </a:t>
            </a:r>
          </a:p>
          <a:p>
            <a:r>
              <a:rPr lang="ru-RU" dirty="0" smtClean="0"/>
              <a:t>Процесс моделирования начинается с формулировки цели функционирования всей системы. </a:t>
            </a:r>
          </a:p>
          <a:p>
            <a:r>
              <a:rPr lang="ru-RU" dirty="0" smtClean="0"/>
              <a:t>На основе предварительного описания системы, функции цели и выявленных ограничений формируются некие подсистемы обеспечивающих имитацию общего функционирования системы.</a:t>
            </a:r>
          </a:p>
          <a:p>
            <a:r>
              <a:rPr lang="ru-RU" dirty="0" smtClean="0"/>
              <a:t>Отдельные части модели разрабатываются сразу во взаимной связи, исходя из единой системной цели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моделирования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Концептуальное моделирование </a:t>
            </a:r>
            <a:r>
              <a:rPr lang="ru-RU" dirty="0" smtClean="0"/>
              <a:t>(описание) системы, обеспечивающее выявление ее структуры, то есть состава, расположения и взаимной связи элементов, составляющих систему, а также выделение особенностей поведения системы в целом. </a:t>
            </a:r>
          </a:p>
          <a:p>
            <a:r>
              <a:rPr lang="ru-RU" dirty="0" smtClean="0"/>
              <a:t>Разработка или выбор </a:t>
            </a:r>
            <a:r>
              <a:rPr lang="ru-RU" b="1" dirty="0" smtClean="0"/>
              <a:t>математической модели </a:t>
            </a:r>
            <a:r>
              <a:rPr lang="ru-RU" dirty="0" smtClean="0"/>
              <a:t>для описания поведения каждого элементарного блока системы, которое можно назвать </a:t>
            </a:r>
            <a:r>
              <a:rPr lang="ru-RU" b="1" dirty="0" smtClean="0"/>
              <a:t>формализацией</a:t>
            </a:r>
            <a:r>
              <a:rPr lang="ru-RU" dirty="0" smtClean="0"/>
              <a:t> описания системы. </a:t>
            </a:r>
          </a:p>
          <a:p>
            <a:r>
              <a:rPr lang="ru-RU" b="1" dirty="0" smtClean="0"/>
              <a:t>Программирование</a:t>
            </a:r>
            <a:r>
              <a:rPr lang="ru-RU" dirty="0" smtClean="0"/>
              <a:t>, представляющее собой описание структуры и поведения системы на специализированном языке моделирования. </a:t>
            </a:r>
          </a:p>
          <a:p>
            <a:r>
              <a:rPr lang="ru-RU" dirty="0" smtClean="0"/>
              <a:t>Проведение серии </a:t>
            </a:r>
            <a:r>
              <a:rPr lang="ru-RU" b="1" dirty="0" smtClean="0"/>
              <a:t>вычислительных экспериментов </a:t>
            </a:r>
            <a:r>
              <a:rPr lang="ru-RU" dirty="0" smtClean="0"/>
              <a:t>с компьютерной программой, собственно и представляющей собой имитационную модель. </a:t>
            </a:r>
          </a:p>
          <a:p>
            <a:r>
              <a:rPr lang="ru-RU" b="1" dirty="0" smtClean="0"/>
              <a:t>Обработку и интерпретацию </a:t>
            </a:r>
            <a:r>
              <a:rPr lang="ru-RU" dirty="0" smtClean="0"/>
              <a:t>численных результатов моделирования.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этапы учебного имитационного моделирования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lum contrast="10000"/>
          </a:blip>
          <a:srcRect b="36688"/>
          <a:stretch>
            <a:fillRect/>
          </a:stretch>
        </p:blipFill>
        <p:spPr bwMode="auto">
          <a:xfrm>
            <a:off x="576627" y="1643050"/>
            <a:ext cx="370962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 t="63312"/>
          <a:stretch>
            <a:fillRect/>
          </a:stretch>
        </p:blipFill>
        <p:spPr bwMode="auto">
          <a:xfrm>
            <a:off x="4786314" y="2132856"/>
            <a:ext cx="3500462" cy="238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Методологическая база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Отечественные ученые: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Н.П. </a:t>
            </a:r>
            <a:r>
              <a:rPr lang="ru-RU" dirty="0" err="1" smtClean="0"/>
              <a:t>Бусленко</a:t>
            </a:r>
            <a:r>
              <a:rPr lang="ru-RU" dirty="0" smtClean="0"/>
              <a:t>, В.М. Глушков, Т.И. Марчук, Н.Н.Моисеев, А.А. Самарский и др.</a:t>
            </a:r>
          </a:p>
          <a:p>
            <a:pPr>
              <a:buNone/>
            </a:pPr>
            <a:r>
              <a:rPr lang="ru-RU" dirty="0" smtClean="0"/>
              <a:t>Зарубежные ученые: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О. </a:t>
            </a:r>
            <a:r>
              <a:rPr lang="ru-RU" dirty="0" err="1" smtClean="0"/>
              <a:t>Балчи</a:t>
            </a:r>
            <a:r>
              <a:rPr lang="ru-RU" dirty="0" smtClean="0"/>
              <a:t>, Д. Гордон, Т. </a:t>
            </a:r>
            <a:r>
              <a:rPr lang="ru-RU" dirty="0" err="1" smtClean="0"/>
              <a:t>Нейлор</a:t>
            </a:r>
            <a:r>
              <a:rPr lang="ru-RU" dirty="0" smtClean="0"/>
              <a:t>, А. </a:t>
            </a:r>
            <a:r>
              <a:rPr lang="ru-RU" dirty="0" err="1" smtClean="0"/>
              <a:t>Прицкер</a:t>
            </a:r>
            <a:r>
              <a:rPr lang="ru-RU" dirty="0" smtClean="0"/>
              <a:t>, </a:t>
            </a:r>
            <a:r>
              <a:rPr lang="ru-RU" dirty="0" err="1" smtClean="0"/>
              <a:t>Дж.Форрестер</a:t>
            </a:r>
            <a:r>
              <a:rPr lang="ru-RU" dirty="0" smtClean="0"/>
              <a:t>, Р. Шеннон и др.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Программные средства имитационного моделирования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Факторы, учитываемые при выборе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Гибкость и универсальность</a:t>
            </a:r>
          </a:p>
          <a:p>
            <a:r>
              <a:rPr lang="ru-RU" dirty="0" smtClean="0"/>
              <a:t>Простота и легкость практического применения</a:t>
            </a:r>
          </a:p>
          <a:p>
            <a:r>
              <a:rPr lang="ru-RU" dirty="0" smtClean="0"/>
              <a:t>Интуитивно понятный интерфейс</a:t>
            </a:r>
          </a:p>
          <a:p>
            <a:r>
              <a:rPr lang="ru-RU" dirty="0" smtClean="0"/>
              <a:t>Наличие интерактивных средств отладки программы</a:t>
            </a:r>
          </a:p>
          <a:p>
            <a:r>
              <a:rPr lang="ru-RU" dirty="0" smtClean="0"/>
              <a:t>Возможности импорта и экспорта данных</a:t>
            </a:r>
          </a:p>
          <a:p>
            <a:r>
              <a:rPr lang="ru-RU" dirty="0" smtClean="0"/>
              <a:t>Наличие средств статистического анализа и обработки результатов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имитационного моделирования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имитационного моделирования используются проблемно-ориентированные процедурные языки</a:t>
            </a:r>
          </a:p>
          <a:p>
            <a:r>
              <a:rPr lang="ru-RU" dirty="0" smtClean="0"/>
              <a:t>Различают языки: </a:t>
            </a:r>
          </a:p>
          <a:p>
            <a:pPr lvl="1"/>
            <a:r>
              <a:rPr lang="ru-RU" dirty="0" smtClean="0"/>
              <a:t>Непрерывные (</a:t>
            </a:r>
            <a:r>
              <a:rPr lang="en-US" dirty="0" smtClean="0"/>
              <a:t>DYNAMO)</a:t>
            </a:r>
          </a:p>
          <a:p>
            <a:pPr lvl="1"/>
            <a:r>
              <a:rPr lang="ru-RU" dirty="0" smtClean="0"/>
              <a:t>Дискретные</a:t>
            </a:r>
            <a:r>
              <a:rPr lang="en-US" dirty="0" smtClean="0"/>
              <a:t> (GPSS World)</a:t>
            </a:r>
          </a:p>
          <a:p>
            <a:pPr lvl="1"/>
            <a:r>
              <a:rPr lang="ru-RU" dirty="0" smtClean="0"/>
              <a:t>Комбинированные</a:t>
            </a:r>
            <a:endParaRPr lang="en-US" dirty="0" smtClean="0"/>
          </a:p>
          <a:p>
            <a:pPr lvl="1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имитационного моделирования</a:t>
            </a:r>
            <a:endParaRPr lang="ru-RU" dirty="0"/>
          </a:p>
        </p:txBody>
      </p:sp>
      <p:pic>
        <p:nvPicPr>
          <p:cNvPr id="16386" name="Picture 2" descr="http://libertygrant.co.uk/portal/wp-content/uploads/2010/12/GP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45" y="1412776"/>
            <a:ext cx="8784859" cy="5301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Автоматизированные инструментальные среды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Инструментальной средой моделирования </a:t>
            </a:r>
            <a:r>
              <a:rPr lang="ru-RU" dirty="0" smtClean="0"/>
              <a:t>называется специализированный программно-методический комплекс, состоящий из объектно-ориентированных программных библиотек и интерактивных средств визуального программирования, предназначенный для автоматизации разработки и использования компьютерных моделей.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Математический редактор </a:t>
            </a:r>
            <a:r>
              <a:rPr lang="en-US" dirty="0" smtClean="0"/>
              <a:t>MathCAD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470354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Файл:Mathcad 15 Rus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20682"/>
            <a:ext cx="4307632" cy="31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Mathcad">
            <a:hlinkClick r:id="rId5" tooltip="Логотип Mathcad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8800"/>
            <a:ext cx="23812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884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Математический редактор </a:t>
            </a:r>
            <a:r>
              <a:rPr lang="en-US" dirty="0" smtClean="0"/>
              <a:t>MathCAD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решение линейных и нелинейных уравнений и систем в численном и символьном виде;</a:t>
            </a:r>
            <a:endParaRPr lang="en-US" dirty="0" smtClean="0"/>
          </a:p>
          <a:p>
            <a:r>
              <a:rPr lang="ru-RU" dirty="0" smtClean="0"/>
              <a:t>численное и символьное дифференцирование и интегрирование, символьное вычисление пределов; </a:t>
            </a:r>
          </a:p>
          <a:p>
            <a:r>
              <a:rPr lang="ru-RU" dirty="0" smtClean="0"/>
              <a:t>поиск максимума и минимума функции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r>
              <a:rPr lang="ru-RU" dirty="0" smtClean="0"/>
              <a:t>численное решение обыкновенных дифференциальных уравнений и систем, включая краевые задачи; </a:t>
            </a:r>
          </a:p>
          <a:p>
            <a:r>
              <a:rPr lang="ru-RU" dirty="0" smtClean="0"/>
              <a:t>- решение классических задач оптимизации; </a:t>
            </a:r>
          </a:p>
          <a:p>
            <a:r>
              <a:rPr lang="ru-RU" dirty="0" smtClean="0"/>
              <a:t>- анализ статистических данных; </a:t>
            </a:r>
          </a:p>
          <a:p>
            <a:r>
              <a:rPr lang="ru-RU" dirty="0" smtClean="0"/>
              <a:t>- построение двумерных и трехмерных графиков, в том числе с использованием анимации;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Wolfram </a:t>
            </a:r>
            <a:r>
              <a:rPr lang="en-US" dirty="0" err="1" smtClean="0"/>
              <a:t>Mathematica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203032" cy="4873752"/>
          </a:xfrm>
        </p:spPr>
        <p:txBody>
          <a:bodyPr>
            <a:normAutofit fontScale="92500"/>
          </a:bodyPr>
          <a:lstStyle/>
          <a:p>
            <a:r>
              <a:rPr lang="ru-RU" b="1" dirty="0" err="1"/>
              <a:t>Mathematica</a:t>
            </a:r>
            <a:r>
              <a:rPr lang="ru-RU" dirty="0"/>
              <a:t> — </a:t>
            </a:r>
            <a:r>
              <a:rPr lang="ru-RU" dirty="0">
                <a:hlinkClick r:id="rId2" action="ppaction://hlinkfile" tooltip="Система компьютерной алгебры"/>
              </a:rPr>
              <a:t>система компьютерной алгебры</a:t>
            </a:r>
            <a:r>
              <a:rPr lang="ru-RU" dirty="0"/>
              <a:t> компании </a:t>
            </a:r>
            <a:r>
              <a:rPr lang="ru-RU" dirty="0" err="1">
                <a:hlinkClick r:id="rId3" action="ppaction://hlinkfile" tooltip="Wolfram Research"/>
              </a:rPr>
              <a:t>Wolfram</a:t>
            </a:r>
            <a:r>
              <a:rPr lang="ru-RU" dirty="0">
                <a:hlinkClick r:id="rId3" action="ppaction://hlinkfile" tooltip="Wolfram Research"/>
              </a:rPr>
              <a:t> </a:t>
            </a:r>
            <a:r>
              <a:rPr lang="ru-RU" dirty="0" err="1">
                <a:hlinkClick r:id="rId3" action="ppaction://hlinkfile" tooltip="Wolfram Research"/>
              </a:rPr>
              <a:t>Research</a:t>
            </a:r>
            <a:r>
              <a:rPr lang="ru-RU" dirty="0"/>
              <a:t>. Содержит множество </a:t>
            </a:r>
            <a:r>
              <a:rPr lang="ru-RU" dirty="0">
                <a:hlinkClick r:id="rId4" action="ppaction://hlinkfile" tooltip="Функция (программирование)"/>
              </a:rPr>
              <a:t>функций</a:t>
            </a:r>
            <a:r>
              <a:rPr lang="ru-RU" dirty="0"/>
              <a:t> как для аналитических преобразований, так и для численных расчётов. Кроме того, программа поддерживает работу с </a:t>
            </a:r>
            <a:r>
              <a:rPr lang="ru-RU" dirty="0">
                <a:hlinkClick r:id="rId5" action="ppaction://hlinkfile" tooltip="Графика"/>
              </a:rPr>
              <a:t>графикой</a:t>
            </a:r>
            <a:r>
              <a:rPr lang="ru-RU" dirty="0"/>
              <a:t> и </a:t>
            </a:r>
            <a:r>
              <a:rPr lang="ru-RU" dirty="0">
                <a:hlinkClick r:id="rId6" action="ppaction://hlinkfile" tooltip="Звук"/>
              </a:rPr>
              <a:t>звуком</a:t>
            </a:r>
            <a:r>
              <a:rPr lang="ru-RU" dirty="0"/>
              <a:t>, включая построение двух- и трёхмерных </a:t>
            </a:r>
            <a:r>
              <a:rPr lang="ru-RU" dirty="0">
                <a:hlinkClick r:id="rId7" action="ppaction://hlinkfile" tooltip="График функции"/>
              </a:rPr>
              <a:t>графиков</a:t>
            </a:r>
            <a:r>
              <a:rPr lang="ru-RU" dirty="0"/>
              <a:t> функций, рисование произвольных </a:t>
            </a:r>
            <a:r>
              <a:rPr lang="ru-RU" dirty="0">
                <a:hlinkClick r:id="rId8" action="ppaction://hlinkfile" tooltip="Фигура (геометрия)"/>
              </a:rPr>
              <a:t>геометрических фигур</a:t>
            </a:r>
            <a:r>
              <a:rPr lang="ru-RU" dirty="0"/>
              <a:t>, </a:t>
            </a:r>
            <a:r>
              <a:rPr lang="ru-RU" dirty="0">
                <a:hlinkClick r:id="rId9" action="ppaction://hlinkfile" tooltip="Импорт"/>
              </a:rPr>
              <a:t>импорт</a:t>
            </a:r>
            <a:r>
              <a:rPr lang="ru-RU" dirty="0"/>
              <a:t> и </a:t>
            </a:r>
            <a:r>
              <a:rPr lang="ru-RU" dirty="0">
                <a:hlinkClick r:id="rId10" action="ppaction://hlinkfile" tooltip="Экспорт"/>
              </a:rPr>
              <a:t>экспорт</a:t>
            </a:r>
            <a:r>
              <a:rPr lang="ru-RU" dirty="0"/>
              <a:t> изображений и звука. </a:t>
            </a:r>
            <a:r>
              <a:rPr lang="ru-RU" b="1" dirty="0" err="1"/>
              <a:t>Mathematica</a:t>
            </a:r>
            <a:r>
              <a:rPr lang="ru-RU" dirty="0"/>
              <a:t> является ведущим программным продуктом для обработки числовых, символьных и графических данных</a:t>
            </a:r>
          </a:p>
        </p:txBody>
      </p:sp>
      <p:pic>
        <p:nvPicPr>
          <p:cNvPr id="2052" name="Picture 4" descr="D:\MATHEM~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8640"/>
            <a:ext cx="2194141" cy="22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95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demonstrations.wolfram.com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59537"/>
            <a:ext cx="3888432" cy="526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9156" y="3573016"/>
            <a:ext cx="3061196" cy="307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http://demonstrations.wolfram.com/GalvanometerAsADCMultimeter/HTMLImages/index.en/popup_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7249"/>
            <a:ext cx="3024336" cy="226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501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MathWorks</a:t>
            </a: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MATLAB (</a:t>
            </a:r>
            <a:r>
              <a:rPr lang="ru-RU" i="1" dirty="0" err="1"/>
              <a:t>Matrix</a:t>
            </a:r>
            <a:r>
              <a:rPr lang="ru-RU" i="1" dirty="0"/>
              <a:t> </a:t>
            </a:r>
            <a:r>
              <a:rPr lang="ru-RU" i="1" dirty="0" err="1" smtClean="0"/>
              <a:t>Laboratory</a:t>
            </a:r>
            <a:r>
              <a:rPr lang="en-US" i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Возможности </a:t>
            </a:r>
            <a:r>
              <a:rPr lang="ru-RU" dirty="0"/>
              <a:t>MATLAB позволяют автоматизировать </a:t>
            </a:r>
            <a:r>
              <a:rPr lang="ru-RU" dirty="0" smtClean="0"/>
              <a:t>разработку </a:t>
            </a:r>
            <a:r>
              <a:rPr lang="ru-RU" dirty="0"/>
              <a:t>компьютерных программ, производящих матричные </a:t>
            </a:r>
            <a:r>
              <a:rPr lang="ru-RU" dirty="0" smtClean="0"/>
              <a:t>вычисления</a:t>
            </a:r>
            <a:r>
              <a:rPr lang="ru-RU" dirty="0"/>
              <a:t>, реализующих функции линейной алгебры, </a:t>
            </a:r>
            <a:r>
              <a:rPr lang="ru-RU" dirty="0" smtClean="0"/>
              <a:t>стати­стики</a:t>
            </a:r>
            <a:r>
              <a:rPr lang="ru-RU" dirty="0"/>
              <a:t>, анализа Фурье, решение дифференциальных уравнений и </a:t>
            </a:r>
            <a:r>
              <a:rPr lang="ru-RU" dirty="0" smtClean="0"/>
              <a:t>многие </a:t>
            </a:r>
            <a:r>
              <a:rPr lang="ru-RU" dirty="0"/>
              <a:t>другие математические схемы</a:t>
            </a:r>
            <a:r>
              <a:rPr lang="ru-RU" dirty="0" smtClean="0"/>
              <a:t>.</a:t>
            </a:r>
          </a:p>
          <a:p>
            <a:r>
              <a:rPr lang="ru-RU" dirty="0"/>
              <a:t>Включает в свой состав специали­зированную подсистему </a:t>
            </a:r>
            <a:r>
              <a:rPr lang="ru-RU" dirty="0" err="1"/>
              <a:t>Simulink</a:t>
            </a:r>
            <a:r>
              <a:rPr lang="ru-RU" dirty="0"/>
              <a:t>, представляющую собой ин­терактивную среду для моделирования и анализа динамических систем.</a:t>
            </a:r>
            <a:endParaRPr lang="en-US" dirty="0"/>
          </a:p>
          <a:p>
            <a:endParaRPr lang="ru-RU" dirty="0"/>
          </a:p>
        </p:txBody>
      </p:sp>
      <p:pic>
        <p:nvPicPr>
          <p:cNvPr id="4100" name="Picture 4" descr="D:\267px-Matlab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88640"/>
            <a:ext cx="200272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54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настоящее время предметную область имитационного моделирования связывают в первую очередь с </a:t>
            </a:r>
            <a:r>
              <a:rPr lang="ru-RU" b="1" dirty="0" smtClean="0"/>
              <a:t>системным анализом</a:t>
            </a:r>
            <a:r>
              <a:rPr lang="ru-RU" dirty="0" smtClean="0"/>
              <a:t>, занимающимся исследованиями сложных систем в макроэкономике, геополитике, экологии, при создании автоматизированных систем управления и пр. </a:t>
            </a:r>
            <a:endParaRPr lang="en-US" dirty="0" smtClean="0"/>
          </a:p>
          <a:p>
            <a:r>
              <a:rPr lang="ru-RU" dirty="0" smtClean="0"/>
              <a:t>Особенности сложных систем:</a:t>
            </a:r>
          </a:p>
          <a:p>
            <a:pPr lvl="1"/>
            <a:r>
              <a:rPr lang="ru-RU" dirty="0" smtClean="0"/>
              <a:t>Сложность и многообразие законов функционирования</a:t>
            </a:r>
          </a:p>
          <a:p>
            <a:pPr lvl="1"/>
            <a:r>
              <a:rPr lang="ru-RU" dirty="0" smtClean="0"/>
              <a:t>Вероятностная природа законов</a:t>
            </a:r>
          </a:p>
          <a:p>
            <a:pPr lvl="1"/>
            <a:r>
              <a:rPr lang="ru-RU" dirty="0" smtClean="0"/>
              <a:t>Человеческий фактор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Simulink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032448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6632"/>
            <a:ext cx="3703820" cy="278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068960"/>
            <a:ext cx="6261323" cy="354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89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Среда имитационного моделирования </a:t>
            </a:r>
            <a:r>
              <a:rPr lang="ru-RU" dirty="0" err="1"/>
              <a:t>Arena</a:t>
            </a:r>
            <a:r>
              <a:rPr lang="ru-RU" dirty="0"/>
              <a:t> (</a:t>
            </a:r>
            <a:r>
              <a:rPr lang="ru-RU" dirty="0" err="1"/>
              <a:t>Rockwell</a:t>
            </a:r>
            <a:r>
              <a:rPr lang="ru-RU" dirty="0"/>
              <a:t> </a:t>
            </a:r>
            <a:r>
              <a:rPr lang="ru-RU" dirty="0" err="1" smtClean="0"/>
              <a:t>Software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считается одним из наиболее эффективных инструментов </a:t>
            </a:r>
            <a:r>
              <a:rPr lang="ru-RU" dirty="0" smtClean="0"/>
              <a:t>оптимизации </a:t>
            </a:r>
            <a:r>
              <a:rPr lang="ru-RU" dirty="0"/>
              <a:t>процессов транспортной логистики. </a:t>
            </a:r>
          </a:p>
          <a:p>
            <a:r>
              <a:rPr lang="ru-RU" dirty="0"/>
              <a:t>В среду встроен специализированный язык моделирования </a:t>
            </a:r>
            <a:r>
              <a:rPr lang="ru-RU" dirty="0" smtClean="0"/>
              <a:t>SIMAN</a:t>
            </a:r>
            <a:r>
              <a:rPr lang="ru-RU" dirty="0"/>
              <a:t>, а для отображения результатов используется </a:t>
            </a:r>
            <a:r>
              <a:rPr lang="ru-RU" dirty="0" smtClean="0"/>
              <a:t>анимационная </a:t>
            </a:r>
            <a:r>
              <a:rPr lang="ru-RU" dirty="0"/>
              <a:t>система </a:t>
            </a:r>
            <a:r>
              <a:rPr lang="ru-RU" dirty="0" err="1"/>
              <a:t>Cinema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Разработчики </a:t>
            </a:r>
            <a:r>
              <a:rPr lang="ru-RU" dirty="0"/>
              <a:t>позиционируют данное </a:t>
            </a:r>
            <a:r>
              <a:rPr lang="ru-RU" dirty="0" smtClean="0"/>
              <a:t>программное </a:t>
            </a:r>
            <a:r>
              <a:rPr lang="ru-RU" dirty="0"/>
              <a:t>обеспечение как универсальную среду </a:t>
            </a:r>
            <a:r>
              <a:rPr lang="ru-RU" dirty="0" smtClean="0"/>
              <a:t>имитационного </a:t>
            </a:r>
            <a:r>
              <a:rPr lang="ru-RU" dirty="0"/>
              <a:t>моделирования дискретных систем, в том числе и </a:t>
            </a:r>
            <a:r>
              <a:rPr lang="ru-RU" dirty="0" smtClean="0"/>
              <a:t>технологического </a:t>
            </a:r>
            <a:r>
              <a:rPr lang="ru-RU" dirty="0"/>
              <a:t>назначения. </a:t>
            </a:r>
            <a:endParaRPr lang="en-US" dirty="0" smtClean="0"/>
          </a:p>
          <a:p>
            <a:r>
              <a:rPr lang="ru-RU" dirty="0" err="1" smtClean="0"/>
              <a:t>Arena</a:t>
            </a:r>
            <a:r>
              <a:rPr lang="ru-RU" dirty="0" smtClean="0"/>
              <a:t> </a:t>
            </a:r>
            <a:r>
              <a:rPr lang="ru-RU" dirty="0"/>
              <a:t>содержит конструкции для </a:t>
            </a:r>
            <a:r>
              <a:rPr lang="ru-RU" dirty="0" smtClean="0"/>
              <a:t>моделирования </a:t>
            </a:r>
            <a:r>
              <a:rPr lang="ru-RU" dirty="0"/>
              <a:t>нескольких видов погрузочно-разгрузочных устройств, </a:t>
            </a:r>
            <a:r>
              <a:rPr lang="ru-RU" dirty="0" smtClean="0"/>
              <a:t>таких </a:t>
            </a:r>
            <a:r>
              <a:rPr lang="ru-RU" dirty="0"/>
              <a:t>как конвейеры, краны, </a:t>
            </a:r>
            <a:r>
              <a:rPr lang="ru-RU" dirty="0" smtClean="0"/>
              <a:t>транспортеры</a:t>
            </a:r>
            <a:r>
              <a:rPr lang="ru-RU" dirty="0"/>
              <a:t>, автопогрузчики </a:t>
            </a:r>
            <a:r>
              <a:rPr lang="ru-RU" dirty="0" smtClean="0"/>
              <a:t>и </a:t>
            </a:r>
            <a:r>
              <a:rPr lang="ru-RU" dirty="0"/>
              <a:t>автоматизированные транспортные системы.</a:t>
            </a:r>
          </a:p>
        </p:txBody>
      </p:sp>
    </p:spTree>
    <p:extLst>
      <p:ext uri="{BB962C8B-B14F-4D97-AF65-F5344CB8AC3E}">
        <p14:creationId xmlns:p14="http://schemas.microsoft.com/office/powerpoint/2010/main" xmlns="" val="3111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Среда имитационного моделирования </a:t>
            </a:r>
            <a:r>
              <a:rPr lang="ru-RU" dirty="0" err="1"/>
              <a:t>Arena</a:t>
            </a:r>
            <a:r>
              <a:rPr lang="ru-RU" dirty="0"/>
              <a:t> (</a:t>
            </a:r>
            <a:r>
              <a:rPr lang="ru-RU" dirty="0" err="1"/>
              <a:t>Rockwell</a:t>
            </a:r>
            <a:r>
              <a:rPr lang="ru-RU" dirty="0"/>
              <a:t> </a:t>
            </a:r>
            <a:r>
              <a:rPr lang="ru-RU" dirty="0" err="1" smtClean="0"/>
              <a:t>Software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6148" name="Picture 4" descr="D:\Arena%20Simulation%20sample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4680520" cy="339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52936"/>
            <a:ext cx="3974953" cy="256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519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Среда имитационного моделирования </a:t>
            </a:r>
            <a:r>
              <a:rPr lang="ru-RU" dirty="0" err="1"/>
              <a:t>ExtendSim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Imagine</a:t>
            </a:r>
            <a:r>
              <a:rPr lang="ru-RU" dirty="0" smtClean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 smtClean="0"/>
              <a:t>Inc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основана на использовании </a:t>
            </a:r>
            <a:r>
              <a:rPr lang="ru-RU" dirty="0" smtClean="0"/>
              <a:t>визуального </a:t>
            </a:r>
            <a:r>
              <a:rPr lang="ru-RU" dirty="0"/>
              <a:t>программирования с помощью библиотеки </a:t>
            </a:r>
            <a:r>
              <a:rPr lang="ru-RU" dirty="0" smtClean="0"/>
              <a:t>блоков</a:t>
            </a:r>
            <a:r>
              <a:rPr lang="ru-RU" dirty="0"/>
              <a:t>, которые помещают в определенные места в окне модели </a:t>
            </a:r>
            <a:r>
              <a:rPr lang="ru-RU" dirty="0" smtClean="0"/>
              <a:t>и </a:t>
            </a:r>
            <a:r>
              <a:rPr lang="ru-RU" dirty="0"/>
              <a:t>настраивают с помощью диалоговых меню. </a:t>
            </a:r>
            <a:endParaRPr lang="en-US" dirty="0" smtClean="0"/>
          </a:p>
          <a:p>
            <a:r>
              <a:rPr lang="ru-RU" dirty="0" smtClean="0"/>
              <a:t>Пакет </a:t>
            </a:r>
            <a:r>
              <a:rPr lang="ru-RU" dirty="0"/>
              <a:t>содержит </a:t>
            </a:r>
            <a:r>
              <a:rPr lang="ru-RU" dirty="0" smtClean="0"/>
              <a:t>внутренний </a:t>
            </a:r>
            <a:r>
              <a:rPr lang="ru-RU" dirty="0"/>
              <a:t>язык </a:t>
            </a:r>
            <a:r>
              <a:rPr lang="ru-RU" dirty="0" err="1"/>
              <a:t>ModL</a:t>
            </a:r>
            <a:r>
              <a:rPr lang="ru-RU" dirty="0"/>
              <a:t> для настройки существующих блоков </a:t>
            </a:r>
            <a:r>
              <a:rPr lang="ru-RU" dirty="0" smtClean="0"/>
              <a:t>и </a:t>
            </a:r>
            <a:r>
              <a:rPr lang="ru-RU" dirty="0"/>
              <a:t>создания новых программ. С системой поставляются </a:t>
            </a:r>
            <a:r>
              <a:rPr lang="ru-RU" dirty="0" smtClean="0"/>
              <a:t>гото­вые </a:t>
            </a:r>
            <a:r>
              <a:rPr lang="ru-RU" dirty="0"/>
              <a:t>библиотеки элементов промышленного назначения. </a:t>
            </a:r>
            <a:r>
              <a:rPr lang="ru-RU" dirty="0" smtClean="0"/>
              <a:t>Например</a:t>
            </a:r>
            <a:r>
              <a:rPr lang="ru-RU" dirty="0"/>
              <a:t>, библиотека </a:t>
            </a:r>
            <a:r>
              <a:rPr lang="ru-RU" dirty="0" err="1"/>
              <a:t>Manufacturing</a:t>
            </a:r>
            <a:r>
              <a:rPr lang="ru-RU" dirty="0"/>
              <a:t> содержит блоки, </a:t>
            </a:r>
            <a:r>
              <a:rPr lang="ru-RU" dirty="0" smtClean="0"/>
              <a:t>предна­значенные </a:t>
            </a:r>
            <a:r>
              <a:rPr lang="ru-RU" dirty="0"/>
              <a:t>для моделирования транспортных устройств, в том </a:t>
            </a:r>
            <a:r>
              <a:rPr lang="ru-RU" dirty="0" smtClean="0"/>
              <a:t>числе </a:t>
            </a:r>
            <a:r>
              <a:rPr lang="ru-RU" dirty="0"/>
              <a:t>конвейеров, автоматизированных транспортных систем </a:t>
            </a:r>
            <a:r>
              <a:rPr lang="ru-RU" dirty="0" smtClean="0"/>
              <a:t>и </a:t>
            </a:r>
            <a:r>
              <a:rPr lang="ru-RU" dirty="0"/>
              <a:t>складского оборудования. </a:t>
            </a:r>
            <a:endParaRPr lang="en-US" dirty="0" smtClean="0"/>
          </a:p>
          <a:p>
            <a:r>
              <a:rPr lang="ru-RU" dirty="0" err="1" smtClean="0"/>
              <a:t>ExtendSim</a:t>
            </a:r>
            <a:r>
              <a:rPr lang="ru-RU" dirty="0" smtClean="0"/>
              <a:t> </a:t>
            </a:r>
            <a:r>
              <a:rPr lang="ru-RU" dirty="0"/>
              <a:t>позволяет моделировать </a:t>
            </a:r>
            <a:r>
              <a:rPr lang="ru-RU" dirty="0" smtClean="0"/>
              <a:t>все </a:t>
            </a:r>
            <a:r>
              <a:rPr lang="ru-RU" dirty="0"/>
              <a:t>типы систем, включая непрерывные и дискретные </a:t>
            </a:r>
            <a:r>
              <a:rPr lang="ru-RU" dirty="0" smtClean="0"/>
              <a:t>процес­сы</a:t>
            </a:r>
            <a:r>
              <a:rPr lang="ru-RU" dirty="0"/>
              <a:t>, производить функционально-стоимостной анализ. </a:t>
            </a:r>
          </a:p>
        </p:txBody>
      </p:sp>
    </p:spTree>
    <p:extLst>
      <p:ext uri="{BB962C8B-B14F-4D97-AF65-F5344CB8AC3E}">
        <p14:creationId xmlns:p14="http://schemas.microsoft.com/office/powerpoint/2010/main" xmlns="" val="29952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Anylogic</a:t>
            </a:r>
            <a:r>
              <a:rPr lang="en-US" dirty="0" smtClean="0"/>
              <a:t> (</a:t>
            </a:r>
            <a:r>
              <a:rPr lang="ru-RU" dirty="0"/>
              <a:t>XJ </a:t>
            </a:r>
            <a:r>
              <a:rPr lang="ru-RU" dirty="0" err="1" smtClean="0"/>
              <a:t>Technologies</a:t>
            </a:r>
            <a:r>
              <a:rPr lang="en-US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позволяет вести визуальное проектирование </a:t>
            </a:r>
            <a:r>
              <a:rPr lang="ru-RU" dirty="0" smtClean="0"/>
              <a:t>различных </a:t>
            </a:r>
            <a:r>
              <a:rPr lang="ru-RU" dirty="0"/>
              <a:t>типов систем, включая непрерывные, дискретные </a:t>
            </a:r>
            <a:r>
              <a:rPr lang="ru-RU" dirty="0" smtClean="0"/>
              <a:t>модели </a:t>
            </a:r>
            <a:r>
              <a:rPr lang="ru-RU" dirty="0"/>
              <a:t>и </a:t>
            </a:r>
            <a:r>
              <a:rPr lang="ru-RU" dirty="0" err="1"/>
              <a:t>агентные</a:t>
            </a:r>
            <a:r>
              <a:rPr lang="ru-RU" dirty="0"/>
              <a:t> технологии. </a:t>
            </a:r>
            <a:endParaRPr lang="en-US" dirty="0" smtClean="0"/>
          </a:p>
          <a:p>
            <a:r>
              <a:rPr lang="ru-RU" dirty="0"/>
              <a:t>использует язык </a:t>
            </a:r>
            <a:r>
              <a:rPr lang="ru-RU" dirty="0" err="1"/>
              <a:t>Java</a:t>
            </a:r>
            <a:r>
              <a:rPr lang="ru-RU" dirty="0"/>
              <a:t> и </a:t>
            </a:r>
            <a:r>
              <a:rPr lang="ru-RU" dirty="0" smtClean="0"/>
              <a:t>позволяет </a:t>
            </a:r>
            <a:r>
              <a:rPr lang="ru-RU" dirty="0"/>
              <a:t>запускать приложения </a:t>
            </a:r>
            <a:r>
              <a:rPr lang="ru-RU" dirty="0" smtClean="0"/>
              <a:t>в </a:t>
            </a:r>
            <a:r>
              <a:rPr lang="ru-RU" dirty="0"/>
              <a:t>среде всех распространённых операционных систем (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 smtClean="0"/>
              <a:t>Mac</a:t>
            </a:r>
            <a:r>
              <a:rPr lang="ru-RU" dirty="0"/>
              <a:t>, </a:t>
            </a:r>
            <a:r>
              <a:rPr lang="ru-RU" dirty="0" err="1"/>
              <a:t>Linux</a:t>
            </a:r>
            <a:r>
              <a:rPr lang="ru-RU" dirty="0"/>
              <a:t>).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32656"/>
            <a:ext cx="122413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1111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Anylogic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32656"/>
            <a:ext cx="122413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46794"/>
            <a:ext cx="7172684" cy="4590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387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Anylogic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32656"/>
            <a:ext cx="10081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136904" cy="508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697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Anylogic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32656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973" y="1573932"/>
            <a:ext cx="8201467" cy="512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196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имитационного моделирования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высокая </a:t>
            </a:r>
            <a:r>
              <a:rPr lang="ru-RU" dirty="0"/>
              <a:t>трудоемкость и </a:t>
            </a:r>
            <a:r>
              <a:rPr lang="ru-RU" dirty="0" err="1"/>
              <a:t>затратность</a:t>
            </a:r>
            <a:r>
              <a:rPr lang="ru-RU" dirty="0"/>
              <a:t> процесса </a:t>
            </a:r>
            <a:r>
              <a:rPr lang="ru-RU" dirty="0" smtClean="0"/>
              <a:t>разработ­ки </a:t>
            </a:r>
            <a:r>
              <a:rPr lang="ru-RU" dirty="0"/>
              <a:t>имитационных моделей реальных технических процессов </a:t>
            </a:r>
            <a:r>
              <a:rPr lang="ru-RU" dirty="0" smtClean="0"/>
              <a:t>и </a:t>
            </a:r>
            <a:r>
              <a:rPr lang="ru-RU" dirty="0"/>
              <a:t>больших систем; </a:t>
            </a:r>
          </a:p>
          <a:p>
            <a:r>
              <a:rPr lang="ru-RU" dirty="0" smtClean="0"/>
              <a:t>сложность </a:t>
            </a:r>
            <a:r>
              <a:rPr lang="ru-RU" dirty="0"/>
              <a:t>оценки адекватности (</a:t>
            </a:r>
            <a:r>
              <a:rPr lang="ru-RU" dirty="0" err="1"/>
              <a:t>валидации</a:t>
            </a:r>
            <a:r>
              <a:rPr lang="ru-RU" dirty="0"/>
              <a:t> и </a:t>
            </a:r>
            <a:r>
              <a:rPr lang="ru-RU" dirty="0" err="1" smtClean="0"/>
              <a:t>верификаци</a:t>
            </a:r>
            <a:r>
              <a:rPr lang="ru-RU" dirty="0"/>
              <a:t>) разработанных имитационных моделей и программ; </a:t>
            </a:r>
          </a:p>
          <a:p>
            <a:r>
              <a:rPr lang="ru-RU" dirty="0" smtClean="0"/>
              <a:t>низкая </a:t>
            </a:r>
            <a:r>
              <a:rPr lang="ru-RU" dirty="0"/>
              <a:t>точность и вероятностный характер параметров при </a:t>
            </a:r>
            <a:r>
              <a:rPr lang="ru-RU" dirty="0" smtClean="0"/>
              <a:t>моделировании </a:t>
            </a:r>
            <a:r>
              <a:rPr lang="ru-RU" dirty="0"/>
              <a:t>редких и малоизученных явлений; </a:t>
            </a:r>
          </a:p>
          <a:p>
            <a:r>
              <a:rPr lang="ru-RU" dirty="0" smtClean="0"/>
              <a:t>субъективность </a:t>
            </a:r>
            <a:r>
              <a:rPr lang="ru-RU" dirty="0"/>
              <a:t>обобщающих выводов и рекомендаций, </a:t>
            </a:r>
            <a:r>
              <a:rPr lang="ru-RU" dirty="0" smtClean="0"/>
              <a:t>сформулированных </a:t>
            </a:r>
            <a:r>
              <a:rPr lang="ru-RU" dirty="0"/>
              <a:t>на основе анализа результатов </a:t>
            </a:r>
            <a:r>
              <a:rPr lang="ru-RU" dirty="0" smtClean="0"/>
              <a:t>имитационных </a:t>
            </a:r>
            <a:r>
              <a:rPr lang="ru-RU" dirty="0"/>
              <a:t>экспериментов. </a:t>
            </a:r>
          </a:p>
        </p:txBody>
      </p:sp>
    </p:spTree>
    <p:extLst>
      <p:ext uri="{BB962C8B-B14F-4D97-AF65-F5344CB8AC3E}">
        <p14:creationId xmlns:p14="http://schemas.microsoft.com/office/powerpoint/2010/main" xmlns="" val="222839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Р. Шеннон «Имитационное моделирование систем — искусство и наука»:</a:t>
            </a:r>
          </a:p>
          <a:p>
            <a:r>
              <a:rPr lang="ru-RU" dirty="0" smtClean="0"/>
              <a:t>«Имитационное моделирование является экспериментальной и прикладной методологией, имеющей целью: описать поведение системы; построить теории и гипотезы, которые могут объяснить наблюдаемое поведение; использовать эти теории для предсказания будущего поведения и оценки различных стратегий, обеспечивающих функционирование данной системы»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Имитационное моделирование и ЭВМ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 можно рассматривать как одно из направлений компьютерного моделирования —  </a:t>
            </a:r>
            <a:r>
              <a:rPr lang="ru-RU" b="1" dirty="0" smtClean="0"/>
              <a:t>как комплексный метод исследования сложных систем на ЭВМ</a:t>
            </a:r>
            <a:r>
              <a:rPr lang="ru-RU" dirty="0" smtClean="0"/>
              <a:t>, включающий построение структурных и поведенческих математических моделей системы, выполнение определенной программы вычислительных экспериментов, обработку и интерпретацию результатов этих экспериментов с целью установления закономерностей поведения системы и (или) принятия управляющих и проектных решений.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эволюции ИМ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50-е годы XX века. Появление компьютерного моделирования. Использование универсальных языков программирования (ALGOL, COBOL, FORTRAN).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60-е. Выделение методологии имитационного моделирования в отдельное направление. Появление первых специализированных языков имитационного моделирования (GPSS, SIMSCRIPT, SIMULA).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70-е. Развитие специализированных языков и появление интерактивных средств моделирования.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80-е. Появление ПК. Повышением интереса к моделированию. Публикация книг, посвященных математическому моделированию.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90-е. Развитие методологии. Многочисленные публикации, монографии. Оригинальные частные методики. Совершенствование коммерческого ПО.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2000-е. Становление новых методов и методик имитационного моделирования и системного анализа. Интеграция различных методов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и область применения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480</TotalTime>
  <Words>1798</Words>
  <Application>Microsoft Office PowerPoint</Application>
  <PresentationFormat>Экран (4:3)</PresentationFormat>
  <Paragraphs>180</Paragraphs>
  <Slides>58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59" baseType="lpstr">
      <vt:lpstr>Эркер</vt:lpstr>
      <vt:lpstr>Имитационное моделирование</vt:lpstr>
      <vt:lpstr>Возникновение и развитие</vt:lpstr>
      <vt:lpstr>Имитационное моделирование</vt:lpstr>
      <vt:lpstr>Методологическая база</vt:lpstr>
      <vt:lpstr>Предметная область</vt:lpstr>
      <vt:lpstr>Определение</vt:lpstr>
      <vt:lpstr>Имитационное моделирование и ЭВМ</vt:lpstr>
      <vt:lpstr>Этапы эволюции ИМ</vt:lpstr>
      <vt:lpstr>Назначение и область применения</vt:lpstr>
      <vt:lpstr>Составляющие теории имитационного моделирования</vt:lpstr>
      <vt:lpstr>Виды моделей</vt:lpstr>
      <vt:lpstr>Направления развития ИМ</vt:lpstr>
      <vt:lpstr>Слайд 13</vt:lpstr>
      <vt:lpstr>Слайд 14</vt:lpstr>
      <vt:lpstr>Моделирование непрерывных динамических систем</vt:lpstr>
      <vt:lpstr>Моделирование непрерывных динамических систем</vt:lpstr>
      <vt:lpstr>Моделирование непрерывных динамических систем</vt:lpstr>
      <vt:lpstr>Дискретно-событийное моделирование</vt:lpstr>
      <vt:lpstr>Дискретно-событийное моделирование</vt:lpstr>
      <vt:lpstr>Дискретно-событийное моделирование</vt:lpstr>
      <vt:lpstr>Системная («мировая») динамика</vt:lpstr>
      <vt:lpstr>Системная («мировая») динамика</vt:lpstr>
      <vt:lpstr>Агентное моделирование</vt:lpstr>
      <vt:lpstr>Агентное моделирование</vt:lpstr>
      <vt:lpstr>Агентное моделирование</vt:lpstr>
      <vt:lpstr>Приложения ИМ в технике</vt:lpstr>
      <vt:lpstr>Методология имитационного моделирования</vt:lpstr>
      <vt:lpstr>Концептуальная база</vt:lpstr>
      <vt:lpstr>Процессно-ориентированный подход</vt:lpstr>
      <vt:lpstr>событийно-ориентированный подход</vt:lpstr>
      <vt:lpstr>Состояние системы</vt:lpstr>
      <vt:lpstr>Состав имитационной модели</vt:lpstr>
      <vt:lpstr>Время в моделировании</vt:lpstr>
      <vt:lpstr>Методы формализации в моделировании</vt:lpstr>
      <vt:lpstr>Этапы и подходы к разработке сложных технических систем</vt:lpstr>
      <vt:lpstr>Классический (индуктивный подход)</vt:lpstr>
      <vt:lpstr>Системный (дедуктивный) подход</vt:lpstr>
      <vt:lpstr>Этапы моделирования</vt:lpstr>
      <vt:lpstr>Основные этапы учебного имитационного моделирования</vt:lpstr>
      <vt:lpstr>Программные средства имитационного моделирования</vt:lpstr>
      <vt:lpstr>Факторы, учитываемые при выборе ПО</vt:lpstr>
      <vt:lpstr>Языки имитационного моделирования</vt:lpstr>
      <vt:lpstr>Языки имитационного моделирования</vt:lpstr>
      <vt:lpstr>Автоматизированные инструментальные среды</vt:lpstr>
      <vt:lpstr>Математический редактор MathCAD</vt:lpstr>
      <vt:lpstr>Математический редактор MathCAD</vt:lpstr>
      <vt:lpstr>Wolfram Mathematica</vt:lpstr>
      <vt:lpstr>demonstrations.wolfram.com</vt:lpstr>
      <vt:lpstr>MathWorks  MATLAB (Matrix Laboratory)</vt:lpstr>
      <vt:lpstr>Simulink</vt:lpstr>
      <vt:lpstr>Среда имитационного моделирования Arena (Rockwell Software)</vt:lpstr>
      <vt:lpstr>Среда имитационного моделирования Arena (Rockwell Software)</vt:lpstr>
      <vt:lpstr>Среда имитационного моделирования ExtendSim (Imagine That Inc)</vt:lpstr>
      <vt:lpstr>Anylogic (XJ Technologies)</vt:lpstr>
      <vt:lpstr>Anylogic</vt:lpstr>
      <vt:lpstr>Anylogic</vt:lpstr>
      <vt:lpstr>Anylogic</vt:lpstr>
      <vt:lpstr>Проблемы имитационного моделирования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48</cp:revision>
  <dcterms:created xsi:type="dcterms:W3CDTF">2001-12-31T21:13:06Z</dcterms:created>
  <dcterms:modified xsi:type="dcterms:W3CDTF">2002-01-01T00:07:50Z</dcterms:modified>
</cp:coreProperties>
</file>