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3" r:id="rId9"/>
    <p:sldId id="264" r:id="rId10"/>
    <p:sldId id="270" r:id="rId11"/>
    <p:sldId id="273" r:id="rId12"/>
    <p:sldId id="265" r:id="rId13"/>
    <p:sldId id="266" r:id="rId14"/>
    <p:sldId id="267" r:id="rId15"/>
    <p:sldId id="272" r:id="rId16"/>
    <p:sldId id="268" r:id="rId17"/>
    <p:sldId id="276" r:id="rId18"/>
    <p:sldId id="277" r:id="rId19"/>
    <p:sldId id="274" r:id="rId20"/>
    <p:sldId id="278" r:id="rId21"/>
    <p:sldId id="26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464" autoAdjust="0"/>
  </p:normalViewPr>
  <p:slideViewPr>
    <p:cSldViewPr snapToGrid="0">
      <p:cViewPr varScale="1">
        <p:scale>
          <a:sx n="71" d="100"/>
          <a:sy n="71" d="100"/>
        </p:scale>
        <p:origin x="6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F9D4F-BFF7-4D15-A4A3-57EB899AFF82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A8797-97E1-4CBE-A20A-4708AF32D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10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A3A5-CD8D-4CC1-96B1-831974A1DADC}" type="datetime1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6B9E-7FFB-4D06-91B1-65FD3CE0485A}" type="datetime1">
              <a:rPr lang="ru-RU" smtClean="0"/>
              <a:t>14.04.2017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2E5E-E731-48E1-84AA-878F418118B6}" type="datetime1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70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5E4F-5178-4BEB-95BF-151CF4FFB469}" type="datetime1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949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83F7-8B66-4A7B-85BA-DF7389781EA7}" type="datetime1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2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986-DFC5-4F9F-9209-1FF50F69EC6E}" type="datetime1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930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C828-53EB-4875-9B9F-0654DF74CD37}" type="datetime1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883D-94A5-4449-BA9E-A8A2871C17EF}" type="datetime1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81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F10E-DED2-4CE2-8300-9A4B068FA206}" type="datetime1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8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392F-3D5E-47FD-97A5-32DA221D2165}" type="datetime1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8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1AE4-8B16-42B8-A5D9-8CBD914C931C}" type="datetime1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78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9999-1446-4B37-8020-B7C6838685BD}" type="datetime1">
              <a:rPr lang="ru-RU" smtClean="0"/>
              <a:t>14.04.2017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579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6585-0B28-4F6C-8708-AB8302D29224}" type="datetime1">
              <a:rPr lang="ru-RU" smtClean="0"/>
              <a:t>14.04.2017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3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C26F-2CD6-4A75-8E2B-438592D6CCA6}" type="datetime1">
              <a:rPr lang="ru-RU" smtClean="0"/>
              <a:t>14.04.2017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17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1A32-892B-4668-87C8-E609F90601EB}" type="datetime1">
              <a:rPr lang="ru-RU" smtClean="0"/>
              <a:t>14.04.2017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EBAC-2544-4A28-830B-CF23022DBF5F}" type="datetime1">
              <a:rPr lang="ru-RU" smtClean="0"/>
              <a:t>14.04.2017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3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2EE8-5FF4-479B-BA67-D4D1B4793715}" type="datetime1">
              <a:rPr lang="ru-RU" smtClean="0"/>
              <a:t>14.04.2017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4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A3C9C6-736B-4354-A8EA-CE31D84386A3}" type="datetime1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EF550E-AC41-4BC4-85D8-6D681A646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909482" y="201706"/>
            <a:ext cx="9593540" cy="1643031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Приднестровский государственный университет им. Т. Г. Шевченко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прикладной математики и информатики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15377" y="2319119"/>
            <a:ext cx="6987645" cy="1388534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Квалификационная работа </a:t>
            </a:r>
          </a:p>
          <a:p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ТРАНСПОРТНОЙ ЗАДАЧИ К РЕШЕНИЮ ЭКОНОМИЧЕСКИХ ЗАДАЧ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515377" y="4182035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403 группы ФМФ Шлехт И.Г.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доцент Леонова Н.Г.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4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84310" y="152401"/>
            <a:ext cx="10018713" cy="1308100"/>
          </a:xfrm>
        </p:spPr>
        <p:txBody>
          <a:bodyPr/>
          <a:lstStyle/>
          <a:p>
            <a:r>
              <a:rPr lang="ru-RU" dirty="0" smtClean="0"/>
              <a:t>Метод потенциалов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484309" y="1460501"/>
            <a:ext cx="10018713" cy="3352801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Первый шаг - отыскание </a:t>
            </a:r>
            <a:r>
              <a:rPr lang="ru-RU" dirty="0"/>
              <a:t>исходного опорного плана перевозок </a:t>
            </a:r>
            <a:r>
              <a:rPr lang="ru-RU" dirty="0" smtClean="0"/>
              <a:t>транспортной задачи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dirty="0"/>
              <a:t>Второй шаг – проверка найденного плана на оптимальность. </a:t>
            </a:r>
            <a:endParaRPr lang="ru-RU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Третий </a:t>
            </a:r>
            <a:r>
              <a:rPr lang="ru-RU" dirty="0"/>
              <a:t>шаг – если найденный план не является оптимальным, находим новый опорный план, который ближе к оптимальному, чем предыдущий, и снова переходим к выполнению второго шага.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4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295835"/>
            <a:ext cx="10018713" cy="1008529"/>
          </a:xfrm>
        </p:spPr>
        <p:txBody>
          <a:bodyPr/>
          <a:lstStyle/>
          <a:p>
            <a:r>
              <a:rPr lang="ru-RU" dirty="0" smtClean="0"/>
              <a:t>Условие 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304365"/>
            <a:ext cx="10018713" cy="47737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Дано:</a:t>
            </a:r>
          </a:p>
          <a:p>
            <a:pPr marL="0" indent="0">
              <a:buNone/>
            </a:pPr>
            <a:r>
              <a:rPr lang="ru-RU" dirty="0"/>
              <a:t>3 Электростанции мощностями :</a:t>
            </a:r>
          </a:p>
          <a:p>
            <a:pPr>
              <a:buFont typeface="+mj-lt"/>
              <a:buAutoNum type="arabicPeriod"/>
            </a:pPr>
            <a:r>
              <a:rPr lang="en-US" dirty="0"/>
              <a:t>A1=</a:t>
            </a:r>
            <a:r>
              <a:rPr lang="ru-RU" dirty="0"/>
              <a:t>100 МВт</a:t>
            </a:r>
          </a:p>
          <a:p>
            <a:pPr>
              <a:buFont typeface="+mj-lt"/>
              <a:buAutoNum type="arabicPeriod"/>
            </a:pPr>
            <a:r>
              <a:rPr lang="en-US" dirty="0"/>
              <a:t>A2=</a:t>
            </a:r>
            <a:r>
              <a:rPr lang="ru-RU" dirty="0"/>
              <a:t>25 МВт</a:t>
            </a:r>
          </a:p>
          <a:p>
            <a:pPr>
              <a:buFont typeface="+mj-lt"/>
              <a:buAutoNum type="arabicPeriod"/>
            </a:pPr>
            <a:r>
              <a:rPr lang="en-US" dirty="0"/>
              <a:t>A3=</a:t>
            </a:r>
            <a:r>
              <a:rPr lang="ru-RU" dirty="0"/>
              <a:t>50 МВт</a:t>
            </a:r>
          </a:p>
          <a:p>
            <a:pPr marL="0" indent="0">
              <a:buNone/>
            </a:pPr>
            <a:r>
              <a:rPr lang="ru-RU" dirty="0"/>
              <a:t>4 Микрорайона потребляемые по:</a:t>
            </a:r>
          </a:p>
          <a:p>
            <a:pPr>
              <a:buFont typeface="+mj-lt"/>
              <a:buAutoNum type="arabicPeriod"/>
            </a:pPr>
            <a:r>
              <a:rPr lang="en-US" dirty="0"/>
              <a:t>B1=60 </a:t>
            </a:r>
            <a:r>
              <a:rPr lang="ru-RU" dirty="0"/>
              <a:t>МВт</a:t>
            </a:r>
          </a:p>
          <a:p>
            <a:pPr>
              <a:buFont typeface="+mj-lt"/>
              <a:buAutoNum type="arabicPeriod"/>
            </a:pPr>
            <a:r>
              <a:rPr lang="ru-RU" dirty="0"/>
              <a:t>В2=45 МВт</a:t>
            </a:r>
          </a:p>
          <a:p>
            <a:pPr>
              <a:buFont typeface="+mj-lt"/>
              <a:buAutoNum type="arabicPeriod"/>
            </a:pPr>
            <a:r>
              <a:rPr lang="ru-RU" dirty="0"/>
              <a:t>В3=40 МВт</a:t>
            </a:r>
          </a:p>
          <a:p>
            <a:pPr>
              <a:buFont typeface="+mj-lt"/>
              <a:buAutoNum type="arabicPeriod"/>
            </a:pPr>
            <a:r>
              <a:rPr lang="ru-RU" dirty="0"/>
              <a:t>В4=30 МВт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sz="2800" i="1" dirty="0"/>
              <a:t>Необходимо  найти </a:t>
            </a:r>
            <a:r>
              <a:rPr lang="en-US" sz="2800" i="1" dirty="0"/>
              <a:t>min </a:t>
            </a:r>
            <a:r>
              <a:rPr lang="ru-RU" sz="2800" i="1" dirty="0"/>
              <a:t>издержки  по транспортировки электроэнергии от электростанций </a:t>
            </a:r>
            <a:r>
              <a:rPr lang="ru-RU" sz="2800" i="1" dirty="0" smtClean="0"/>
              <a:t>к микрорайонам.</a:t>
            </a:r>
            <a:endParaRPr lang="ru-RU" sz="2800" i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4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2282" y="242046"/>
            <a:ext cx="10192871" cy="90095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242" y="1250576"/>
            <a:ext cx="8539941" cy="51054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693297" cy="365125"/>
          </a:xfrm>
        </p:spPr>
        <p:txBody>
          <a:bodyPr/>
          <a:lstStyle/>
          <a:p>
            <a:fld id="{CCEF550E-AC41-4BC4-85D8-6D681A646541}" type="slidenum">
              <a:rPr lang="ru-RU" sz="3600" smtClean="0"/>
              <a:t>12</a:t>
            </a:fld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8047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416860"/>
            <a:ext cx="10018713" cy="94129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13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416861"/>
            <a:ext cx="9625483" cy="58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1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255494"/>
            <a:ext cx="10018713" cy="10757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14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07" y="591671"/>
            <a:ext cx="10491717" cy="564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685800"/>
            <a:ext cx="9626975" cy="518133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7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"/>
            <a:ext cx="10106536" cy="69924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16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699247"/>
            <a:ext cx="10311005" cy="553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685800"/>
            <a:ext cx="9676742" cy="518133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47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0" y="685800"/>
            <a:ext cx="9975533" cy="536389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4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89966"/>
            <a:ext cx="10018713" cy="1021976"/>
          </a:xfrm>
        </p:spPr>
        <p:txBody>
          <a:bodyPr/>
          <a:lstStyle/>
          <a:p>
            <a:r>
              <a:rPr lang="ru-RU" dirty="0" smtClean="0"/>
              <a:t>Ответ 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532965"/>
            <a:ext cx="10018713" cy="5163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Для того чтобы минимальные транспортные издержки составляли 895 у.е. необходимо:</a:t>
            </a:r>
          </a:p>
          <a:p>
            <a:r>
              <a:rPr lang="ru-RU" sz="2200" dirty="0"/>
              <a:t>От электростанции А1, которая вырабатывает 100 МВт транспортировать 40 МВт району В3; 30 МВт району В4 и 30 МВт району В2</a:t>
            </a:r>
          </a:p>
          <a:p>
            <a:r>
              <a:rPr lang="ru-RU" sz="2200" dirty="0"/>
              <a:t>От электростанции А2, которая вырабатывает 25 МВт транспортировать 25 МВт району В1</a:t>
            </a:r>
          </a:p>
          <a:p>
            <a:r>
              <a:rPr lang="ru-RU" sz="2200" dirty="0"/>
              <a:t>От электростанции А3, которая вырабатывает 50 МВт транспортировать 35 МВт району В1 и 25 МВт району В2 </a:t>
            </a:r>
          </a:p>
          <a:p>
            <a:pPr marL="0" indent="0">
              <a:buNone/>
            </a:pPr>
            <a:r>
              <a:rPr lang="ru-RU" sz="2200" dirty="0"/>
              <a:t>Поступая таким образом мы придём к экономии своих средств, а так же добьемся более быстрой транспортировки электроэнергии.</a:t>
            </a:r>
          </a:p>
          <a:p>
            <a:endParaRPr lang="ru-RU" sz="2200" dirty="0"/>
          </a:p>
          <a:p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 idx="4294967295"/>
          </p:nvPr>
        </p:nvSpPr>
        <p:spPr>
          <a:xfrm>
            <a:off x="2317750" y="147638"/>
            <a:ext cx="9874250" cy="18161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15" name="Прямоугольник 3"/>
          <p:cNvSpPr>
            <a:spLocks noChangeArrowheads="1"/>
          </p:cNvSpPr>
          <p:nvPr/>
        </p:nvSpPr>
        <p:spPr bwMode="auto">
          <a:xfrm>
            <a:off x="1578629" y="739028"/>
            <a:ext cx="986481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Транспортная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является одной 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распространенных задач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линейного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специального вида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такого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рационального прикрепления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пунктов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Отправления грузов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(поставщиков) к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пунктам их назначения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(потребителям),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общая стоимость транспортировки 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грузов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минимальной.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Транспортная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задача получила в настоящее время широкое применение в теоретических разработках и практическом применении в промышленности, торговле, сельском хозяйстве, транспорте и т.д.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84" name="Picture 1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186" y="739028"/>
            <a:ext cx="4232261" cy="338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z="3600" smtClean="0"/>
              <a:t>2</a:t>
            </a:fld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4523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76519"/>
            <a:ext cx="10018713" cy="1062318"/>
          </a:xfrm>
        </p:spPr>
        <p:txBody>
          <a:bodyPr/>
          <a:lstStyle/>
          <a:p>
            <a:r>
              <a:rPr lang="ru-RU" dirty="0"/>
              <a:t>Оптимальная конфигурация сетей: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20</a:t>
            </a:fld>
            <a:endParaRPr lang="ru-RU"/>
          </a:p>
        </p:txBody>
      </p:sp>
      <p:pic>
        <p:nvPicPr>
          <p:cNvPr id="5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43" y="1438837"/>
            <a:ext cx="8153446" cy="4428294"/>
          </a:xfrm>
        </p:spPr>
      </p:pic>
    </p:spTree>
    <p:extLst>
      <p:ext uri="{BB962C8B-B14F-4D97-AF65-F5344CB8AC3E}">
        <p14:creationId xmlns:p14="http://schemas.microsoft.com/office/powerpoint/2010/main" val="5517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9625"/>
            <a:ext cx="10018713" cy="874057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438835"/>
            <a:ext cx="10018713" cy="4793421"/>
          </a:xfrm>
        </p:spPr>
        <p:txBody>
          <a:bodyPr>
            <a:noAutofit/>
          </a:bodyPr>
          <a:lstStyle/>
          <a:p>
            <a:pPr algn="just"/>
            <a:r>
              <a:rPr lang="ru-RU" dirty="0"/>
              <a:t>Решение транспортных задач позволяет разработать наиболее рациональные пути и способы производства и транспортировки товаров, устранить чрезмерно не выгодные, встречные, повторные перевозки. Все это сокращает время производства и продвижения товаров, уменьшает затраты предприятий и фирм, связанные с осуществлением процессов снабжения сырьем, материалами, топливом, оборудованием и т.д.</a:t>
            </a:r>
          </a:p>
          <a:p>
            <a:pPr algn="just"/>
            <a:r>
              <a:rPr lang="ru-RU" dirty="0"/>
              <a:t>Алгоритм и </a:t>
            </a:r>
            <a:r>
              <a:rPr lang="ru-RU" dirty="0" smtClean="0"/>
              <a:t>разработанное программное обеспечение решения </a:t>
            </a:r>
            <a:r>
              <a:rPr lang="ru-RU" dirty="0"/>
              <a:t>транспортной задачи могут быть использованы при решении не только экономических задач, но и задач в других </a:t>
            </a:r>
            <a:r>
              <a:rPr lang="ru-RU" dirty="0" smtClean="0"/>
              <a:t>сферах деятельности.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61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459506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выбранной темы обусловлена тем, что транспортная задача имеет важное значение при решении вопросов о более рациональном использовании продукции, а также оптимального планирования груза потока 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различных видов транспорта.			  									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основные принципы 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оптимизации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транспортных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задач.	 									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z="3600" smtClean="0"/>
              <a:t>3</a:t>
            </a:fld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559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405718"/>
          </a:xfrm>
        </p:spPr>
        <p:txBody>
          <a:bodyPr>
            <a:noAutofit/>
          </a:bodyPr>
          <a:lstStyle/>
          <a:p>
            <a:pPr algn="l" fontAlgn="base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является приобретение навыка оптимизации транспортных перевозок и разработка программного обеспечения для решения транспортных задач.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следует решить следующие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и назначение транспортной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 модели транспортных задач (открытого, закрытого типа)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исходный опорный план (методом северо-западного угла и минимального элемента)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опорный план на оптимальность и его улучшение (метод потенциалов)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решение транспортной задачи, путем создания электронного продукта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z="3600" smtClean="0"/>
              <a:t>4</a:t>
            </a:fld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016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5644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квалификационной работы: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484310" y="1936377"/>
            <a:ext cx="10018713" cy="3926542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глава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раскрывает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теоретические аспекты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транспортной задачи, построение математической модели и раскрывается сущность методов нахождения исходного опорного плана и оптимального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главе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показаны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транспортных задача к решению некоторых экономических задач. В частности, задача оптимального назначения, развития и размещения производства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Третья глава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посвящена разработке алгоритма и созданию программного обеспечения, которое позволяет быстро и точно реализовать решение намеченных целей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z="3600" smtClean="0"/>
              <a:t>5</a:t>
            </a:fld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633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311" y="0"/>
            <a:ext cx="10018713" cy="1193799"/>
          </a:xfrm>
        </p:spPr>
        <p:txBody>
          <a:bodyPr/>
          <a:lstStyle/>
          <a:p>
            <a:r>
              <a:rPr lang="ru-RU" dirty="0" smtClean="0"/>
              <a:t>Постановка транспортной задачи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242" y="1037955"/>
            <a:ext cx="7333779" cy="519430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39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316665" y="24870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Заголовок 27"/>
          <p:cNvSpPr>
            <a:spLocks noGrp="1"/>
          </p:cNvSpPr>
          <p:nvPr>
            <p:ph type="title"/>
          </p:nvPr>
        </p:nvSpPr>
        <p:spPr>
          <a:xfrm>
            <a:off x="1484311" y="309490"/>
            <a:ext cx="9500545" cy="132236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 транспортной задачи: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z="3600" smtClean="0"/>
              <a:t>7</a:t>
            </a:fld>
            <a:endParaRPr lang="ru-RU" sz="3600" dirty="0"/>
          </a:p>
        </p:txBody>
      </p:sp>
      <p:sp>
        <p:nvSpPr>
          <p:cNvPr id="7" name="Заголовок 27"/>
          <p:cNvSpPr txBox="1">
            <a:spLocks/>
          </p:cNvSpPr>
          <p:nvPr/>
        </p:nvSpPr>
        <p:spPr>
          <a:xfrm>
            <a:off x="2082800" y="1285343"/>
            <a:ext cx="2107939" cy="4795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Закрытый тип: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27"/>
          <p:cNvSpPr txBox="1">
            <a:spLocks/>
          </p:cNvSpPr>
          <p:nvPr/>
        </p:nvSpPr>
        <p:spPr>
          <a:xfrm>
            <a:off x="7550532" y="1320635"/>
            <a:ext cx="2203952" cy="5374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Открытый тип: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5"/>
          <p:cNvSpPr>
            <a:spLocks noChangeArrowheads="1"/>
          </p:cNvSpPr>
          <p:nvPr/>
        </p:nvSpPr>
        <p:spPr bwMode="auto">
          <a:xfrm>
            <a:off x="1532328" y="22901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991350"/>
              </p:ext>
            </p:extLst>
          </p:nvPr>
        </p:nvGraphicFramePr>
        <p:xfrm>
          <a:off x="2146804" y="1573564"/>
          <a:ext cx="1874838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" name="Уравнение" r:id="rId3" imgW="812520" imgH="444240" progId="Equation.3">
                  <p:embed/>
                </p:oleObj>
              </mc:Choice>
              <mc:Fallback>
                <p:oleObj name="Уравнение" r:id="rId3" imgW="812520" imgH="4442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804" y="1573564"/>
                        <a:ext cx="1874838" cy="1027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8429599" y="21727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4"/>
          <p:cNvSpPr>
            <a:spLocks noChangeArrowheads="1"/>
          </p:cNvSpPr>
          <p:nvPr/>
        </p:nvSpPr>
        <p:spPr bwMode="auto">
          <a:xfrm>
            <a:off x="8117058" y="31157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4303059" y="44644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91700"/>
              </p:ext>
            </p:extLst>
          </p:nvPr>
        </p:nvGraphicFramePr>
        <p:xfrm>
          <a:off x="9357845" y="2762027"/>
          <a:ext cx="1163628" cy="6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3" name="Уравнение" r:id="rId5" imgW="647419" imgH="355446" progId="Equation.3">
                  <p:embed/>
                </p:oleObj>
              </mc:Choice>
              <mc:Fallback>
                <p:oleObj name="Уравнение" r:id="rId5" imgW="647419" imgH="355446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7845" y="2762027"/>
                        <a:ext cx="1163628" cy="6749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8"/>
          <p:cNvSpPr>
            <a:spLocks noChangeArrowheads="1"/>
          </p:cNvSpPr>
          <p:nvPr/>
        </p:nvSpPr>
        <p:spPr bwMode="auto">
          <a:xfrm>
            <a:off x="7562976" y="39167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7562976" y="53701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52"/>
          <p:cNvSpPr>
            <a:spLocks noChangeArrowheads="1"/>
          </p:cNvSpPr>
          <p:nvPr/>
        </p:nvSpPr>
        <p:spPr bwMode="auto">
          <a:xfrm>
            <a:off x="9562141" y="39548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54"/>
          <p:cNvSpPr>
            <a:spLocks noChangeArrowheads="1"/>
          </p:cNvSpPr>
          <p:nvPr/>
        </p:nvSpPr>
        <p:spPr bwMode="auto">
          <a:xfrm>
            <a:off x="9562141" y="53463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56"/>
          <p:cNvSpPr>
            <a:spLocks noChangeArrowheads="1"/>
          </p:cNvSpPr>
          <p:nvPr/>
        </p:nvSpPr>
        <p:spPr bwMode="auto">
          <a:xfrm>
            <a:off x="3462660" y="46006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58"/>
          <p:cNvSpPr>
            <a:spLocks noChangeArrowheads="1"/>
          </p:cNvSpPr>
          <p:nvPr/>
        </p:nvSpPr>
        <p:spPr bwMode="auto">
          <a:xfrm>
            <a:off x="4518212" y="44101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444894"/>
              </p:ext>
            </p:extLst>
          </p:nvPr>
        </p:nvGraphicFramePr>
        <p:xfrm>
          <a:off x="7795578" y="1686695"/>
          <a:ext cx="1727068" cy="982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4" name="Уравнение" r:id="rId7" imgW="660113" imgH="355446" progId="Equation.3">
                  <p:embed/>
                </p:oleObj>
              </mc:Choice>
              <mc:Fallback>
                <p:oleObj name="Уравнение" r:id="rId7" imgW="660113" imgH="35544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5578" y="1686695"/>
                        <a:ext cx="1727068" cy="9826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663207"/>
              </p:ext>
            </p:extLst>
          </p:nvPr>
        </p:nvGraphicFramePr>
        <p:xfrm>
          <a:off x="6751007" y="2733310"/>
          <a:ext cx="1163628" cy="663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5" name="Уравнение" r:id="rId9" imgW="647419" imgH="355446" progId="Equation.3">
                  <p:embed/>
                </p:oleObj>
              </mc:Choice>
              <mc:Fallback>
                <p:oleObj name="Уравнение" r:id="rId9" imgW="647419" imgH="355446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007" y="2733310"/>
                        <a:ext cx="1163628" cy="663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15806"/>
              </p:ext>
            </p:extLst>
          </p:nvPr>
        </p:nvGraphicFramePr>
        <p:xfrm>
          <a:off x="6672428" y="3910013"/>
          <a:ext cx="1930849" cy="1414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6" name="Уравнение" r:id="rId11" imgW="1002865" imgH="723586" progId="Equation.3">
                  <p:embed/>
                </p:oleObj>
              </mc:Choice>
              <mc:Fallback>
                <p:oleObj name="Уравнение" r:id="rId11" imgW="1002865" imgH="723586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428" y="3910013"/>
                        <a:ext cx="1930849" cy="14143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080502"/>
              </p:ext>
            </p:extLst>
          </p:nvPr>
        </p:nvGraphicFramePr>
        <p:xfrm>
          <a:off x="6743432" y="5254796"/>
          <a:ext cx="2100863" cy="7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7" name="Уравнение" r:id="rId13" imgW="1129810" imgH="355446" progId="Equation.3">
                  <p:embed/>
                </p:oleObj>
              </mc:Choice>
              <mc:Fallback>
                <p:oleObj name="Уравнение" r:id="rId13" imgW="1129810" imgH="355446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432" y="5254796"/>
                        <a:ext cx="2100863" cy="700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206098"/>
              </p:ext>
            </p:extLst>
          </p:nvPr>
        </p:nvGraphicFramePr>
        <p:xfrm>
          <a:off x="9357845" y="3948933"/>
          <a:ext cx="1869358" cy="1365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" name="Уравнение" r:id="rId15" imgW="1002865" imgH="723586" progId="Equation.3">
                  <p:embed/>
                </p:oleObj>
              </mc:Choice>
              <mc:Fallback>
                <p:oleObj name="Уравнение" r:id="rId15" imgW="1002865" imgH="723586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7845" y="3948933"/>
                        <a:ext cx="1869358" cy="13651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73394"/>
              </p:ext>
            </p:extLst>
          </p:nvPr>
        </p:nvGraphicFramePr>
        <p:xfrm>
          <a:off x="9357845" y="5237454"/>
          <a:ext cx="2041619" cy="68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" name="Уравнение" r:id="rId17" imgW="1396800" imgH="444240" progId="Equation.3">
                  <p:embed/>
                </p:oleObj>
              </mc:Choice>
              <mc:Fallback>
                <p:oleObj name="Уравнение" r:id="rId17" imgW="1396800" imgH="4442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7845" y="5237454"/>
                        <a:ext cx="2041619" cy="6870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045029"/>
              </p:ext>
            </p:extLst>
          </p:nvPr>
        </p:nvGraphicFramePr>
        <p:xfrm>
          <a:off x="9362833" y="3394581"/>
          <a:ext cx="2502757" cy="43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" name="Уравнение" r:id="rId19" imgW="1332921" imgH="266584" progId="Equation.3">
                  <p:embed/>
                </p:oleObj>
              </mc:Choice>
              <mc:Fallback>
                <p:oleObj name="Уравнение" r:id="rId19" imgW="1332921" imgH="266584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2833" y="3394581"/>
                        <a:ext cx="2502757" cy="435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443041"/>
              </p:ext>
            </p:extLst>
          </p:nvPr>
        </p:nvGraphicFramePr>
        <p:xfrm>
          <a:off x="6751008" y="3379049"/>
          <a:ext cx="2357165" cy="471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" name="Уравнение" r:id="rId21" imgW="1333440" imgH="266400" progId="Equation.3">
                  <p:embed/>
                </p:oleObj>
              </mc:Choice>
              <mc:Fallback>
                <p:oleObj name="Уравнение" r:id="rId21" imgW="13334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751008" y="3379049"/>
                        <a:ext cx="2357165" cy="471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01939"/>
              </p:ext>
            </p:extLst>
          </p:nvPr>
        </p:nvGraphicFramePr>
        <p:xfrm>
          <a:off x="2406323" y="2563089"/>
          <a:ext cx="14605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" name="Уравнение" r:id="rId23" imgW="812520" imgH="444240" progId="Equation.3">
                  <p:embed/>
                </p:oleObj>
              </mc:Choice>
              <mc:Fallback>
                <p:oleObj name="Уравнение" r:id="rId23" imgW="812520" imgH="44424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323" y="2563089"/>
                        <a:ext cx="1460500" cy="828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992341"/>
              </p:ext>
            </p:extLst>
          </p:nvPr>
        </p:nvGraphicFramePr>
        <p:xfrm>
          <a:off x="2067132" y="3860514"/>
          <a:ext cx="1931988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" name="Уравнение" r:id="rId25" imgW="1193760" imgH="914400" progId="Equation.3">
                  <p:embed/>
                </p:oleObj>
              </mc:Choice>
              <mc:Fallback>
                <p:oleObj name="Уравнение" r:id="rId25" imgW="1193760" imgH="9144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132" y="3860514"/>
                        <a:ext cx="1931988" cy="1501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042933"/>
              </p:ext>
            </p:extLst>
          </p:nvPr>
        </p:nvGraphicFramePr>
        <p:xfrm>
          <a:off x="2146804" y="5254796"/>
          <a:ext cx="2100863" cy="7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" name="Уравнение" r:id="rId13" imgW="1129810" imgH="355446" progId="Equation.3">
                  <p:embed/>
                </p:oleObj>
              </mc:Choice>
              <mc:Fallback>
                <p:oleObj name="Уравнение" r:id="rId13" imgW="1129810" imgH="355446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804" y="5254796"/>
                        <a:ext cx="2100863" cy="700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81661"/>
              </p:ext>
            </p:extLst>
          </p:nvPr>
        </p:nvGraphicFramePr>
        <p:xfrm>
          <a:off x="2082800" y="3379048"/>
          <a:ext cx="2357165" cy="471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" name="Уравнение" r:id="rId21" imgW="1333440" imgH="266400" progId="Equation.3">
                  <p:embed/>
                </p:oleObj>
              </mc:Choice>
              <mc:Fallback>
                <p:oleObj name="Уравнение" r:id="rId21" imgW="1333440" imgH="266400" progId="Equation.3">
                  <p:embed/>
                  <p:pic>
                    <p:nvPicPr>
                      <p:cNvPr id="36" name="Объект 3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82800" y="3379048"/>
                        <a:ext cx="2357165" cy="471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Заголовок 27"/>
          <p:cNvSpPr txBox="1">
            <a:spLocks/>
          </p:cNvSpPr>
          <p:nvPr/>
        </p:nvSpPr>
        <p:spPr>
          <a:xfrm>
            <a:off x="3813352" y="1594027"/>
            <a:ext cx="2997742" cy="868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(условие разрешимости)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389965"/>
            <a:ext cx="8520301" cy="1116106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нахождения исходного опорного плана: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484311" y="1506071"/>
            <a:ext cx="8869924" cy="38324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северо-западного угла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ячейки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транспортной таблицы последовательно заполняются максимально возможными объемами перевозок, в направлении сверху вниз и слева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направо.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минимального 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заполнения ячеек транспортной таблицы выбирается клетка с минимальным значением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тарифа.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Аппроксимация 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Фогеля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разности (по модулю) между парой минимальных тарифов в каждой строке 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столбце.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двойного 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предпочтения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отмечаются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клетки с наименьшим тарифом по строкам, а затем так же по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столбцам.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z="3600" smtClean="0"/>
              <a:t>8</a:t>
            </a:fld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1595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788460" y="1196789"/>
            <a:ext cx="3065929" cy="17750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b="1" cap="all" dirty="0"/>
              <a:t>Задачи оптимальной </a:t>
            </a:r>
            <a:r>
              <a:rPr lang="ru-RU" b="1" cap="all" dirty="0" smtClean="0"/>
              <a:t>транспортировки </a:t>
            </a:r>
            <a:r>
              <a:rPr lang="ru-RU" b="1" cap="all" dirty="0"/>
              <a:t>продукции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042648" y="1196789"/>
            <a:ext cx="2985247" cy="17750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b="1" cap="all" dirty="0"/>
              <a:t>Задачи оптимального производства товаров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216154" y="1196789"/>
            <a:ext cx="2985247" cy="17750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b="1" cap="all" dirty="0"/>
              <a:t>Задача оптимального назначения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550E-AC41-4BC4-85D8-6D681A646541}" type="slidenum">
              <a:rPr lang="ru-RU" sz="3600" smtClean="0"/>
              <a:t>9</a:t>
            </a:fld>
            <a:endParaRPr lang="ru-RU" sz="36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88459" y="3476066"/>
            <a:ext cx="3065929" cy="90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Транспортировка сельскохозяйственной продукции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788458" y="5042646"/>
            <a:ext cx="3065929" cy="779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Транспортировка промышленных товаров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42646" y="3492876"/>
            <a:ext cx="2985248" cy="890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Производство продукции аграрных предприятий 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042645" y="5029198"/>
            <a:ext cx="2985249" cy="779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Производство промышленной продукции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>
            <a:stCxn id="4" idx="1"/>
            <a:endCxn id="10" idx="1"/>
          </p:cNvCxnSpPr>
          <p:nvPr/>
        </p:nvCxnSpPr>
        <p:spPr>
          <a:xfrm flipH="1">
            <a:off x="1788458" y="2084295"/>
            <a:ext cx="2" cy="33483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5" idx="1"/>
            <a:endCxn id="12" idx="1"/>
          </p:cNvCxnSpPr>
          <p:nvPr/>
        </p:nvCxnSpPr>
        <p:spPr>
          <a:xfrm flipH="1">
            <a:off x="5042645" y="2084295"/>
            <a:ext cx="3" cy="33348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/>
          <p:cNvSpPr txBox="1">
            <a:spLocks/>
          </p:cNvSpPr>
          <p:nvPr/>
        </p:nvSpPr>
        <p:spPr>
          <a:xfrm>
            <a:off x="1484310" y="79563"/>
            <a:ext cx="10018713" cy="13458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Экономические задачи, </a:t>
            </a:r>
          </a:p>
          <a:p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сводящиеся к транспортным задачам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2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tf00001233</Template>
  <TotalTime>433</TotalTime>
  <Words>642</Words>
  <Application>Microsoft Office PowerPoint</Application>
  <PresentationFormat>Широкоэкранный</PresentationFormat>
  <Paragraphs>91</Paragraphs>
  <Slides>21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Corbel</vt:lpstr>
      <vt:lpstr>Times New Roman</vt:lpstr>
      <vt:lpstr>Wingdings</vt:lpstr>
      <vt:lpstr>Параллакс</vt:lpstr>
      <vt:lpstr>Уравнение</vt:lpstr>
      <vt:lpstr>Приднестровский государственный университет им. Т. Г. Шевченко Физико-математический факультет Кафедра прикладной математики и информатики </vt:lpstr>
      <vt:lpstr> </vt:lpstr>
      <vt:lpstr>Актуальность выбранной темы обусловлена тем, что транспортная задача имеет важное значение при решении вопросов о более рациональном использовании продукции, а также оптимального планирования груза потока и работы различных видов транспорта.                Предмет исследования: основные принципы и методы оптимизации транспортных задач.                      </vt:lpstr>
      <vt:lpstr>Целью работы является приобретение навыка оптимизации транспортных перевозок и разработка программного обеспечения для решения транспортных задач. Для достижения поставленной цели следует решить следующие задачи: – показать сущность и назначение транспортной задачи; – составить математические модели транспортных задач (открытого, закрытого типа) – построить исходный опорный план (методом северо-западного угла и минимального элемента) – исследовать опорный план на оптимальность и его улучшение (метод потенциалов) – оптимизация решение транспортной задачи, путем создания электронного продукта </vt:lpstr>
      <vt:lpstr>Структура квалификационной работы:</vt:lpstr>
      <vt:lpstr>Постановка транспортной задачи</vt:lpstr>
      <vt:lpstr>Математическая модель транспортной задачи: </vt:lpstr>
      <vt:lpstr>Методы нахождения исходного опорного плана:</vt:lpstr>
      <vt:lpstr>Презентация PowerPoint</vt:lpstr>
      <vt:lpstr>Метод потенциалов</vt:lpstr>
      <vt:lpstr>Условие задачи: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Ответ задачи:</vt:lpstr>
      <vt:lpstr>Оптимальная конфигурация сетей: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Приднестровский государственный университет им. Т. Г. Шевченко Физико-математический факультет Кафедра прикладной математики и информатики </dc:title>
  <dc:creator>Пользователь Windows</dc:creator>
  <cp:lastModifiedBy>Пользователь Windows</cp:lastModifiedBy>
  <cp:revision>60</cp:revision>
  <dcterms:created xsi:type="dcterms:W3CDTF">2017-04-05T16:39:46Z</dcterms:created>
  <dcterms:modified xsi:type="dcterms:W3CDTF">2017-04-14T05:51:53Z</dcterms:modified>
</cp:coreProperties>
</file>