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460bbe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460bbe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4460bbe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4460bbe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460bbe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460bbe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460bbe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4460bbe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460bbe6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4460bbe6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460bbe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4460bbe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4460bbe6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4460bbe6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460bbe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460bbe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4460bbe6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4460bbe6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460bbe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4460bbe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460bbe6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460bbe6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4460bbe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4460bbe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460bbe6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460bbe6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460bbe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460bbe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4460bbe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4460bbe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460bbe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4460bbe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460bbe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460bbe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S1.1</a:t>
            </a:r>
            <a:endParaRPr/>
          </a:p>
        </p:txBody>
      </p:sp>
      <p:sp>
        <p:nvSpPr>
          <p:cNvPr id="55" name="Google Shape;55;p13"/>
          <p:cNvSpPr txBox="1"/>
          <p:nvPr>
            <p:ph idx="1" type="body"/>
          </p:nvPr>
        </p:nvSpPr>
        <p:spPr>
          <a:xfrm>
            <a:off x="311700" y="1152475"/>
            <a:ext cx="8520600" cy="17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Figure S1.1 | Field site water chemistry. </a:t>
            </a:r>
            <a:r>
              <a:rPr lang="en" sz="1200">
                <a:solidFill>
                  <a:schemeClr val="dk1"/>
                </a:solidFill>
                <a:latin typeface="Times New Roman"/>
                <a:ea typeface="Times New Roman"/>
                <a:cs typeface="Times New Roman"/>
                <a:sym typeface="Times New Roman"/>
              </a:rPr>
              <a:t>Carbonate chemistry and temperature from collection site 3 (42.681764, -70.813498) including a detailed tidal cycle measurement in summer 2016 (A-C) and daily average pH and temperature over 2.5 months in summer 2017 (D). In summer 2016, seven samples were collected for alkalinity and DIC starting approximately 3 hours prior and continuing until 3 hours post low tide. Blue lines represent the low tide for the nearest NOAA buoy, which had an approximately 2 hour lag compared to the collection site. Measured salinity, temperature, alkalinity and DIC were used in CO</a:t>
            </a:r>
            <a:r>
              <a:rPr baseline="-25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Sys to determine the complete carbonate chemistry including, pCO</a:t>
            </a:r>
            <a:r>
              <a:rPr baseline="-25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(A), carbonate (B), and calcite saturation state (C). The red line indicates the critical calcite saturation state. In panel D, daily mean pH (black diamonds, mean土SE) and temperature (blue circles) over the course of summer 2017.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2823950" y="110250"/>
            <a:ext cx="387592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S3.3</a:t>
            </a:r>
            <a:endParaRPr/>
          </a:p>
        </p:txBody>
      </p:sp>
      <p:sp>
        <p:nvSpPr>
          <p:cNvPr id="110" name="Google Shape;110;p23"/>
          <p:cNvSpPr txBox="1"/>
          <p:nvPr>
            <p:ph idx="1" type="body"/>
          </p:nvPr>
        </p:nvSpPr>
        <p:spPr>
          <a:xfrm>
            <a:off x="311700" y="1152475"/>
            <a:ext cx="852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Figure S3.3 | Principle component contributions.</a:t>
            </a:r>
            <a:r>
              <a:rPr lang="en" sz="1200">
                <a:solidFill>
                  <a:schemeClr val="dk1"/>
                </a:solidFill>
                <a:latin typeface="Times New Roman"/>
                <a:ea typeface="Times New Roman"/>
                <a:cs typeface="Times New Roman"/>
                <a:sym typeface="Times New Roman"/>
              </a:rPr>
              <a:t> Relative contribution (percent) for each variables (loading) for the first (column 1), second (column 2), and third (column3) principal components of the PCA for all genes </a:t>
            </a:r>
            <a:r>
              <a:rPr b="1" lang="en" sz="1200">
                <a:solidFill>
                  <a:schemeClr val="dk1"/>
                </a:solidFill>
                <a:latin typeface="Times New Roman"/>
                <a:ea typeface="Times New Roman"/>
                <a:cs typeface="Times New Roman"/>
                <a:sym typeface="Times New Roman"/>
              </a:rPr>
              <a:t>(A)</a:t>
            </a:r>
            <a:r>
              <a:rPr lang="en" sz="1200">
                <a:solidFill>
                  <a:schemeClr val="dk1"/>
                </a:solidFill>
                <a:latin typeface="Times New Roman"/>
                <a:ea typeface="Times New Roman"/>
                <a:cs typeface="Times New Roman"/>
                <a:sym typeface="Times New Roman"/>
              </a:rPr>
              <a:t>, genes with coverage for at least 20% </a:t>
            </a:r>
            <a:r>
              <a:rPr b="1" lang="en" sz="1200">
                <a:solidFill>
                  <a:schemeClr val="dk1"/>
                </a:solidFill>
                <a:latin typeface="Times New Roman"/>
                <a:ea typeface="Times New Roman"/>
                <a:cs typeface="Times New Roman"/>
                <a:sym typeface="Times New Roman"/>
              </a:rPr>
              <a:t>(B)</a:t>
            </a:r>
            <a:r>
              <a:rPr lang="en" sz="1200">
                <a:solidFill>
                  <a:schemeClr val="dk1"/>
                </a:solidFill>
                <a:latin typeface="Times New Roman"/>
                <a:ea typeface="Times New Roman"/>
                <a:cs typeface="Times New Roman"/>
                <a:sym typeface="Times New Roman"/>
              </a:rPr>
              <a:t>, 50% </a:t>
            </a:r>
            <a:r>
              <a:rPr b="1" lang="en" sz="1200">
                <a:solidFill>
                  <a:schemeClr val="dk1"/>
                </a:solidFill>
                <a:latin typeface="Times New Roman"/>
                <a:ea typeface="Times New Roman"/>
                <a:cs typeface="Times New Roman"/>
                <a:sym typeface="Times New Roman"/>
              </a:rPr>
              <a:t>(C)</a:t>
            </a:r>
            <a:r>
              <a:rPr lang="en" sz="1200">
                <a:solidFill>
                  <a:schemeClr val="dk1"/>
                </a:solidFill>
                <a:latin typeface="Times New Roman"/>
                <a:ea typeface="Times New Roman"/>
                <a:cs typeface="Times New Roman"/>
                <a:sym typeface="Times New Roman"/>
              </a:rPr>
              <a:t>, and 80% </a:t>
            </a:r>
            <a:r>
              <a:rPr b="1" lang="en" sz="1200">
                <a:solidFill>
                  <a:schemeClr val="dk1"/>
                </a:solidFill>
                <a:latin typeface="Times New Roman"/>
                <a:ea typeface="Times New Roman"/>
                <a:cs typeface="Times New Roman"/>
                <a:sym typeface="Times New Roman"/>
              </a:rPr>
              <a:t>(D)</a:t>
            </a:r>
            <a:r>
              <a:rPr lang="en" sz="1200">
                <a:solidFill>
                  <a:schemeClr val="dk1"/>
                </a:solidFill>
                <a:latin typeface="Times New Roman"/>
                <a:ea typeface="Times New Roman"/>
                <a:cs typeface="Times New Roman"/>
                <a:sym typeface="Times New Roman"/>
              </a:rPr>
              <a:t> of all CpGs. The dotted redlines indicate the default 15% contribution significance threshold for individual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2393538" y="152400"/>
            <a:ext cx="4356924"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S3.4</a:t>
            </a:r>
            <a:endParaRPr/>
          </a:p>
        </p:txBody>
      </p:sp>
      <p:sp>
        <p:nvSpPr>
          <p:cNvPr id="121" name="Google Shape;121;p25"/>
          <p:cNvSpPr txBox="1"/>
          <p:nvPr>
            <p:ph idx="1" type="body"/>
          </p:nvPr>
        </p:nvSpPr>
        <p:spPr>
          <a:xfrm>
            <a:off x="311700" y="1152475"/>
            <a:ext cx="852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Figure S3.4</a:t>
            </a:r>
            <a:r>
              <a:rPr lang="en" sz="1200">
                <a:solidFill>
                  <a:schemeClr val="dk1"/>
                </a:solidFill>
                <a:latin typeface="Times New Roman"/>
                <a:ea typeface="Times New Roman"/>
                <a:cs typeface="Times New Roman"/>
                <a:sym typeface="Times New Roman"/>
              </a:rPr>
              <a:t> | Venn Diagram of OA-induced DML among mantle and gonadal tissue in </a:t>
            </a:r>
            <a:r>
              <a:rPr i="1" lang="en" sz="1200">
                <a:solidFill>
                  <a:schemeClr val="dk1"/>
                </a:solidFill>
                <a:latin typeface="Times New Roman"/>
                <a:ea typeface="Times New Roman"/>
                <a:cs typeface="Times New Roman"/>
                <a:sym typeface="Times New Roman"/>
              </a:rPr>
              <a:t>C. virginica.</a:t>
            </a:r>
            <a:r>
              <a:rPr lang="en" sz="1200">
                <a:solidFill>
                  <a:schemeClr val="dk1"/>
                </a:solidFill>
                <a:latin typeface="Times New Roman"/>
                <a:ea typeface="Times New Roman"/>
                <a:cs typeface="Times New Roman"/>
                <a:sym typeface="Times New Roman"/>
              </a:rPr>
              <a:t> OA-induced DML in the gonadal tissue were from Venkataraman et al. (2020) and downloaded from: https://github.com/epigeneticstoocean/paper-gonad-meth.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6"/>
          <p:cNvPicPr preferRelativeResize="0"/>
          <p:nvPr/>
        </p:nvPicPr>
        <p:blipFill rotWithShape="1">
          <a:blip r:embed="rId3">
            <a:alphaModFix/>
          </a:blip>
          <a:srcRect b="25642" l="19873" r="25961" t="7404"/>
          <a:stretch/>
        </p:blipFill>
        <p:spPr>
          <a:xfrm>
            <a:off x="2216100" y="977950"/>
            <a:ext cx="4652075" cy="323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S4.1</a:t>
            </a:r>
            <a:endParaRPr/>
          </a:p>
        </p:txBody>
      </p:sp>
      <p:sp>
        <p:nvSpPr>
          <p:cNvPr id="132" name="Google Shape;132;p27"/>
          <p:cNvSpPr txBox="1"/>
          <p:nvPr>
            <p:ph idx="1" type="body"/>
          </p:nvPr>
        </p:nvSpPr>
        <p:spPr>
          <a:xfrm>
            <a:off x="311700" y="1152475"/>
            <a:ext cx="852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Figure S4.1 | Gene expression of biomineralization associated genes. </a:t>
            </a:r>
            <a:r>
              <a:rPr lang="en" sz="1200">
                <a:solidFill>
                  <a:schemeClr val="dk1"/>
                </a:solidFill>
                <a:latin typeface="Times New Roman"/>
                <a:ea typeface="Times New Roman"/>
                <a:cs typeface="Times New Roman"/>
                <a:sym typeface="Times New Roman"/>
              </a:rPr>
              <a:t>Boxplots based on mean expression per individual for major biomineralization genes identified from the literature (see Table 4.3 for complete list of abbreviations; n refers to the number of copies for each putative gene in the </a:t>
            </a:r>
            <a:r>
              <a:rPr i="1" lang="en" sz="1200">
                <a:solidFill>
                  <a:schemeClr val="dk1"/>
                </a:solidFill>
                <a:latin typeface="Times New Roman"/>
                <a:ea typeface="Times New Roman"/>
                <a:cs typeface="Times New Roman"/>
                <a:sym typeface="Times New Roman"/>
              </a:rPr>
              <a:t>C. virginica</a:t>
            </a:r>
            <a:r>
              <a:rPr lang="en" sz="1200">
                <a:solidFill>
                  <a:schemeClr val="dk1"/>
                </a:solidFill>
                <a:latin typeface="Times New Roman"/>
                <a:ea typeface="Times New Roman"/>
                <a:cs typeface="Times New Roman"/>
                <a:sym typeface="Times New Roman"/>
              </a:rPr>
              <a:t> genome). For each gene none of the fixed effects (treatment, time, or their interaction) were significant.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8"/>
          <p:cNvPicPr preferRelativeResize="0"/>
          <p:nvPr/>
        </p:nvPicPr>
        <p:blipFill>
          <a:blip r:embed="rId3">
            <a:alphaModFix/>
          </a:blip>
          <a:stretch>
            <a:fillRect/>
          </a:stretch>
        </p:blipFill>
        <p:spPr>
          <a:xfrm>
            <a:off x="76525" y="759200"/>
            <a:ext cx="4436475" cy="3945899"/>
          </a:xfrm>
          <a:prstGeom prst="rect">
            <a:avLst/>
          </a:prstGeom>
          <a:noFill/>
          <a:ln>
            <a:noFill/>
          </a:ln>
        </p:spPr>
      </p:pic>
      <p:pic>
        <p:nvPicPr>
          <p:cNvPr id="138" name="Google Shape;138;p28"/>
          <p:cNvPicPr preferRelativeResize="0"/>
          <p:nvPr/>
        </p:nvPicPr>
        <p:blipFill>
          <a:blip r:embed="rId4">
            <a:alphaModFix/>
          </a:blip>
          <a:stretch>
            <a:fillRect/>
          </a:stretch>
        </p:blipFill>
        <p:spPr>
          <a:xfrm>
            <a:off x="4450250" y="644100"/>
            <a:ext cx="4542750" cy="4193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S4.2</a:t>
            </a:r>
            <a:endParaRPr/>
          </a:p>
        </p:txBody>
      </p:sp>
      <p:sp>
        <p:nvSpPr>
          <p:cNvPr id="144" name="Google Shape;144;p29"/>
          <p:cNvSpPr txBox="1"/>
          <p:nvPr>
            <p:ph idx="1" type="body"/>
          </p:nvPr>
        </p:nvSpPr>
        <p:spPr>
          <a:xfrm>
            <a:off x="311700" y="1152475"/>
            <a:ext cx="8520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Figure S4.2 | Density plot of expression in all genes vs. biomineralization genes.</a:t>
            </a:r>
            <a:r>
              <a:rPr lang="en" sz="1200">
                <a:solidFill>
                  <a:schemeClr val="dk1"/>
                </a:solidFill>
                <a:latin typeface="Times New Roman"/>
                <a:ea typeface="Times New Roman"/>
                <a:cs typeface="Times New Roman"/>
                <a:sym typeface="Times New Roman"/>
              </a:rPr>
              <a:t> Dark vertical lines indicate the median expression for all genes (red, n = 20387) and biomineralization genes (blue, n  = 119); these represent statistically different medians (</a:t>
            </a:r>
            <a:r>
              <a:rPr i="1" lang="en" sz="1200">
                <a:solidFill>
                  <a:schemeClr val="dk1"/>
                </a:solidFill>
                <a:latin typeface="Times New Roman"/>
                <a:ea typeface="Times New Roman"/>
                <a:cs typeface="Times New Roman"/>
                <a:sym typeface="Times New Roman"/>
              </a:rPr>
              <a:t>P</a:t>
            </a:r>
            <a:r>
              <a:rPr lang="en" sz="1200">
                <a:solidFill>
                  <a:schemeClr val="dk1"/>
                </a:solidFill>
                <a:latin typeface="Times New Roman"/>
                <a:ea typeface="Times New Roman"/>
                <a:cs typeface="Times New Roman"/>
                <a:sym typeface="Times New Roman"/>
              </a:rPr>
              <a:t> = 0.02719, Mann Whitney U rank sum).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0"/>
          <p:cNvPicPr preferRelativeResize="0"/>
          <p:nvPr/>
        </p:nvPicPr>
        <p:blipFill>
          <a:blip r:embed="rId3">
            <a:alphaModFix/>
          </a:blip>
          <a:stretch>
            <a:fillRect/>
          </a:stretch>
        </p:blipFill>
        <p:spPr>
          <a:xfrm>
            <a:off x="1771575" y="323850"/>
            <a:ext cx="5943600"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3705" l="4488" r="5930" t="5698"/>
          <a:stretch/>
        </p:blipFill>
        <p:spPr>
          <a:xfrm>
            <a:off x="304800" y="152400"/>
            <a:ext cx="8520350" cy="484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S1.2</a:t>
            </a:r>
            <a:endParaRPr/>
          </a:p>
        </p:txBody>
      </p:sp>
      <p:sp>
        <p:nvSpPr>
          <p:cNvPr id="66" name="Google Shape;66;p15"/>
          <p:cNvSpPr txBox="1"/>
          <p:nvPr>
            <p:ph idx="1" type="body"/>
          </p:nvPr>
        </p:nvSpPr>
        <p:spPr>
          <a:xfrm>
            <a:off x="311700" y="1152475"/>
            <a:ext cx="8520600" cy="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Figure S1.2 | Mean weekly water chemistry. </a:t>
            </a:r>
            <a:r>
              <a:rPr lang="en" sz="1200">
                <a:solidFill>
                  <a:schemeClr val="dk1"/>
                </a:solidFill>
                <a:latin typeface="Times New Roman"/>
                <a:ea typeface="Times New Roman"/>
                <a:cs typeface="Times New Roman"/>
                <a:sym typeface="Times New Roman"/>
              </a:rPr>
              <a:t>Mean temperature </a:t>
            </a:r>
            <a:r>
              <a:rPr b="1" lang="en" sz="1200">
                <a:solidFill>
                  <a:schemeClr val="dk1"/>
                </a:solidFill>
                <a:latin typeface="Times New Roman"/>
                <a:ea typeface="Times New Roman"/>
                <a:cs typeface="Times New Roman"/>
                <a:sym typeface="Times New Roman"/>
              </a:rPr>
              <a:t>(A)</a:t>
            </a:r>
            <a:r>
              <a:rPr lang="en" sz="1200">
                <a:solidFill>
                  <a:schemeClr val="dk1"/>
                </a:solidFill>
                <a:latin typeface="Times New Roman"/>
                <a:ea typeface="Times New Roman"/>
                <a:cs typeface="Times New Roman"/>
                <a:sym typeface="Times New Roman"/>
              </a:rPr>
              <a:t> and seawater pH (total scale) </a:t>
            </a:r>
            <a:r>
              <a:rPr b="1" lang="en" sz="1200">
                <a:solidFill>
                  <a:schemeClr val="dk1"/>
                </a:solidFill>
                <a:latin typeface="Times New Roman"/>
                <a:ea typeface="Times New Roman"/>
                <a:cs typeface="Times New Roman"/>
                <a:sym typeface="Times New Roman"/>
              </a:rPr>
              <a:t>(B)</a:t>
            </a:r>
            <a:r>
              <a:rPr lang="en" sz="1200">
                <a:solidFill>
                  <a:schemeClr val="dk1"/>
                </a:solidFill>
                <a:latin typeface="Times New Roman"/>
                <a:ea typeface="Times New Roman"/>
                <a:cs typeface="Times New Roman"/>
                <a:sym typeface="Times New Roman"/>
              </a:rPr>
              <a:t> during the experimental exposure. Lines represent means across the 6 replicate tanks per treatment with vertical bars showing the 95% CI. Grey box highlights the ~12 day period where the temperature was increased by 2.5 degrees 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076350" y="93400"/>
            <a:ext cx="5143694"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S2.1</a:t>
            </a:r>
            <a:endParaRPr/>
          </a:p>
        </p:txBody>
      </p:sp>
      <p:sp>
        <p:nvSpPr>
          <p:cNvPr id="77" name="Google Shape;77;p17"/>
          <p:cNvSpPr txBox="1"/>
          <p:nvPr>
            <p:ph idx="1" type="body"/>
          </p:nvPr>
        </p:nvSpPr>
        <p:spPr>
          <a:xfrm>
            <a:off x="311700" y="1152475"/>
            <a:ext cx="8520600" cy="7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Figure S2.1 | Buoyant weight compared to dry weight.</a:t>
            </a:r>
            <a:r>
              <a:rPr lang="en" sz="1200">
                <a:solidFill>
                  <a:schemeClr val="dk1"/>
                </a:solidFill>
                <a:latin typeface="Times New Roman"/>
                <a:ea typeface="Times New Roman"/>
                <a:cs typeface="Times New Roman"/>
                <a:sym typeface="Times New Roman"/>
              </a:rPr>
              <a:t> Buoyant and dry weights for oysters from oysters collected during the first and second buoyant weight measuring timepoints. Linear regression was used to evaluate the relationship between the two variables, estimate the slope and intercept, and determine the degree of correlation.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3">
            <a:alphaModFix/>
          </a:blip>
          <a:srcRect b="0" l="0" r="0" t="9140"/>
          <a:stretch/>
        </p:blipFill>
        <p:spPr>
          <a:xfrm>
            <a:off x="1468775" y="177675"/>
            <a:ext cx="6358850" cy="471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S3.1</a:t>
            </a:r>
            <a:endParaRPr/>
          </a:p>
        </p:txBody>
      </p:sp>
      <p:sp>
        <p:nvSpPr>
          <p:cNvPr id="88" name="Google Shape;88;p19"/>
          <p:cNvSpPr txBox="1"/>
          <p:nvPr>
            <p:ph idx="1" type="body"/>
          </p:nvPr>
        </p:nvSpPr>
        <p:spPr>
          <a:xfrm>
            <a:off x="311700" y="1152475"/>
            <a:ext cx="8520600" cy="72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Figure S3.1 | Gene by CpG Coverage.</a:t>
            </a:r>
            <a:r>
              <a:rPr lang="en" sz="1200">
                <a:solidFill>
                  <a:schemeClr val="dk1"/>
                </a:solidFill>
                <a:latin typeface="Times New Roman"/>
                <a:ea typeface="Times New Roman"/>
                <a:cs typeface="Times New Roman"/>
                <a:sym typeface="Times New Roman"/>
              </a:rPr>
              <a:t> Orange circles show the number of genes that have a minimum percent of CpGs covered within a gene for a range of percent thresholds. The purple line indicates the 20% minimum coverage threshold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2689125" y="152400"/>
            <a:ext cx="435128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S3.2</a:t>
            </a:r>
            <a:endParaRPr/>
          </a:p>
        </p:txBody>
      </p:sp>
      <p:sp>
        <p:nvSpPr>
          <p:cNvPr id="99" name="Google Shape;99;p21"/>
          <p:cNvSpPr txBox="1"/>
          <p:nvPr>
            <p:ph idx="1" type="body"/>
          </p:nvPr>
        </p:nvSpPr>
        <p:spPr>
          <a:xfrm>
            <a:off x="311700" y="1152475"/>
            <a:ext cx="8520600" cy="10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latin typeface="Times New Roman"/>
                <a:ea typeface="Times New Roman"/>
                <a:cs typeface="Times New Roman"/>
                <a:sym typeface="Times New Roman"/>
              </a:rPr>
              <a:t>Figure S3.2 | Gene Summary PCAs for all minimum thresholds. </a:t>
            </a:r>
            <a:r>
              <a:rPr lang="en" sz="1200">
                <a:solidFill>
                  <a:schemeClr val="dk1"/>
                </a:solidFill>
                <a:latin typeface="Times New Roman"/>
                <a:ea typeface="Times New Roman"/>
                <a:cs typeface="Times New Roman"/>
                <a:sym typeface="Times New Roman"/>
              </a:rPr>
              <a:t>First two principal components from a principle component analysis that included gene level summary variables for various attributes, expression, and methylation based on </a:t>
            </a:r>
            <a:r>
              <a:rPr b="1" lang="en" sz="1200">
                <a:solidFill>
                  <a:schemeClr val="dk1"/>
                </a:solidFill>
                <a:latin typeface="Times New Roman"/>
                <a:ea typeface="Times New Roman"/>
                <a:cs typeface="Times New Roman"/>
                <a:sym typeface="Times New Roman"/>
              </a:rPr>
              <a:t>(A)</a:t>
            </a:r>
            <a:r>
              <a:rPr lang="en" sz="1200">
                <a:solidFill>
                  <a:schemeClr val="dk1"/>
                </a:solidFill>
                <a:latin typeface="Times New Roman"/>
                <a:ea typeface="Times New Roman"/>
                <a:cs typeface="Times New Roman"/>
                <a:sym typeface="Times New Roman"/>
              </a:rPr>
              <a:t> no filter, </a:t>
            </a:r>
            <a:r>
              <a:rPr b="1" lang="en" sz="1200">
                <a:solidFill>
                  <a:schemeClr val="dk1"/>
                </a:solidFill>
                <a:latin typeface="Times New Roman"/>
                <a:ea typeface="Times New Roman"/>
                <a:cs typeface="Times New Roman"/>
                <a:sym typeface="Times New Roman"/>
              </a:rPr>
              <a:t>(B) </a:t>
            </a:r>
            <a:r>
              <a:rPr lang="en" sz="1200">
                <a:solidFill>
                  <a:schemeClr val="dk1"/>
                </a:solidFill>
                <a:latin typeface="Times New Roman"/>
                <a:ea typeface="Times New Roman"/>
                <a:cs typeface="Times New Roman"/>
                <a:sym typeface="Times New Roman"/>
              </a:rPr>
              <a:t>20%, </a:t>
            </a:r>
            <a:r>
              <a:rPr b="1" lang="en" sz="1200">
                <a:solidFill>
                  <a:schemeClr val="dk1"/>
                </a:solidFill>
                <a:latin typeface="Times New Roman"/>
                <a:ea typeface="Times New Roman"/>
                <a:cs typeface="Times New Roman"/>
                <a:sym typeface="Times New Roman"/>
              </a:rPr>
              <a:t>(C)</a:t>
            </a:r>
            <a:r>
              <a:rPr lang="en" sz="1200">
                <a:solidFill>
                  <a:schemeClr val="dk1"/>
                </a:solidFill>
                <a:latin typeface="Times New Roman"/>
                <a:ea typeface="Times New Roman"/>
                <a:cs typeface="Times New Roman"/>
                <a:sym typeface="Times New Roman"/>
              </a:rPr>
              <a:t> 50%, </a:t>
            </a:r>
            <a:r>
              <a:rPr b="1" lang="en" sz="1200">
                <a:solidFill>
                  <a:schemeClr val="dk1"/>
                </a:solidFill>
                <a:latin typeface="Times New Roman"/>
                <a:ea typeface="Times New Roman"/>
                <a:cs typeface="Times New Roman"/>
                <a:sym typeface="Times New Roman"/>
              </a:rPr>
              <a:t>(D)</a:t>
            </a:r>
            <a:r>
              <a:rPr lang="en" sz="1200">
                <a:solidFill>
                  <a:schemeClr val="dk1"/>
                </a:solidFill>
                <a:latin typeface="Times New Roman"/>
                <a:ea typeface="Times New Roman"/>
                <a:cs typeface="Times New Roman"/>
                <a:sym typeface="Times New Roman"/>
              </a:rPr>
              <a:t> and 80% coverage thresholds. Thresholds based on the percent of CpGs with the minimum sequence coverage (i.e., 20% coverage only includes genes with at least 20% CpG sequence coverage in the PCA).Variable loadings plotted as arrows, with the length of the arrow corresponding to the relative contribution to PC variance.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