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352" r:id="rId3"/>
    <p:sldId id="347" r:id="rId4"/>
    <p:sldId id="353" r:id="rId5"/>
    <p:sldId id="348" r:id="rId6"/>
    <p:sldId id="354" r:id="rId7"/>
    <p:sldId id="350" r:id="rId8"/>
    <p:sldId id="351" r:id="rId9"/>
    <p:sldId id="355" r:id="rId10"/>
    <p:sldId id="356" r:id="rId11"/>
    <p:sldId id="349" r:id="rId12"/>
    <p:sldId id="358" r:id="rId13"/>
    <p:sldId id="357" r:id="rId14"/>
    <p:sldId id="346" r:id="rId15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ietro Liuzzo" initials="PL [7]" lastIdx="0" clrIdx="6">
    <p:extLst/>
  </p:cmAuthor>
  <p:cmAuthor id="1" name="Pietro Liuzzo" initials="PL" lastIdx="0" clrIdx="0">
    <p:extLst/>
  </p:cmAuthor>
  <p:cmAuthor id="2" name="Pietro Liuzzo" initials="PL [2]" lastIdx="0" clrIdx="1">
    <p:extLst/>
  </p:cmAuthor>
  <p:cmAuthor id="3" name="Pietro Liuzzo" initials="PL [3]" lastIdx="0" clrIdx="2">
    <p:extLst/>
  </p:cmAuthor>
  <p:cmAuthor id="4" name="Pietro Liuzzo" initials="PL [4]" lastIdx="0" clrIdx="3">
    <p:extLst/>
  </p:cmAuthor>
  <p:cmAuthor id="5" name="Pietro Liuzzo" initials="PL [5]" lastIdx="0" clrIdx="4">
    <p:extLst/>
  </p:cmAuthor>
  <p:cmAuthor id="6" name="Pietro Liuzzo" initials="PL [6]" lastIdx="0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8"/>
    <p:restoredTop sz="93632"/>
  </p:normalViewPr>
  <p:slideViewPr>
    <p:cSldViewPr snapToGrid="0" snapToObjects="1">
      <p:cViewPr>
        <p:scale>
          <a:sx n="78" d="100"/>
          <a:sy n="78" d="100"/>
        </p:scale>
        <p:origin x="-162" y="-3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856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THIS DATA HAS BEEN TRANSFORMED TO EPIDOC WITH THE EAGLE </a:t>
            </a:r>
            <a:r>
              <a:rPr lang="it-IT"/>
              <a:t>UPCONVERSION SCRIPTS, THE EPIDOC IS VALID, NOT PERFECT!</a:t>
            </a:r>
          </a:p>
        </p:txBody>
      </p:sp>
    </p:spTree>
    <p:extLst>
      <p:ext uri="{BB962C8B-B14F-4D97-AF65-F5344CB8AC3E}">
        <p14:creationId xmlns:p14="http://schemas.microsoft.com/office/powerpoint/2010/main" val="345249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317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69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0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98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80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74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olo e sottotito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571500" y="4749800"/>
            <a:ext cx="11868093" cy="129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799" cy="31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Leersei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3174400" y="2568"/>
            <a:ext cx="9830401" cy="994652"/>
          </a:xfrm>
          <a:prstGeom prst="rect">
            <a:avLst/>
          </a:prstGeom>
          <a:solidFill>
            <a:srgbClr val="E0E000"/>
          </a:solidFill>
          <a:ln w="38100" cap="flat" cmpd="sng">
            <a:solidFill>
              <a:srgbClr val="E0E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Shape 35" descr="image1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039" y="-471039"/>
            <a:ext cx="3573758" cy="1934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36"/>
          <p:cNvCxnSpPr/>
          <p:nvPr/>
        </p:nvCxnSpPr>
        <p:spPr>
          <a:xfrm>
            <a:off x="0" y="1024354"/>
            <a:ext cx="13004802" cy="3970"/>
          </a:xfrm>
          <a:prstGeom prst="straightConnector1">
            <a:avLst/>
          </a:prstGeom>
          <a:noFill/>
          <a:ln w="50800" cap="flat" cmpd="sng">
            <a:solidFill>
              <a:srgbClr val="E0E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Shape 37" descr="logo"/>
          <p:cNvPicPr preferRelativeResize="0"/>
          <p:nvPr/>
        </p:nvPicPr>
        <p:blipFill rotWithShape="1">
          <a:blip r:embed="rId3">
            <a:alphaModFix/>
          </a:blip>
          <a:srcRect l="41733" b="37357"/>
          <a:stretch/>
        </p:blipFill>
        <p:spPr>
          <a:xfrm>
            <a:off x="11340185" y="190614"/>
            <a:ext cx="1463796" cy="64169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285653" y="8779792"/>
            <a:ext cx="3034454" cy="520700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 - In alt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 - 3 per pagin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 flipH="1">
            <a:off x="9055097" y="508000"/>
            <a:ext cx="127" cy="7975630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9055096" y="4464050"/>
            <a:ext cx="3448502" cy="58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9220200" y="4622800"/>
            <a:ext cx="3276600" cy="386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3"/>
          </p:nvPr>
        </p:nvSpPr>
        <p:spPr>
          <a:xfrm>
            <a:off x="9220200" y="508000"/>
            <a:ext cx="3276600" cy="379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4"/>
          </p:nvPr>
        </p:nvSpPr>
        <p:spPr>
          <a:xfrm>
            <a:off x="520700" y="508000"/>
            <a:ext cx="8369299" cy="79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20700" y="8661400"/>
            <a:ext cx="8369299" cy="93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itazion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984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40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571500" y="1968500"/>
            <a:ext cx="11868106" cy="129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pitains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ualcommunities.org/app" TargetMode="External"/><Relationship Id="rId2" Type="http://schemas.openxmlformats.org/officeDocument/2006/relationships/hyperlink" Target="http://evt.labcd.unipi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github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gle-network.eu/basic-search/" TargetMode="External"/><Relationship Id="rId2" Type="http://schemas.openxmlformats.org/officeDocument/2006/relationships/hyperlink" Target="mailto:pietro.liuzzo@uni-hamburg.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ipublish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ic.github.io/CETEIcea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Doc/EFES/wik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pidoc.dains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211" descr="Schermata 2016-08-22 alle 17.06.21.jpg">
            <a:extLst>
              <a:ext uri="{FF2B5EF4-FFF2-40B4-BE49-F238E27FC236}">
                <a16:creationId xmlns:a16="http://schemas.microsoft.com/office/drawing/2014/main" xmlns="" id="{CB7A41BE-60B1-C346-893D-C8421AF2D5E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8343" b="8342"/>
          <a:stretch/>
        </p:blipFill>
        <p:spPr>
          <a:xfrm>
            <a:off x="7231117" y="1261241"/>
            <a:ext cx="5773683" cy="842511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571500" y="536497"/>
            <a:ext cx="8209500" cy="42108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it-IT" dirty="0"/>
              <a:t>Some </a:t>
            </a:r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tools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to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publish</a:t>
            </a:r>
            <a:r>
              <a:rPr lang="it-IT" dirty="0"/>
              <a:t> </a:t>
            </a:r>
            <a:r>
              <a:rPr lang="it-IT" dirty="0" err="1"/>
              <a:t>texts</a:t>
            </a:r>
            <a:r>
              <a:rPr lang="it-IT" dirty="0"/>
              <a:t> online</a:t>
            </a:r>
            <a:endParaRPr lang="en-GB" dirty="0"/>
          </a:p>
        </p:txBody>
      </p:sp>
      <p:sp>
        <p:nvSpPr>
          <p:cNvPr id="74" name="Shape 74"/>
          <p:cNvSpPr txBox="1">
            <a:spLocks noGrp="1"/>
          </p:cNvSpPr>
          <p:nvPr>
            <p:ph type="subTitle" idx="4294967295"/>
          </p:nvPr>
        </p:nvSpPr>
        <p:spPr>
          <a:xfrm>
            <a:off x="571500" y="7967892"/>
            <a:ext cx="11861799" cy="101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25000"/>
              <a:buFont typeface="Helvetica Neue"/>
              <a:buNone/>
            </a:pP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Zadar 14</a:t>
            </a:r>
            <a:r>
              <a:rPr lang="en-US" sz="2600" b="0" i="0" u="none" strike="noStrike" cap="none" dirty="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.12.2018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BDAC204-9D58-624D-A408-9C3AAAE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5AF27C6-4346-4E44-A764-ED4806862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3A776EAE-F3CF-C040-A8F4-F73D1A40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200"/>
            <a:ext cx="13050026" cy="60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571500" y="536497"/>
            <a:ext cx="8209500" cy="42108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it-IT" dirty="0" err="1"/>
              <a:t>CapiTainS</a:t>
            </a:r>
            <a:r>
              <a:rPr lang="it-IT" dirty="0"/>
              <a:t> and Nemo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CB3A6E32-4670-194A-A006-F538E8DFD118}"/>
              </a:ext>
            </a:extLst>
          </p:cNvPr>
          <p:cNvSpPr txBox="1"/>
          <p:nvPr/>
        </p:nvSpPr>
        <p:spPr>
          <a:xfrm>
            <a:off x="700231" y="5348127"/>
            <a:ext cx="11547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A full suite of </a:t>
            </a:r>
            <a:r>
              <a:rPr lang="it-IT" sz="3000" dirty="0" err="1"/>
              <a:t>guidance</a:t>
            </a:r>
            <a:r>
              <a:rPr lang="it-IT" sz="3000" dirty="0"/>
              <a:t> and </a:t>
            </a:r>
            <a:r>
              <a:rPr lang="it-IT" sz="3000" dirty="0" err="1"/>
              <a:t>support</a:t>
            </a:r>
            <a:r>
              <a:rPr lang="it-IT" sz="3000" dirty="0"/>
              <a:t> </a:t>
            </a:r>
            <a:r>
              <a:rPr lang="it-IT" sz="3000" dirty="0" err="1"/>
              <a:t>tools</a:t>
            </a:r>
            <a:r>
              <a:rPr lang="it-IT" sz="3000" dirty="0"/>
              <a:t> for </a:t>
            </a:r>
            <a:r>
              <a:rPr lang="it-IT" sz="3000" dirty="0" err="1"/>
              <a:t>publishing</a:t>
            </a:r>
            <a:r>
              <a:rPr lang="it-IT" sz="3000" dirty="0"/>
              <a:t> </a:t>
            </a:r>
            <a:r>
              <a:rPr lang="it-IT" sz="3000" dirty="0" err="1"/>
              <a:t>citable</a:t>
            </a:r>
            <a:r>
              <a:rPr lang="it-IT" sz="3000" dirty="0"/>
              <a:t> </a:t>
            </a:r>
            <a:r>
              <a:rPr lang="it-IT" sz="3000" dirty="0" err="1"/>
              <a:t>texts</a:t>
            </a:r>
            <a:endParaRPr lang="it-IT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 err="1"/>
              <a:t>Requires</a:t>
            </a:r>
            <a:r>
              <a:rPr lang="it-IT" sz="3000" dirty="0"/>
              <a:t> </a:t>
            </a:r>
            <a:r>
              <a:rPr lang="it-IT" sz="3000" dirty="0" err="1"/>
              <a:t>quite</a:t>
            </a:r>
            <a:r>
              <a:rPr lang="it-IT" sz="3000" dirty="0"/>
              <a:t> a bit of </a:t>
            </a:r>
            <a:r>
              <a:rPr lang="it-IT" sz="3000" dirty="0" err="1"/>
              <a:t>programming</a:t>
            </a:r>
            <a:endParaRPr lang="it-IT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To work with Nemo </a:t>
            </a:r>
            <a:r>
              <a:rPr lang="it-IT" sz="3000" dirty="0" err="1"/>
              <a:t>you</a:t>
            </a:r>
            <a:r>
              <a:rPr lang="it-IT" sz="3000" dirty="0"/>
              <a:t> </a:t>
            </a:r>
            <a:r>
              <a:rPr lang="it-IT" sz="3000" dirty="0" err="1"/>
              <a:t>need</a:t>
            </a:r>
            <a:r>
              <a:rPr lang="it-IT" sz="3000" dirty="0"/>
              <a:t> </a:t>
            </a:r>
            <a:r>
              <a:rPr lang="it-IT" sz="3000" dirty="0" err="1"/>
              <a:t>Python</a:t>
            </a:r>
            <a:r>
              <a:rPr lang="it-IT" sz="3000" dirty="0"/>
              <a:t> </a:t>
            </a:r>
            <a:r>
              <a:rPr lang="it-IT" sz="3000" dirty="0" err="1"/>
              <a:t>Flask</a:t>
            </a:r>
            <a:endParaRPr lang="it-IT" sz="3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1569CFCF-1FA7-1A4F-81EE-59E9F760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190" y="518404"/>
            <a:ext cx="5582227" cy="422896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ADBBFBD7-8D32-AF43-8327-400852929D0B}"/>
              </a:ext>
            </a:extLst>
          </p:cNvPr>
          <p:cNvSpPr/>
          <p:nvPr/>
        </p:nvSpPr>
        <p:spPr>
          <a:xfrm>
            <a:off x="3491345" y="7980218"/>
            <a:ext cx="7350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>
                <a:hlinkClick r:id="rId4"/>
              </a:rPr>
              <a:t>http://capitains.org/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485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3187A0-BCAE-F54B-90D3-2F5B342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 MANY MANY MORE!!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AA6F5BCE-DBFA-1E42-A9B3-C01A4BEE6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EVT2 </a:t>
            </a:r>
            <a:r>
              <a:rPr lang="it-IT" dirty="0">
                <a:hlinkClick r:id="rId2"/>
              </a:rPr>
              <a:t>http://evt.labcd.unipi.it/</a:t>
            </a:r>
            <a:endParaRPr lang="it-IT" dirty="0"/>
          </a:p>
          <a:p>
            <a:r>
              <a:rPr lang="it-IT" dirty="0" err="1"/>
              <a:t>Textual</a:t>
            </a:r>
            <a:r>
              <a:rPr lang="it-IT" dirty="0"/>
              <a:t> </a:t>
            </a:r>
            <a:r>
              <a:rPr lang="it-IT" dirty="0" err="1"/>
              <a:t>Communities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https://textualcommunities.org/app</a:t>
            </a:r>
            <a:endParaRPr lang="it-IT" dirty="0"/>
          </a:p>
          <a:p>
            <a:r>
              <a:rPr lang="it-IT" dirty="0"/>
              <a:t>GitHub </a:t>
            </a:r>
            <a:r>
              <a:rPr lang="it-IT" dirty="0" err="1"/>
              <a:t>Pages</a:t>
            </a:r>
            <a:r>
              <a:rPr lang="it-IT" dirty="0"/>
              <a:t> </a:t>
            </a:r>
            <a:r>
              <a:rPr lang="it-IT" dirty="0">
                <a:hlinkClick r:id="rId4"/>
              </a:rPr>
              <a:t>https://pages.github.com/</a:t>
            </a:r>
            <a:endParaRPr lang="it-IT" dirty="0"/>
          </a:p>
          <a:p>
            <a:r>
              <a:rPr lang="it-IT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4614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571500" y="536497"/>
            <a:ext cx="8209500" cy="42108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it-IT" dirty="0"/>
              <a:t>The bottom line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CB3A6E32-4670-194A-A006-F538E8DFD118}"/>
              </a:ext>
            </a:extLst>
          </p:cNvPr>
          <p:cNvSpPr txBox="1"/>
          <p:nvPr/>
        </p:nvSpPr>
        <p:spPr>
          <a:xfrm>
            <a:off x="700230" y="5348127"/>
            <a:ext cx="11918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What</a:t>
            </a:r>
            <a:r>
              <a:rPr lang="it-IT" sz="4000" dirty="0"/>
              <a:t> </a:t>
            </a:r>
            <a:r>
              <a:rPr lang="it-IT" sz="4000" dirty="0" err="1"/>
              <a:t>matters</a:t>
            </a:r>
            <a:r>
              <a:rPr lang="it-IT" sz="4000" dirty="0"/>
              <a:t> </a:t>
            </a:r>
            <a:r>
              <a:rPr lang="it-IT" sz="4000" dirty="0" err="1"/>
              <a:t>is</a:t>
            </a:r>
            <a:r>
              <a:rPr lang="it-IT" sz="4000" dirty="0"/>
              <a:t> </a:t>
            </a:r>
            <a:r>
              <a:rPr lang="it-IT" sz="4000" dirty="0" err="1"/>
              <a:t>that</a:t>
            </a:r>
            <a:r>
              <a:rPr lang="it-IT" sz="4000" dirty="0"/>
              <a:t> the information </a:t>
            </a:r>
            <a:r>
              <a:rPr lang="it-IT" sz="4000" dirty="0" err="1"/>
              <a:t>is</a:t>
            </a:r>
            <a:r>
              <a:rPr lang="it-IT" sz="4000" dirty="0"/>
              <a:t> up to date and </a:t>
            </a:r>
            <a:r>
              <a:rPr lang="it-IT" sz="4000" dirty="0" err="1"/>
              <a:t>that</a:t>
            </a:r>
            <a:r>
              <a:rPr lang="it-IT" sz="4000" dirty="0"/>
              <a:t> the </a:t>
            </a:r>
            <a:r>
              <a:rPr lang="it-IT" sz="4000" dirty="0" err="1"/>
              <a:t>EpiDoc</a:t>
            </a:r>
            <a:r>
              <a:rPr lang="it-IT" sz="4000" dirty="0"/>
              <a:t> data </a:t>
            </a:r>
            <a:r>
              <a:rPr lang="it-IT" sz="4000" dirty="0" err="1"/>
              <a:t>is</a:t>
            </a:r>
            <a:r>
              <a:rPr lang="it-IT" sz="4000" dirty="0"/>
              <a:t> </a:t>
            </a:r>
            <a:r>
              <a:rPr lang="it-IT" sz="4000" dirty="0" err="1"/>
              <a:t>valid</a:t>
            </a:r>
            <a:r>
              <a:rPr lang="it-IT" sz="4000" dirty="0"/>
              <a:t> and </a:t>
            </a:r>
            <a:r>
              <a:rPr lang="it-IT" sz="4000" dirty="0" err="1"/>
              <a:t>openly</a:t>
            </a:r>
            <a:r>
              <a:rPr lang="it-IT" sz="4000" dirty="0"/>
              <a:t> </a:t>
            </a:r>
            <a:r>
              <a:rPr lang="it-IT" sz="4000" dirty="0" err="1"/>
              <a:t>accessible</a:t>
            </a:r>
            <a:r>
              <a:rPr lang="it-IT" sz="4000" dirty="0"/>
              <a:t>, </a:t>
            </a:r>
            <a:r>
              <a:rPr lang="it-IT" sz="4000" dirty="0" err="1"/>
              <a:t>it</a:t>
            </a:r>
            <a:r>
              <a:rPr lang="it-IT" sz="4000" dirty="0"/>
              <a:t> </a:t>
            </a:r>
            <a:r>
              <a:rPr lang="it-IT" sz="4000" dirty="0" err="1"/>
              <a:t>does</a:t>
            </a:r>
            <a:r>
              <a:rPr lang="it-IT" sz="4000" dirty="0"/>
              <a:t> </a:t>
            </a:r>
            <a:r>
              <a:rPr lang="it-IT" sz="4000" dirty="0" err="1"/>
              <a:t>not</a:t>
            </a:r>
            <a:r>
              <a:rPr lang="it-IT" sz="4000" dirty="0"/>
              <a:t> </a:t>
            </a:r>
            <a:r>
              <a:rPr lang="it-IT" sz="4000" dirty="0" err="1"/>
              <a:t>matter</a:t>
            </a:r>
            <a:r>
              <a:rPr lang="it-IT" sz="4000" dirty="0"/>
              <a:t> </a:t>
            </a:r>
            <a:r>
              <a:rPr lang="it-IT" sz="4000" dirty="0" err="1"/>
              <a:t>how</a:t>
            </a:r>
            <a:r>
              <a:rPr lang="it-IT" sz="4000" dirty="0"/>
              <a:t> </a:t>
            </a:r>
            <a:r>
              <a:rPr lang="it-IT" sz="4000" dirty="0" err="1"/>
              <a:t>you</a:t>
            </a:r>
            <a:r>
              <a:rPr lang="it-IT" sz="4000" dirty="0"/>
              <a:t> put </a:t>
            </a:r>
            <a:r>
              <a:rPr lang="it-IT" sz="4000" dirty="0" err="1"/>
              <a:t>it</a:t>
            </a:r>
            <a:r>
              <a:rPr lang="it-IT" sz="4000" dirty="0"/>
              <a:t> online, </a:t>
            </a:r>
            <a:r>
              <a:rPr lang="it-IT" sz="4000" dirty="0" err="1"/>
              <a:t>that</a:t>
            </a:r>
            <a:r>
              <a:rPr lang="it-IT" sz="4000" dirty="0"/>
              <a:t> </a:t>
            </a:r>
            <a:r>
              <a:rPr lang="it-IT" sz="4000" dirty="0" err="1"/>
              <a:t>is</a:t>
            </a:r>
            <a:r>
              <a:rPr lang="it-IT" sz="4000" dirty="0"/>
              <a:t> an easy task.</a:t>
            </a:r>
          </a:p>
        </p:txBody>
      </p:sp>
    </p:spTree>
    <p:extLst>
      <p:ext uri="{BB962C8B-B14F-4D97-AF65-F5344CB8AC3E}">
        <p14:creationId xmlns:p14="http://schemas.microsoft.com/office/powerpoint/2010/main" val="256201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4E3FB3E-417B-2445-8368-BFD43699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very much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4A2E3E3-3F5D-5B48-BB01-1F0CC41F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799" cy="3815045"/>
          </a:xfrm>
        </p:spPr>
        <p:txBody>
          <a:bodyPr/>
          <a:lstStyle/>
          <a:p>
            <a:pPr marL="0" lvl="0" indent="0" algn="ctr">
              <a:spcBef>
                <a:spcPts val="0"/>
              </a:spcBef>
              <a:buSzPct val="250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Pietro Maria Liuzzo</a:t>
            </a:r>
          </a:p>
          <a:p>
            <a:pPr marL="0" lvl="0" indent="0" algn="ctr">
              <a:spcBef>
                <a:spcPts val="2800"/>
              </a:spcBef>
              <a:buSzPct val="25000"/>
              <a:buNone/>
            </a:pPr>
            <a:r>
              <a:rPr lang="en-US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pietro.liuzzo@uni-hamburg.de</a:t>
            </a: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>
              <a:spcBef>
                <a:spcPts val="2800"/>
              </a:spcBef>
              <a:buSzPct val="25000"/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Universität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Hamburg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sym typeface="Helvetica Neue"/>
            </a:endParaRPr>
          </a:p>
          <a:p>
            <a:pPr marL="0" lvl="0" indent="0" algn="ctr">
              <a:spcBef>
                <a:spcPts val="2800"/>
              </a:spcBef>
              <a:buSzPct val="25000"/>
              <a:buNone/>
            </a:pPr>
            <a:r>
              <a:rPr lang="en-US" dirty="0"/>
              <a:t>IDEA, International Digital Epigraphy Association</a:t>
            </a:r>
          </a:p>
          <a:p>
            <a:pPr marL="171450" indent="0">
              <a:buNone/>
            </a:pP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53743874-6E7D-3F47-A129-67AFB79A36BF}"/>
              </a:ext>
            </a:extLst>
          </p:cNvPr>
          <p:cNvSpPr/>
          <p:nvPr/>
        </p:nvSpPr>
        <p:spPr>
          <a:xfrm>
            <a:off x="1059840" y="8202646"/>
            <a:ext cx="10885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 err="1"/>
              <a:t>References</a:t>
            </a:r>
            <a:endParaRPr lang="it-IT" sz="2400" dirty="0"/>
          </a:p>
          <a:p>
            <a:pPr algn="ctr"/>
            <a:r>
              <a:rPr lang="it-IT" sz="2400" dirty="0" err="1"/>
              <a:t>You</a:t>
            </a:r>
            <a:r>
              <a:rPr lang="it-IT" sz="2400" dirty="0"/>
              <a:t> can </a:t>
            </a:r>
            <a:r>
              <a:rPr lang="it-IT" sz="2400" dirty="0" err="1"/>
              <a:t>find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images of </a:t>
            </a:r>
            <a:r>
              <a:rPr lang="it-IT" sz="2400" dirty="0" err="1"/>
              <a:t>inscriptions</a:t>
            </a:r>
            <a:r>
              <a:rPr lang="it-IT" sz="2400" dirty="0"/>
              <a:t> in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presentations</a:t>
            </a:r>
            <a:r>
              <a:rPr lang="it-IT" sz="2400" dirty="0"/>
              <a:t> </a:t>
            </a:r>
            <a:r>
              <a:rPr lang="it-IT" sz="2400" dirty="0" err="1"/>
              <a:t>searching</a:t>
            </a:r>
            <a:r>
              <a:rPr lang="it-IT" sz="2400" dirty="0"/>
              <a:t> </a:t>
            </a:r>
            <a:r>
              <a:rPr lang="en-US" sz="2400" dirty="0"/>
              <a:t>“</a:t>
            </a:r>
            <a:r>
              <a:rPr lang="it-IT" sz="2400" dirty="0"/>
              <a:t>EUROPA</a:t>
            </a:r>
            <a:r>
              <a:rPr lang="en-US" sz="2400" dirty="0"/>
              <a:t>”</a:t>
            </a:r>
            <a:r>
              <a:rPr lang="it-IT" sz="2400" dirty="0"/>
              <a:t> in the EAGLE </a:t>
            </a:r>
            <a:r>
              <a:rPr lang="it-IT" sz="2400" dirty="0" err="1"/>
              <a:t>portal</a:t>
            </a:r>
            <a:r>
              <a:rPr lang="it-IT" sz="2400" dirty="0"/>
              <a:t> </a:t>
            </a:r>
            <a:r>
              <a:rPr lang="it-IT" sz="2400" dirty="0">
                <a:hlinkClick r:id="rId3"/>
              </a:rPr>
              <a:t>https://www.eagle-network.eu/basic-search/</a:t>
            </a:r>
            <a:endParaRPr lang="it-IT" sz="2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50855E9D-0015-6C4D-A6B2-B1E9526E1DAF}"/>
              </a:ext>
            </a:extLst>
          </p:cNvPr>
          <p:cNvSpPr/>
          <p:nvPr/>
        </p:nvSpPr>
        <p:spPr>
          <a:xfrm>
            <a:off x="6042243" y="6174350"/>
            <a:ext cx="57696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3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</a:t>
            </a:r>
            <a:r>
              <a:rPr lang="en-US" sz="36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form.jotformeu.com</a:t>
            </a:r>
            <a:r>
              <a:rPr lang="en-US" sz="3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/61524210874350</a:t>
            </a:r>
          </a:p>
        </p:txBody>
      </p:sp>
      <p:pic>
        <p:nvPicPr>
          <p:cNvPr id="6" name="Shape 152" descr="Schermata 2016-11-17 alle 06.09.10.png">
            <a:extLst>
              <a:ext uri="{FF2B5EF4-FFF2-40B4-BE49-F238E27FC236}">
                <a16:creationId xmlns:a16="http://schemas.microsoft.com/office/drawing/2014/main" xmlns="" id="{173671C6-72CA-B846-AAF7-D6CC41E151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6066" y="5838303"/>
            <a:ext cx="3181611" cy="2101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64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F781470-C525-3E42-9E74-569307C8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Example</a:t>
            </a:r>
            <a:r>
              <a:rPr lang="it-IT" dirty="0"/>
              <a:t>: RECAM II, 415 in the EDAK website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89EBC32-33F4-5346-B71D-A84EB41C0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8395C99C-AB0A-B34C-8CBB-A69A7BF0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500"/>
            <a:ext cx="13004800" cy="75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571500" y="536497"/>
            <a:ext cx="8209500" cy="42108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it-IT" dirty="0"/>
              <a:t>TEI Publisher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CB3A6E32-4670-194A-A006-F538E8DFD118}"/>
              </a:ext>
            </a:extLst>
          </p:cNvPr>
          <p:cNvSpPr txBox="1"/>
          <p:nvPr/>
        </p:nvSpPr>
        <p:spPr>
          <a:xfrm>
            <a:off x="571500" y="5482555"/>
            <a:ext cx="8687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 err="1"/>
              <a:t>Requires</a:t>
            </a:r>
            <a:r>
              <a:rPr lang="it-IT" sz="3000" dirty="0"/>
              <a:t> </a:t>
            </a:r>
            <a:r>
              <a:rPr lang="it-IT" sz="3000" dirty="0" err="1"/>
              <a:t>eXist</a:t>
            </a:r>
            <a:r>
              <a:rPr lang="it-IT" sz="3000" dirty="0"/>
              <a:t> / server side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 err="1"/>
              <a:t>Does</a:t>
            </a:r>
            <a:r>
              <a:rPr lang="it-IT" sz="3000" dirty="0"/>
              <a:t> </a:t>
            </a:r>
            <a:r>
              <a:rPr lang="it-IT" sz="3000" dirty="0" err="1"/>
              <a:t>already</a:t>
            </a:r>
            <a:r>
              <a:rPr lang="it-IT" sz="3000" dirty="0"/>
              <a:t> a </a:t>
            </a:r>
            <a:r>
              <a:rPr lang="it-IT" sz="3000" dirty="0" err="1"/>
              <a:t>lot</a:t>
            </a:r>
            <a:r>
              <a:rPr lang="it-IT" sz="3000" dirty="0"/>
              <a:t> of the </a:t>
            </a:r>
            <a:r>
              <a:rPr lang="it-IT" sz="3000" dirty="0" err="1"/>
              <a:t>search</a:t>
            </a:r>
            <a:r>
              <a:rPr lang="it-IT" sz="3000" dirty="0"/>
              <a:t> and the 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Easy and </a:t>
            </a:r>
            <a:r>
              <a:rPr lang="it-IT" sz="3000" dirty="0" err="1"/>
              <a:t>nice</a:t>
            </a:r>
            <a:r>
              <a:rPr lang="it-IT" sz="3000" dirty="0"/>
              <a:t> to </a:t>
            </a:r>
            <a:r>
              <a:rPr lang="it-IT" sz="3000" dirty="0" err="1"/>
              <a:t>customize</a:t>
            </a:r>
            <a:endParaRPr lang="it-IT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Works </a:t>
            </a:r>
            <a:r>
              <a:rPr lang="it-IT" sz="3000" dirty="0" err="1"/>
              <a:t>directly</a:t>
            </a:r>
            <a:r>
              <a:rPr lang="it-IT" sz="3000" dirty="0"/>
              <a:t> on </a:t>
            </a:r>
            <a:r>
              <a:rPr lang="it-IT" sz="3000" dirty="0" err="1"/>
              <a:t>your</a:t>
            </a:r>
            <a:r>
              <a:rPr lang="it-IT" sz="3000" dirty="0"/>
              <a:t> XML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ACAF2388-B43A-334A-94EC-9649455870A8}"/>
              </a:ext>
            </a:extLst>
          </p:cNvPr>
          <p:cNvSpPr/>
          <p:nvPr/>
        </p:nvSpPr>
        <p:spPr>
          <a:xfrm>
            <a:off x="3491345" y="7961535"/>
            <a:ext cx="80807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>
                <a:hlinkClick r:id="rId3"/>
              </a:rPr>
              <a:t>https://teipublisher.com</a:t>
            </a:r>
            <a:endParaRPr lang="it-IT" sz="4000" dirty="0"/>
          </a:p>
          <a:p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6919F37F-E04A-C24A-8C4C-593AA691A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43" y="536497"/>
            <a:ext cx="6795314" cy="39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8BB1C1B-6449-5944-9EA4-7FCD47C0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4F4183E-1EFE-124F-AD5B-EC119FB24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12B2D5A6-3DC5-9749-A5C3-F3DD30909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931"/>
            <a:ext cx="13004800" cy="61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571500" y="536497"/>
            <a:ext cx="8209500" cy="42108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it-IT" dirty="0" err="1"/>
              <a:t>CETEIcean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CB3A6E32-4670-194A-A006-F538E8DFD118}"/>
              </a:ext>
            </a:extLst>
          </p:cNvPr>
          <p:cNvSpPr txBox="1"/>
          <p:nvPr/>
        </p:nvSpPr>
        <p:spPr>
          <a:xfrm>
            <a:off x="571500" y="5261402"/>
            <a:ext cx="7774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 err="1"/>
              <a:t>Requires</a:t>
            </a:r>
            <a:r>
              <a:rPr lang="it-IT" sz="3000" dirty="0"/>
              <a:t> </a:t>
            </a:r>
            <a:r>
              <a:rPr lang="it-IT" sz="3000" dirty="0" err="1"/>
              <a:t>nothing</a:t>
            </a:r>
            <a:r>
              <a:rPr lang="it-IT" sz="3000" dirty="0"/>
              <a:t> </a:t>
            </a:r>
            <a:r>
              <a:rPr lang="it-IT" sz="3000" dirty="0" err="1"/>
              <a:t>but</a:t>
            </a:r>
            <a:r>
              <a:rPr lang="it-IT" sz="3000" dirty="0"/>
              <a:t> a bit of </a:t>
            </a:r>
            <a:r>
              <a:rPr lang="it-IT" sz="3000" dirty="0" err="1"/>
              <a:t>Javascript</a:t>
            </a:r>
            <a:endParaRPr lang="it-IT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No server side </a:t>
            </a:r>
            <a:r>
              <a:rPr lang="it-IT" sz="3000" dirty="0" err="1"/>
              <a:t>requirement</a:t>
            </a:r>
            <a:r>
              <a:rPr lang="it-IT" sz="3000" dirty="0"/>
              <a:t> for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Works </a:t>
            </a:r>
            <a:r>
              <a:rPr lang="it-IT" sz="3000" dirty="0" err="1"/>
              <a:t>directly</a:t>
            </a:r>
            <a:r>
              <a:rPr lang="it-IT" sz="3000" dirty="0"/>
              <a:t> on </a:t>
            </a:r>
            <a:r>
              <a:rPr lang="it-IT" sz="3000" dirty="0" err="1"/>
              <a:t>your</a:t>
            </a:r>
            <a:r>
              <a:rPr lang="it-IT" sz="3000" dirty="0"/>
              <a:t> TEI in the browser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60348E4F-561C-3442-80E3-776603BE3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702" y="761011"/>
            <a:ext cx="4307032" cy="376183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0E4FAC9E-F333-904A-B890-5A6072FE00A8}"/>
              </a:ext>
            </a:extLst>
          </p:cNvPr>
          <p:cNvSpPr/>
          <p:nvPr/>
        </p:nvSpPr>
        <p:spPr>
          <a:xfrm>
            <a:off x="3341080" y="7992585"/>
            <a:ext cx="7398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>
                <a:hlinkClick r:id="rId4"/>
              </a:rPr>
              <a:t>http://teic.github.io/CETEIcean/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51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947EB46-5F41-BE4E-9CE5-9977E71A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1BADCCE-5B9B-D24D-AF1B-6C9BE6A9D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92ABCE67-3162-0342-B28B-EF513FE3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4225"/>
            <a:ext cx="13004800" cy="45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2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571500" y="536497"/>
            <a:ext cx="8209500" cy="42108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it-IT" dirty="0"/>
              <a:t>EFES (</a:t>
            </a:r>
            <a:r>
              <a:rPr lang="it-IT" dirty="0" err="1"/>
              <a:t>EpiDoc</a:t>
            </a:r>
            <a:r>
              <a:rPr lang="it-IT" dirty="0"/>
              <a:t> Front End Service)</a:t>
            </a:r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D8B30B36-B02E-E84E-A5CD-3AB9740C2E14}"/>
              </a:ext>
            </a:extLst>
          </p:cNvPr>
          <p:cNvSpPr/>
          <p:nvPr/>
        </p:nvSpPr>
        <p:spPr>
          <a:xfrm>
            <a:off x="2358445" y="7758720"/>
            <a:ext cx="8650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>
                <a:hlinkClick r:id="rId3"/>
              </a:rPr>
              <a:t>https://github.com/EpiDoc/EFES/wiki</a:t>
            </a:r>
            <a:r>
              <a:rPr lang="it-IT" sz="4000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B5D9F256-D7D4-C248-A4EB-EFBEDE656020}"/>
              </a:ext>
            </a:extLst>
          </p:cNvPr>
          <p:cNvSpPr txBox="1"/>
          <p:nvPr/>
        </p:nvSpPr>
        <p:spPr>
          <a:xfrm>
            <a:off x="700231" y="5348127"/>
            <a:ext cx="11547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 err="1"/>
              <a:t>Requires</a:t>
            </a:r>
            <a:r>
              <a:rPr lang="it-IT" sz="3000" dirty="0"/>
              <a:t> (1) </a:t>
            </a:r>
            <a:r>
              <a:rPr lang="it-IT" sz="3000" dirty="0" err="1"/>
              <a:t>command</a:t>
            </a:r>
            <a:r>
              <a:rPr lang="it-IT" sz="3000" dirty="0"/>
              <a:t> line to </a:t>
            </a:r>
            <a:r>
              <a:rPr lang="it-IT" sz="3000" dirty="0" err="1"/>
              <a:t>install</a:t>
            </a:r>
            <a:endParaRPr lang="it-IT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Data </a:t>
            </a:r>
            <a:r>
              <a:rPr lang="it-IT" sz="3000" dirty="0" err="1"/>
              <a:t>requirements</a:t>
            </a:r>
            <a:r>
              <a:rPr lang="it-IT" sz="3000" dirty="0"/>
              <a:t> on authority </a:t>
            </a:r>
            <a:r>
              <a:rPr lang="it-IT" sz="3000" dirty="0" err="1"/>
              <a:t>files</a:t>
            </a:r>
            <a:endParaRPr lang="it-IT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/>
              <a:t>Native </a:t>
            </a:r>
            <a:r>
              <a:rPr lang="it-IT" sz="3000" dirty="0" err="1"/>
              <a:t>EpiDoc</a:t>
            </a:r>
            <a:r>
              <a:rPr lang="it-IT" sz="3000" dirty="0"/>
              <a:t> </a:t>
            </a:r>
            <a:r>
              <a:rPr lang="it-IT" sz="3000" dirty="0" err="1"/>
              <a:t>support</a:t>
            </a:r>
            <a:r>
              <a:rPr lang="it-IT" sz="3000" dirty="0"/>
              <a:t> (no </a:t>
            </a:r>
            <a:r>
              <a:rPr lang="it-IT" sz="3000" dirty="0" err="1"/>
              <a:t>need</a:t>
            </a:r>
            <a:r>
              <a:rPr lang="it-IT" sz="3000" dirty="0"/>
              <a:t> to code)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 err="1"/>
              <a:t>Fully</a:t>
            </a:r>
            <a:r>
              <a:rPr lang="it-IT" sz="3000" dirty="0"/>
              <a:t> </a:t>
            </a:r>
            <a:r>
              <a:rPr lang="it-IT" sz="3000" dirty="0" err="1"/>
              <a:t>featured</a:t>
            </a:r>
            <a:r>
              <a:rPr lang="it-IT" sz="3000" dirty="0"/>
              <a:t> Database and </a:t>
            </a:r>
            <a:r>
              <a:rPr lang="it-IT" sz="3000" dirty="0" err="1"/>
              <a:t>frontend</a:t>
            </a:r>
            <a:r>
              <a:rPr lang="it-IT" sz="3000" dirty="0"/>
              <a:t> (</a:t>
            </a:r>
            <a:r>
              <a:rPr lang="it-IT" sz="3000" dirty="0" err="1"/>
              <a:t>as</a:t>
            </a:r>
            <a:r>
              <a:rPr lang="it-IT" sz="3000" dirty="0"/>
              <a:t> in TEI </a:t>
            </a:r>
            <a:r>
              <a:rPr lang="it-IT" sz="3000" dirty="0" err="1"/>
              <a:t>publisher</a:t>
            </a:r>
            <a:r>
              <a:rPr lang="it-IT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984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BDAC204-9D58-624D-A408-9C3AAAE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5AF27C6-4346-4E44-A764-ED4806862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0691C65B-DDB1-6A4E-8C5F-4CE91DC4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885"/>
            <a:ext cx="13004800" cy="6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8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571500" y="536497"/>
            <a:ext cx="8209500" cy="42108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it-IT" dirty="0" err="1"/>
              <a:t>EpiDoc</a:t>
            </a:r>
            <a:r>
              <a:rPr lang="it-IT" dirty="0"/>
              <a:t> Converter API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CB3A6E32-4670-194A-A006-F538E8DFD118}"/>
              </a:ext>
            </a:extLst>
          </p:cNvPr>
          <p:cNvSpPr txBox="1"/>
          <p:nvPr/>
        </p:nvSpPr>
        <p:spPr>
          <a:xfrm>
            <a:off x="700231" y="5348127"/>
            <a:ext cx="11547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 err="1"/>
              <a:t>Useful</a:t>
            </a:r>
            <a:r>
              <a:rPr lang="it-IT" sz="3000" dirty="0"/>
              <a:t> to </a:t>
            </a:r>
            <a:r>
              <a:rPr lang="it-IT" sz="3000" dirty="0" err="1"/>
              <a:t>see</a:t>
            </a:r>
            <a:r>
              <a:rPr lang="it-IT" sz="3000" dirty="0"/>
              <a:t> </a:t>
            </a:r>
            <a:r>
              <a:rPr lang="it-IT" sz="3000" dirty="0" err="1"/>
              <a:t>how</a:t>
            </a:r>
            <a:r>
              <a:rPr lang="it-IT" sz="3000" dirty="0"/>
              <a:t> </a:t>
            </a:r>
            <a:r>
              <a:rPr lang="it-IT" sz="3000" dirty="0" err="1"/>
              <a:t>it</a:t>
            </a:r>
            <a:r>
              <a:rPr lang="it-IT" sz="3000" dirty="0"/>
              <a:t> </a:t>
            </a:r>
            <a:r>
              <a:rPr lang="it-IT" sz="3000" dirty="0" err="1"/>
              <a:t>looks</a:t>
            </a:r>
            <a:r>
              <a:rPr lang="it-IT" sz="3000" dirty="0"/>
              <a:t> </a:t>
            </a:r>
            <a:r>
              <a:rPr lang="it-IT" sz="3000" dirty="0" err="1"/>
              <a:t>like</a:t>
            </a:r>
            <a:endParaRPr lang="it-IT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 err="1"/>
              <a:t>Easily</a:t>
            </a:r>
            <a:r>
              <a:rPr lang="it-IT" sz="3000" dirty="0"/>
              <a:t> test </a:t>
            </a:r>
            <a:r>
              <a:rPr lang="it-IT" sz="3000" dirty="0" err="1"/>
              <a:t>parameters</a:t>
            </a:r>
            <a:r>
              <a:rPr lang="it-IT" sz="3000" dirty="0"/>
              <a:t> from the </a:t>
            </a:r>
            <a:r>
              <a:rPr lang="it-IT" sz="3000" dirty="0" err="1"/>
              <a:t>EpiDoc</a:t>
            </a:r>
            <a:r>
              <a:rPr lang="it-IT" sz="3000" dirty="0"/>
              <a:t> </a:t>
            </a:r>
            <a:r>
              <a:rPr lang="it-IT" sz="3000" dirty="0" err="1"/>
              <a:t>Example</a:t>
            </a:r>
            <a:r>
              <a:rPr lang="it-IT" sz="3000" dirty="0"/>
              <a:t> XSLT 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ADBBFBD7-8D32-AF43-8327-400852929D0B}"/>
              </a:ext>
            </a:extLst>
          </p:cNvPr>
          <p:cNvSpPr/>
          <p:nvPr/>
        </p:nvSpPr>
        <p:spPr>
          <a:xfrm>
            <a:off x="3491345" y="7980218"/>
            <a:ext cx="7350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>
                <a:hlinkClick r:id="rId3"/>
              </a:rPr>
              <a:t>http://epidoc.dainst.org/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869350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10196</TotalTime>
  <Words>297</Words>
  <Application>Microsoft Office PowerPoint</Application>
  <PresentationFormat>Custom</PresentationFormat>
  <Paragraphs>45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ModernPortfolio</vt:lpstr>
      <vt:lpstr>Some Examples of tools  to easily publish texts online</vt:lpstr>
      <vt:lpstr>The Example: RECAM II, 415 in the EDAK website</vt:lpstr>
      <vt:lpstr>TEI Publisher</vt:lpstr>
      <vt:lpstr>PowerPoint Presentation</vt:lpstr>
      <vt:lpstr>CETEIcean</vt:lpstr>
      <vt:lpstr>PowerPoint Presentation</vt:lpstr>
      <vt:lpstr>EFES (EpiDoc Front End Service)</vt:lpstr>
      <vt:lpstr>PowerPoint Presentation</vt:lpstr>
      <vt:lpstr>EpiDoc Converter API</vt:lpstr>
      <vt:lpstr>PowerPoint Presentation</vt:lpstr>
      <vt:lpstr>CapiTainS and Nemo</vt:lpstr>
      <vt:lpstr>And MANY MANY MORE!!</vt:lpstr>
      <vt:lpstr>The bottom line</vt:lpstr>
      <vt:lpstr>Thank you very much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EAGLE to KOINE. A comprehensive approach for the future of digital epigraphy</dc:title>
  <dc:creator>korisnik</dc:creator>
  <cp:lastModifiedBy>MHM 5_2018</cp:lastModifiedBy>
  <cp:revision>132</cp:revision>
  <dcterms:modified xsi:type="dcterms:W3CDTF">2019-01-15T12:27:49Z</dcterms:modified>
</cp:coreProperties>
</file>