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9" r:id="rId4"/>
    <p:sldId id="287" r:id="rId5"/>
    <p:sldId id="288" r:id="rId6"/>
    <p:sldId id="301" r:id="rId7"/>
    <p:sldId id="302" r:id="rId8"/>
    <p:sldId id="274" r:id="rId9"/>
    <p:sldId id="261" r:id="rId10"/>
    <p:sldId id="292" r:id="rId11"/>
    <p:sldId id="293" r:id="rId12"/>
    <p:sldId id="294" r:id="rId13"/>
    <p:sldId id="264" r:id="rId14"/>
    <p:sldId id="291" r:id="rId15"/>
    <p:sldId id="262" r:id="rId16"/>
    <p:sldId id="303" r:id="rId17"/>
    <p:sldId id="278" r:id="rId18"/>
    <p:sldId id="297" r:id="rId19"/>
    <p:sldId id="271" r:id="rId20"/>
    <p:sldId id="279" r:id="rId21"/>
    <p:sldId id="298" r:id="rId22"/>
    <p:sldId id="282" r:id="rId23"/>
    <p:sldId id="283" r:id="rId24"/>
    <p:sldId id="299" r:id="rId25"/>
    <p:sldId id="284" r:id="rId26"/>
    <p:sldId id="285" r:id="rId27"/>
    <p:sldId id="300" r:id="rId28"/>
    <p:sldId id="286" r:id="rId29"/>
    <p:sldId id="290" r:id="rId30"/>
    <p:sldId id="27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BCE6"/>
    <a:srgbClr val="8DB4E3"/>
    <a:srgbClr val="7BA8DF"/>
    <a:srgbClr val="3A7DCE"/>
    <a:srgbClr val="2F70BF"/>
    <a:srgbClr val="285EA0"/>
    <a:srgbClr val="0B3261"/>
    <a:srgbClr val="558ED5"/>
    <a:srgbClr val="2AC83D"/>
    <a:srgbClr val="F76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2" autoAdjust="0"/>
    <p:restoredTop sz="94434" autoAdjust="0"/>
  </p:normalViewPr>
  <p:slideViewPr>
    <p:cSldViewPr>
      <p:cViewPr varScale="1">
        <p:scale>
          <a:sx n="57" d="100"/>
          <a:sy n="57" d="100"/>
        </p:scale>
        <p:origin x="54" y="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B3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10543"/>
          </a:xfrm>
          <a:solidFill>
            <a:schemeClr val="accent1"/>
          </a:solidFill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212976"/>
            <a:ext cx="7776864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7668344" y="116632"/>
            <a:ext cx="1368152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800" smtClean="0"/>
              <a:t>Your Logo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77482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/>
          </p:cNvSpPr>
          <p:nvPr userDrawn="1"/>
        </p:nvSpPr>
        <p:spPr>
          <a:xfrm>
            <a:off x="4139952" y="6386920"/>
            <a:ext cx="1368152" cy="38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smtClean="0"/>
              <a:t>Your Logo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342786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4139952" y="6386920"/>
            <a:ext cx="1368152" cy="38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smtClean="0"/>
              <a:t>Your Logo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11734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662296" y="1556056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479008" y="1556792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14" name="Picture 13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386" y="6309320"/>
            <a:ext cx="303997" cy="450964"/>
          </a:xfrm>
          <a:prstGeom prst="rect">
            <a:avLst/>
          </a:prstGeom>
        </p:spPr>
      </p:pic>
      <p:pic>
        <p:nvPicPr>
          <p:cNvPr id="15" name="Picture 14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07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45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3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7" name="Picture 2" descr="C:\Users\jw\Documents\Visual Studio 2010\Projects\JSBubbles\JSBubbles.Game\images\themes\metro\Next.png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029" y="6348019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640" y="6343213"/>
            <a:ext cx="400106" cy="400106"/>
          </a:xfrm>
          <a:prstGeom prst="rect">
            <a:avLst/>
          </a:prstGeom>
        </p:spPr>
      </p:pic>
      <p:pic>
        <p:nvPicPr>
          <p:cNvPr id="9" name="Obraz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908" y="6347991"/>
            <a:ext cx="400106" cy="400106"/>
          </a:xfrm>
          <a:prstGeom prst="rect">
            <a:avLst/>
          </a:prstGeom>
        </p:spPr>
      </p:pic>
      <p:pic>
        <p:nvPicPr>
          <p:cNvPr id="10" name="Obraz 9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00" y="6338465"/>
            <a:ext cx="419159" cy="419159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 userDrawn="1"/>
        </p:nvSpPr>
        <p:spPr>
          <a:xfrm>
            <a:off x="107504" y="6388737"/>
            <a:ext cx="7776864" cy="312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smtClean="0"/>
              <a:t>Your company name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334593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Windows_RT" TargetMode="External"/><Relationship Id="rId13" Type="http://schemas.openxmlformats.org/officeDocument/2006/relationships/hyperlink" Target="http://en.wikipedia.org/wiki/Microsoft_Office_2007" TargetMode="External"/><Relationship Id="rId18" Type="http://schemas.openxmlformats.org/officeDocument/2006/relationships/hyperlink" Target="http://en.wikipedia.org/wiki/Windows_ME" TargetMode="External"/><Relationship Id="rId3" Type="http://schemas.openxmlformats.org/officeDocument/2006/relationships/hyperlink" Target="http://en.wikipedia.org/wiki/Windows" TargetMode="External"/><Relationship Id="rId21" Type="http://schemas.openxmlformats.org/officeDocument/2006/relationships/hyperlink" Target="http://en.wikipedia.org/wiki/Windows_95" TargetMode="External"/><Relationship Id="rId7" Type="http://schemas.openxmlformats.org/officeDocument/2006/relationships/hyperlink" Target="http://en.wikipedia.org/wiki/Microsoft_Office_2013" TargetMode="External"/><Relationship Id="rId12" Type="http://schemas.openxmlformats.org/officeDocument/2006/relationships/hyperlink" Target="http://en.wikipedia.org/wiki/Microsoft_Office_2010" TargetMode="External"/><Relationship Id="rId17" Type="http://schemas.openxmlformats.org/officeDocument/2006/relationships/hyperlink" Target="http://en.wikipedia.org/wiki/Windows_98" TargetMode="External"/><Relationship Id="rId25" Type="http://schemas.openxmlformats.org/officeDocument/2006/relationships/hyperlink" Target="http://en.wikipedia.org/wiki/Windows_3.1" TargetMode="External"/><Relationship Id="rId2" Type="http://schemas.openxmlformats.org/officeDocument/2006/relationships/hyperlink" Target="http://en.wikipedia.org/wiki/Operating_system" TargetMode="External"/><Relationship Id="rId16" Type="http://schemas.openxmlformats.org/officeDocument/2006/relationships/hyperlink" Target="http://en.wikipedia.org/wiki/Windows_NT_4.0" TargetMode="External"/><Relationship Id="rId20" Type="http://schemas.openxmlformats.org/officeDocument/2006/relationships/hyperlink" Target="http://en.wikipedia.org/wiki/Microsoft_Office#cite_note-support-xp-3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Windows_8.1" TargetMode="External"/><Relationship Id="rId11" Type="http://schemas.openxmlformats.org/officeDocument/2006/relationships/hyperlink" Target="http://en.wikipedia.org/wiki/Windows_Vista" TargetMode="External"/><Relationship Id="rId24" Type="http://schemas.openxmlformats.org/officeDocument/2006/relationships/hyperlink" Target="http://en.wikipedia.org/wiki/Microsoft_Office_97" TargetMode="External"/><Relationship Id="rId5" Type="http://schemas.openxmlformats.org/officeDocument/2006/relationships/hyperlink" Target="http://en.wikipedia.org/wiki/Windows_8" TargetMode="External"/><Relationship Id="rId15" Type="http://schemas.openxmlformats.org/officeDocument/2006/relationships/hyperlink" Target="http://en.wikipedia.org/wiki/Microsoft_Office_2003" TargetMode="External"/><Relationship Id="rId23" Type="http://schemas.openxmlformats.org/officeDocument/2006/relationships/hyperlink" Target="http://en.wikipedia.org/wiki/Windows_NT_3.51" TargetMode="External"/><Relationship Id="rId10" Type="http://schemas.openxmlformats.org/officeDocument/2006/relationships/hyperlink" Target="http://en.wikipedia.org/wiki/Windows_XP" TargetMode="External"/><Relationship Id="rId19" Type="http://schemas.openxmlformats.org/officeDocument/2006/relationships/hyperlink" Target="http://en.wikipedia.org/wiki/Microsoft_Office_XP" TargetMode="External"/><Relationship Id="rId4" Type="http://schemas.openxmlformats.org/officeDocument/2006/relationships/hyperlink" Target="http://en.wikipedia.org/wiki/Windows_7" TargetMode="External"/><Relationship Id="rId9" Type="http://schemas.openxmlformats.org/officeDocument/2006/relationships/hyperlink" Target="http://en.wikipedia.org/wiki/Microsoft_Office_2013#Office_RT" TargetMode="External"/><Relationship Id="rId14" Type="http://schemas.openxmlformats.org/officeDocument/2006/relationships/hyperlink" Target="http://en.wikipedia.org/wiki/Windows_2000" TargetMode="External"/><Relationship Id="rId22" Type="http://schemas.openxmlformats.org/officeDocument/2006/relationships/hyperlink" Target="http://en.wikipedia.org/wiki/Microsoft_Office_2000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Mac_OS_X_10.10" TargetMode="External"/><Relationship Id="rId13" Type="http://schemas.openxmlformats.org/officeDocument/2006/relationships/hyperlink" Target="http://en.wikipedia.org/wiki/Mac_OS_X_10.6" TargetMode="External"/><Relationship Id="rId18" Type="http://schemas.openxmlformats.org/officeDocument/2006/relationships/hyperlink" Target="http://en.wikipedia.org/wiki/Microsoft_Office#cite_note-support-2008-34" TargetMode="External"/><Relationship Id="rId26" Type="http://schemas.openxmlformats.org/officeDocument/2006/relationships/hyperlink" Target="http://en.wikipedia.org/wiki/Mac_OS_8" TargetMode="External"/><Relationship Id="rId3" Type="http://schemas.openxmlformats.org/officeDocument/2006/relationships/hyperlink" Target="http://en.wikipedia.org/wiki/IOS_7" TargetMode="External"/><Relationship Id="rId21" Type="http://schemas.openxmlformats.org/officeDocument/2006/relationships/hyperlink" Target="http://en.wikipedia.org/wiki/Microsoft_Office_2004_for_Mac" TargetMode="External"/><Relationship Id="rId7" Type="http://schemas.openxmlformats.org/officeDocument/2006/relationships/hyperlink" Target="http://en.wikipedia.org/wiki/Mac_OS_X_10.9" TargetMode="External"/><Relationship Id="rId12" Type="http://schemas.openxmlformats.org/officeDocument/2006/relationships/hyperlink" Target="http://en.wikipedia.org/wiki/Microsoft_Office#cite_note-support-2011-33" TargetMode="External"/><Relationship Id="rId17" Type="http://schemas.openxmlformats.org/officeDocument/2006/relationships/hyperlink" Target="http://en.wikipedia.org/wiki/Microsoft_Office_2008_for_Mac" TargetMode="External"/><Relationship Id="rId25" Type="http://schemas.openxmlformats.org/officeDocument/2006/relationships/hyperlink" Target="http://en.wikipedia.org/wiki/Mac_OS" TargetMode="External"/><Relationship Id="rId2" Type="http://schemas.openxmlformats.org/officeDocument/2006/relationships/hyperlink" Target="http://en.wikipedia.org/wiki/IOS" TargetMode="External"/><Relationship Id="rId16" Type="http://schemas.openxmlformats.org/officeDocument/2006/relationships/hyperlink" Target="http://en.wikipedia.org/wiki/Mac_OS_X_10.4" TargetMode="External"/><Relationship Id="rId20" Type="http://schemas.openxmlformats.org/officeDocument/2006/relationships/hyperlink" Target="http://en.wikipedia.org/wiki/Mac_OS_X_10.3" TargetMode="External"/><Relationship Id="rId29" Type="http://schemas.openxmlformats.org/officeDocument/2006/relationships/hyperlink" Target="http://en.wikipedia.org/wiki/Microsoft_Office#cite_note-support-2001-3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OS_X" TargetMode="External"/><Relationship Id="rId11" Type="http://schemas.openxmlformats.org/officeDocument/2006/relationships/hyperlink" Target="http://en.wikipedia.org/wiki/Microsoft_Outlook" TargetMode="External"/><Relationship Id="rId24" Type="http://schemas.openxmlformats.org/officeDocument/2006/relationships/hyperlink" Target="http://en.wikipedia.org/wiki/Microsoft_Office#cite_note-support-x-36" TargetMode="External"/><Relationship Id="rId32" Type="http://schemas.openxmlformats.org/officeDocument/2006/relationships/hyperlink" Target="http://en.wikipedia.org/wiki/Microsoft_Office#cite_note-support-98-38" TargetMode="External"/><Relationship Id="rId5" Type="http://schemas.openxmlformats.org/officeDocument/2006/relationships/hyperlink" Target="http://en.wikipedia.org/wiki/Office_365" TargetMode="External"/><Relationship Id="rId15" Type="http://schemas.openxmlformats.org/officeDocument/2006/relationships/hyperlink" Target="http://en.wikipedia.org/wiki/Mac_OS_X_10.5" TargetMode="External"/><Relationship Id="rId23" Type="http://schemas.openxmlformats.org/officeDocument/2006/relationships/hyperlink" Target="http://en.wikipedia.org/wiki/Mac_OS_X_v10.1" TargetMode="External"/><Relationship Id="rId28" Type="http://schemas.openxmlformats.org/officeDocument/2006/relationships/hyperlink" Target="http://en.wikipedia.org/wiki/Microsoft_Office_2001" TargetMode="External"/><Relationship Id="rId10" Type="http://schemas.openxmlformats.org/officeDocument/2006/relationships/hyperlink" Target="http://en.wikipedia.org/wiki/Microsoft_OneNote" TargetMode="External"/><Relationship Id="rId19" Type="http://schemas.openxmlformats.org/officeDocument/2006/relationships/hyperlink" Target="http://en.wikipedia.org/wiki/Mac_OS_X_10.2" TargetMode="External"/><Relationship Id="rId31" Type="http://schemas.openxmlformats.org/officeDocument/2006/relationships/hyperlink" Target="http://en.wikipedia.org/wiki/Microsoft_Office_98_Macintosh_Edition" TargetMode="External"/><Relationship Id="rId4" Type="http://schemas.openxmlformats.org/officeDocument/2006/relationships/hyperlink" Target="http://en.wikipedia.org/wiki/IPad" TargetMode="External"/><Relationship Id="rId9" Type="http://schemas.openxmlformats.org/officeDocument/2006/relationships/hyperlink" Target="http://en.wikipedia.org/wiki/Microsoft_Office_2011_for_Mac" TargetMode="External"/><Relationship Id="rId14" Type="http://schemas.openxmlformats.org/officeDocument/2006/relationships/hyperlink" Target="http://en.wikipedia.org/wiki/Mac_OS_X_10.8" TargetMode="External"/><Relationship Id="rId22" Type="http://schemas.openxmlformats.org/officeDocument/2006/relationships/hyperlink" Target="http://en.wikipedia.org/wiki/Microsoft_Office#cite_note-support-2004-35" TargetMode="External"/><Relationship Id="rId27" Type="http://schemas.openxmlformats.org/officeDocument/2006/relationships/hyperlink" Target="http://en.wikipedia.org/wiki/Mac_OS_9" TargetMode="External"/><Relationship Id="rId30" Type="http://schemas.openxmlformats.org/officeDocument/2006/relationships/hyperlink" Target="http://en.wikipedia.org/wiki/System_7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id.wikipedia.org/wiki/1984" TargetMode="External"/><Relationship Id="rId13" Type="http://schemas.openxmlformats.org/officeDocument/2006/relationships/hyperlink" Target="http://id.wikipedia.org/w/index.php?title=Microsoft_Office_System_2003&amp;action=edit&amp;redlink=1" TargetMode="External"/><Relationship Id="rId3" Type="http://schemas.openxmlformats.org/officeDocument/2006/relationships/hyperlink" Target="http://id.wikipedia.org/wiki/Microsoft" TargetMode="External"/><Relationship Id="rId7" Type="http://schemas.openxmlformats.org/officeDocument/2006/relationships/hyperlink" Target="http://id.wikipedia.org/wiki/Apple_Macintosh" TargetMode="External"/><Relationship Id="rId12" Type="http://schemas.openxmlformats.org/officeDocument/2006/relationships/hyperlink" Target="http://id.wikipedia.org/wiki/1989" TargetMode="External"/><Relationship Id="rId2" Type="http://schemas.openxmlformats.org/officeDocument/2006/relationships/hyperlink" Target="http://id.wikipedia.org/wiki/Pengolah_k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d.wikipedia.org/wiki/1983" TargetMode="External"/><Relationship Id="rId11" Type="http://schemas.openxmlformats.org/officeDocument/2006/relationships/hyperlink" Target="http://id.wikipedia.org/wiki/Microsoft_Windows" TargetMode="External"/><Relationship Id="rId5" Type="http://schemas.openxmlformats.org/officeDocument/2006/relationships/hyperlink" Target="http://id.wikipedia.org/wiki/DOS" TargetMode="External"/><Relationship Id="rId10" Type="http://schemas.openxmlformats.org/officeDocument/2006/relationships/hyperlink" Target="http://id.wikipedia.org/wiki/OS/2" TargetMode="External"/><Relationship Id="rId4" Type="http://schemas.openxmlformats.org/officeDocument/2006/relationships/hyperlink" Target="http://id.wikipedia.org/wiki/Xenix" TargetMode="External"/><Relationship Id="rId9" Type="http://schemas.openxmlformats.org/officeDocument/2006/relationships/hyperlink" Target="http://id.wikipedia.org/w/index.php?title=SCO_OpenServer&amp;action=edit&amp;redlink=1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id.wikipedia.org/wiki/HTML" TargetMode="External"/><Relationship Id="rId2" Type="http://schemas.openxmlformats.org/officeDocument/2006/relationships/hyperlink" Target="http://id.wikipedia.org/w/index.php?title=Macro&amp;action=edit&amp;redlink=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d.wikipedia.org/wiki/ODF" TargetMode="External"/><Relationship Id="rId4" Type="http://schemas.openxmlformats.org/officeDocument/2006/relationships/hyperlink" Target="http://id.wikipedia.org/wiki/X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.filtered.com/blog/5-features-of-microsoft-powerpoint-you-should-be-using" TargetMode="External"/><Relationship Id="rId2" Type="http://schemas.openxmlformats.org/officeDocument/2006/relationships/hyperlink" Target="http://chandoo.org/wp/2013/04/16/learn-top-10-excel-featur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hyperlink" Target="http://hairul-atzuar.blogspot.com/2012/01/perkembangan-microsoft-office-microsoft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Microsoft Office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GB" dirty="0" err="1" smtClean="0"/>
              <a:t>Soleh</a:t>
            </a:r>
            <a:r>
              <a:rPr lang="en-GB" dirty="0" smtClean="0"/>
              <a:t> </a:t>
            </a:r>
            <a:r>
              <a:rPr lang="en-GB" dirty="0" err="1" smtClean="0"/>
              <a:t>Elfrianto</a:t>
            </a:r>
            <a:r>
              <a:rPr lang="en-GB" dirty="0" smtClean="0"/>
              <a:t> </a:t>
            </a:r>
            <a:r>
              <a:rPr lang="en-GB" dirty="0" err="1" smtClean="0"/>
              <a:t>Hardiyono</a:t>
            </a:r>
            <a:endParaRPr lang="en-GB" dirty="0" smtClean="0"/>
          </a:p>
          <a:p>
            <a:pPr algn="r"/>
            <a:r>
              <a:rPr lang="en-GB" dirty="0" smtClean="0"/>
              <a:t>PENS D4 LJ PJJ 2014</a:t>
            </a:r>
          </a:p>
          <a:p>
            <a:pPr algn="r"/>
            <a:r>
              <a:rPr lang="en-GB" dirty="0"/>
              <a:t>2110147044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847457"/>
            <a:ext cx="6804248" cy="1010543"/>
          </a:xfrm>
          <a:prstGeom prst="rect">
            <a:avLst/>
          </a:prstGeom>
          <a:solidFill>
            <a:srgbClr val="0B326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339752" y="0"/>
            <a:ext cx="6804248" cy="1010543"/>
          </a:xfrm>
          <a:prstGeom prst="rect">
            <a:avLst/>
          </a:prstGeom>
          <a:solidFill>
            <a:srgbClr val="0B326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endParaRPr lang="en-GB" dirty="0"/>
          </a:p>
        </p:txBody>
      </p:sp>
      <p:pic>
        <p:nvPicPr>
          <p:cNvPr id="2051" name="Picture 3" descr="Berkas:Microsoft Office 2013 logo and wordmark.sv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67171"/>
            <a:ext cx="19050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79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Con’t</a:t>
            </a:r>
            <a:r>
              <a:rPr lang="en-GB" dirty="0" smtClean="0"/>
              <a:t>….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86025"/>
              </p:ext>
            </p:extLst>
          </p:nvPr>
        </p:nvGraphicFramePr>
        <p:xfrm>
          <a:off x="457200" y="1268413"/>
          <a:ext cx="8229600" cy="4657650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1876830"/>
                <a:gridCol w="2260535"/>
                <a:gridCol w="4092235"/>
              </a:tblGrid>
              <a:tr h="56710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Aug</a:t>
                      </a:r>
                      <a:r>
                        <a:rPr lang="en-US" sz="2000" u="non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0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30</a:t>
                      </a:r>
                      <a:r>
                        <a:rPr lang="en-US" sz="20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, 1995</a:t>
                      </a:r>
                      <a:endParaRPr lang="en-US" sz="2000" u="non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4" marR="565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Office 95</a:t>
                      </a:r>
                      <a:r>
                        <a:rPr lang="en-US" sz="20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(7.0)</a:t>
                      </a:r>
                      <a:endParaRPr lang="en-US" sz="2000" b="0" u="non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4" marR="565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Word 7 for Windows 95, etc.</a:t>
                      </a:r>
                      <a:endParaRPr lang="en-US" sz="2000" b="0" u="non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4" marR="56594" marT="0" marB="0"/>
                </a:tc>
              </a:tr>
              <a:tr h="56710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Nov 19</a:t>
                      </a:r>
                      <a:r>
                        <a:rPr lang="en-US" sz="20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, 1996</a:t>
                      </a:r>
                      <a:endParaRPr lang="en-US" sz="2000" u="non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4" marR="565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Office 97</a:t>
                      </a:r>
                      <a:r>
                        <a:rPr lang="en-US" sz="20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(8.0)</a:t>
                      </a:r>
                      <a:endParaRPr lang="en-US" sz="2000" u="non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4" marR="565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Word 97, etc.</a:t>
                      </a:r>
                      <a:endParaRPr lang="en-US" sz="2000" u="non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4" marR="56594" marT="0" marB="0"/>
                </a:tc>
              </a:tr>
              <a:tr h="56710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Jun 20</a:t>
                      </a:r>
                      <a:r>
                        <a:rPr lang="en-US" sz="20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, 1998</a:t>
                      </a:r>
                      <a:endParaRPr lang="en-US" sz="2000" u="non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4" marR="565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Office 97 Powered by Word 98 (8.5)</a:t>
                      </a:r>
                      <a:endParaRPr lang="en-US" sz="2000" u="non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4" marR="565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The only way to get Word 98.</a:t>
                      </a:r>
                      <a:endParaRPr lang="en-US" sz="2000" u="non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4" marR="56594" marT="0" marB="0"/>
                </a:tc>
              </a:tr>
              <a:tr h="28355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Jun 7</a:t>
                      </a:r>
                      <a:r>
                        <a:rPr lang="en-US" sz="20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, 1999</a:t>
                      </a:r>
                      <a:endParaRPr lang="en-US" sz="2000" u="non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4" marR="565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Office 2000</a:t>
                      </a:r>
                      <a:r>
                        <a:rPr lang="en-US" sz="20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(9.0)</a:t>
                      </a:r>
                      <a:endParaRPr lang="en-US" sz="2000" u="non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4" marR="565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Word 2000, etc.</a:t>
                      </a:r>
                      <a:endParaRPr lang="en-US" sz="2000" u="non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4" marR="56594" marT="0" marB="0"/>
                </a:tc>
              </a:tr>
              <a:tr h="28355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May 31, 2001</a:t>
                      </a:r>
                      <a:endParaRPr lang="en-US" sz="2000" u="non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4" marR="565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Office XP</a:t>
                      </a:r>
                      <a:r>
                        <a:rPr lang="en-US" sz="20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(10.0)</a:t>
                      </a:r>
                      <a:endParaRPr lang="en-US" sz="2000" u="non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4" marR="565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Word 2002, etc.</a:t>
                      </a:r>
                      <a:endParaRPr lang="en-US" sz="2000" u="non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4" marR="56594" marT="0" marB="0"/>
                </a:tc>
              </a:tr>
              <a:tr h="56710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Nov 17</a:t>
                      </a:r>
                      <a:r>
                        <a:rPr lang="en-US" sz="20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, 2003</a:t>
                      </a:r>
                      <a:endParaRPr lang="en-US" sz="2000" u="non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4" marR="565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Office 2003</a:t>
                      </a:r>
                      <a:r>
                        <a:rPr lang="en-US" sz="20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(11.0)</a:t>
                      </a:r>
                      <a:endParaRPr lang="en-US" sz="2000" u="non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4" marR="565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Word 2003, etc.</a:t>
                      </a:r>
                      <a:endParaRPr lang="en-US" sz="2000" u="non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4" marR="56594" marT="0" marB="0"/>
                </a:tc>
              </a:tr>
              <a:tr h="56710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Jan 30</a:t>
                      </a:r>
                      <a:r>
                        <a:rPr lang="en-US" sz="20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, 2007</a:t>
                      </a:r>
                      <a:endParaRPr lang="en-US" sz="2000" u="non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4" marR="565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Office 2007</a:t>
                      </a:r>
                      <a:r>
                        <a:rPr lang="en-US" sz="20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(12.0)</a:t>
                      </a:r>
                      <a:endParaRPr lang="en-US" sz="2000" u="non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4" marR="565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Word 2007, etc.</a:t>
                      </a:r>
                      <a:endParaRPr lang="en-US" sz="2000" u="non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4" marR="56594" marT="0" marB="0"/>
                </a:tc>
              </a:tr>
              <a:tr h="56710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Jun </a:t>
                      </a:r>
                      <a:r>
                        <a:rPr lang="en-US" sz="20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15, </a:t>
                      </a:r>
                      <a:r>
                        <a:rPr lang="en-US" sz="20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2010</a:t>
                      </a:r>
                      <a:endParaRPr lang="en-US" sz="2000" u="non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4" marR="565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Office 2010</a:t>
                      </a:r>
                      <a:r>
                        <a:rPr lang="en-US" sz="20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(14.0)</a:t>
                      </a:r>
                      <a:endParaRPr lang="en-US" sz="2000" u="non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4" marR="565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Word 2010, etc.</a:t>
                      </a:r>
                      <a:endParaRPr lang="en-US" sz="2000" u="non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4" marR="56594" marT="0" marB="0"/>
                </a:tc>
              </a:tr>
              <a:tr h="56710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Oct</a:t>
                      </a:r>
                      <a:r>
                        <a:rPr lang="en-US" sz="2000" u="non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0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11</a:t>
                      </a:r>
                      <a:r>
                        <a:rPr lang="en-US" sz="20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, 2012</a:t>
                      </a:r>
                      <a:endParaRPr lang="en-US" sz="2000" u="non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4" marR="565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Office 2013</a:t>
                      </a:r>
                      <a:r>
                        <a:rPr lang="en-US" sz="20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(15.0)</a:t>
                      </a:r>
                      <a:endParaRPr lang="en-US" sz="2000" u="non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4" marR="565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Word 2013, etc.</a:t>
                      </a:r>
                      <a:endParaRPr lang="en-US" sz="2000" u="non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4" marR="5659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61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Kompatibilitas</a:t>
            </a:r>
            <a:r>
              <a:rPr lang="en-GB" dirty="0" smtClean="0"/>
              <a:t> Ms Office 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990969"/>
              </p:ext>
            </p:extLst>
          </p:nvPr>
        </p:nvGraphicFramePr>
        <p:xfrm>
          <a:off x="457200" y="1533866"/>
          <a:ext cx="8229600" cy="4775454"/>
        </p:xfrm>
        <a:graphic>
          <a:graphicData uri="http://schemas.openxmlformats.org/drawingml/2006/table">
            <a:tbl>
              <a:tblPr firstRow="1" firstCol="1" bandRow="1">
                <a:tableStyleId>{638B1855-1B75-4FBE-930C-398BA8C253C6}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0">
                <a:tc rowSpan="2"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sng" dirty="0">
                          <a:solidFill>
                            <a:schemeClr val="tx1"/>
                          </a:solidFill>
                          <a:effectLst/>
                          <a:hlinkClick r:id="rId2" tooltip="Operating system"/>
                        </a:rPr>
                        <a:t>Operating system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Latest version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Support end date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Mainstream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Extended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 rowSpan="9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sng" dirty="0">
                          <a:solidFill>
                            <a:schemeClr val="tx1"/>
                          </a:solidFill>
                          <a:effectLst/>
                          <a:hlinkClick r:id="rId3" tooltip="Windows"/>
                        </a:rPr>
                        <a:t>Windows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(Client versions)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sng">
                          <a:solidFill>
                            <a:schemeClr val="tx1"/>
                          </a:solidFill>
                          <a:effectLst/>
                          <a:hlinkClick r:id="rId4" tooltip="Windows 7"/>
                        </a:rPr>
                        <a:t>7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2000" u="sng">
                          <a:solidFill>
                            <a:schemeClr val="tx1"/>
                          </a:solidFill>
                          <a:effectLst/>
                          <a:hlinkClick r:id="rId5" tooltip="Windows 8"/>
                        </a:rPr>
                        <a:t>8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2000" u="sng">
                          <a:solidFill>
                            <a:schemeClr val="tx1"/>
                          </a:solidFill>
                          <a:effectLst/>
                          <a:hlinkClick r:id="rId6" tooltip="Windows 8.1"/>
                        </a:rPr>
                        <a:t>8.1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sng">
                          <a:solidFill>
                            <a:schemeClr val="tx1"/>
                          </a:solidFill>
                          <a:effectLst/>
                          <a:hlinkClick r:id="rId7" tooltip="Microsoft Office 2013"/>
                        </a:rPr>
                        <a:t>2013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10 April 2018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11 April 2023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sng" dirty="0">
                          <a:solidFill>
                            <a:schemeClr val="tx1"/>
                          </a:solidFill>
                          <a:effectLst/>
                          <a:hlinkClick r:id="rId8" tooltip="Windows RT"/>
                        </a:rPr>
                        <a:t>Windows RT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sng">
                          <a:solidFill>
                            <a:schemeClr val="tx1"/>
                          </a:solidFill>
                          <a:effectLst/>
                          <a:hlinkClick r:id="rId9" tooltip="Microsoft Office 2013"/>
                        </a:rPr>
                        <a:t>2013 RT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?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?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sng" dirty="0">
                          <a:solidFill>
                            <a:schemeClr val="tx1"/>
                          </a:solidFill>
                          <a:effectLst/>
                          <a:hlinkClick r:id="rId10" tooltip="Windows XP"/>
                        </a:rPr>
                        <a:t>XP SP3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2000" u="sng" dirty="0">
                          <a:solidFill>
                            <a:schemeClr val="tx1"/>
                          </a:solidFill>
                          <a:effectLst/>
                          <a:hlinkClick r:id="rId11" tooltip="Windows Vista"/>
                        </a:rPr>
                        <a:t>Vista SP2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sng">
                          <a:solidFill>
                            <a:schemeClr val="tx1"/>
                          </a:solidFill>
                          <a:effectLst/>
                          <a:hlinkClick r:id="rId12" tooltip="Microsoft Office 2010"/>
                        </a:rPr>
                        <a:t>2010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13 October 2015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13 October 2020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sng">
                          <a:solidFill>
                            <a:schemeClr val="tx1"/>
                          </a:solidFill>
                          <a:effectLst/>
                          <a:hlinkClick r:id="rId10" tooltip="Windows XP"/>
                        </a:rPr>
                        <a:t>XP SP2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2000" u="sng">
                          <a:solidFill>
                            <a:schemeClr val="tx1"/>
                          </a:solidFill>
                          <a:effectLst/>
                          <a:hlinkClick r:id="rId11" tooltip="Windows Vista"/>
                        </a:rPr>
                        <a:t>Vista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sng">
                          <a:solidFill>
                            <a:schemeClr val="tx1"/>
                          </a:solidFill>
                          <a:effectLst/>
                          <a:hlinkClick r:id="rId13" tooltip="Microsoft Office 2007"/>
                        </a:rPr>
                        <a:t>2007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10 April 2012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11 April 2017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sng">
                          <a:solidFill>
                            <a:schemeClr val="tx1"/>
                          </a:solidFill>
                          <a:effectLst/>
                          <a:hlinkClick r:id="rId14" tooltip="Windows 2000"/>
                        </a:rPr>
                        <a:t>2000 SP4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2000" u="sng">
                          <a:solidFill>
                            <a:schemeClr val="tx1"/>
                          </a:solidFill>
                          <a:effectLst/>
                          <a:hlinkClick r:id="rId10" tooltip="Windows XP"/>
                        </a:rPr>
                        <a:t>XP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sng" dirty="0">
                          <a:solidFill>
                            <a:schemeClr val="tx1"/>
                          </a:solidFill>
                          <a:effectLst/>
                          <a:hlinkClick r:id="rId15" tooltip="Microsoft Office 2003"/>
                        </a:rPr>
                        <a:t>2003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14 April 2009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8 April 2014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sng">
                          <a:solidFill>
                            <a:schemeClr val="tx1"/>
                          </a:solidFill>
                          <a:effectLst/>
                          <a:hlinkClick r:id="rId16" tooltip="Windows NT 4.0"/>
                        </a:rPr>
                        <a:t>NT 4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2000" u="sng">
                          <a:solidFill>
                            <a:schemeClr val="tx1"/>
                          </a:solidFill>
                          <a:effectLst/>
                          <a:hlinkClick r:id="rId17" tooltip="Windows 98"/>
                        </a:rPr>
                        <a:t>98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2000" u="sng">
                          <a:solidFill>
                            <a:schemeClr val="tx1"/>
                          </a:solidFill>
                          <a:effectLst/>
                          <a:hlinkClick r:id="rId18" tooltip="Windows ME"/>
                        </a:rPr>
                        <a:t>ME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2000" u="sng">
                          <a:solidFill>
                            <a:schemeClr val="tx1"/>
                          </a:solidFill>
                          <a:effectLst/>
                          <a:hlinkClick r:id="rId14" tooltip="Windows 2000"/>
                        </a:rPr>
                        <a:t>2000 SP2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sng" dirty="0">
                          <a:solidFill>
                            <a:schemeClr val="tx1"/>
                          </a:solidFill>
                          <a:effectLst/>
                          <a:hlinkClick r:id="rId19" tooltip="Microsoft Office XP"/>
                        </a:rPr>
                        <a:t>XP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11 July 2006</a:t>
                      </a:r>
                      <a:r>
                        <a:rPr lang="en-US" sz="2000" u="sng" baseline="30000">
                          <a:solidFill>
                            <a:schemeClr val="tx1"/>
                          </a:solidFill>
                          <a:effectLst/>
                          <a:hlinkClick r:id="rId20"/>
                        </a:rPr>
                        <a:t>[32]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12 July 2011</a:t>
                      </a:r>
                      <a:r>
                        <a:rPr lang="en-US" sz="2000" u="sng" baseline="30000">
                          <a:solidFill>
                            <a:schemeClr val="tx1"/>
                          </a:solidFill>
                          <a:effectLst/>
                          <a:hlinkClick r:id="rId20"/>
                        </a:rPr>
                        <a:t>[32]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sng">
                          <a:solidFill>
                            <a:schemeClr val="tx1"/>
                          </a:solidFill>
                          <a:effectLst/>
                          <a:hlinkClick r:id="rId21" tooltip="Windows 95"/>
                        </a:rPr>
                        <a:t>95 SP2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2000" u="sng">
                          <a:solidFill>
                            <a:schemeClr val="tx1"/>
                          </a:solidFill>
                          <a:effectLst/>
                          <a:hlinkClick r:id="rId14" tooltip="Windows 2000"/>
                        </a:rPr>
                        <a:t>2000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sng" dirty="0">
                          <a:solidFill>
                            <a:schemeClr val="tx1"/>
                          </a:solidFill>
                          <a:effectLst/>
                          <a:hlinkClick r:id="rId22" tooltip="Microsoft Office 2000"/>
                        </a:rPr>
                        <a:t>2000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30 June 2004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14 July 2009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sng">
                          <a:solidFill>
                            <a:schemeClr val="tx1"/>
                          </a:solidFill>
                          <a:effectLst/>
                          <a:hlinkClick r:id="rId23" tooltip="Windows NT 3.51"/>
                        </a:rPr>
                        <a:t>NT 3.51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2000" u="sng">
                          <a:solidFill>
                            <a:schemeClr val="tx1"/>
                          </a:solidFill>
                          <a:effectLst/>
                          <a:hlinkClick r:id="rId21" tooltip="Windows 95"/>
                        </a:rPr>
                        <a:t>95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sng">
                          <a:solidFill>
                            <a:schemeClr val="tx1"/>
                          </a:solidFill>
                          <a:effectLst/>
                          <a:hlinkClick r:id="rId24" tooltip="Microsoft Office 97"/>
                        </a:rPr>
                        <a:t>97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31 August 2001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28 February 2002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sng">
                          <a:solidFill>
                            <a:schemeClr val="tx1"/>
                          </a:solidFill>
                          <a:effectLst/>
                          <a:hlinkClick r:id="rId25" tooltip="Windows 3.1"/>
                        </a:rPr>
                        <a:t>3.1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?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?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57200" y="16700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Con’t</a:t>
            </a:r>
            <a:r>
              <a:rPr lang="en-GB" dirty="0" smtClean="0"/>
              <a:t>….</a:t>
            </a:r>
            <a:endParaRPr lang="en-GB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57200" y="16700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708651"/>
              </p:ext>
            </p:extLst>
          </p:nvPr>
        </p:nvGraphicFramePr>
        <p:xfrm>
          <a:off x="457200" y="1268760"/>
          <a:ext cx="8229600" cy="5039741"/>
        </p:xfrm>
        <a:graphic>
          <a:graphicData uri="http://schemas.openxmlformats.org/drawingml/2006/table">
            <a:tbl>
              <a:tblPr firstRow="1" firstCol="1" bandRow="1">
                <a:tableStyleId>{638B1855-1B75-4FBE-930C-398BA8C253C6}</a:tableStyleId>
              </a:tblPr>
              <a:tblGrid>
                <a:gridCol w="920040"/>
                <a:gridCol w="1827390"/>
                <a:gridCol w="1827390"/>
                <a:gridCol w="1827390"/>
                <a:gridCol w="1827390"/>
              </a:tblGrid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u="none" dirty="0">
                          <a:solidFill>
                            <a:schemeClr val="tx1"/>
                          </a:solidFill>
                          <a:effectLst/>
                        </a:rPr>
                        <a:t>Operating system</a:t>
                      </a:r>
                      <a:endParaRPr lang="en-US" sz="1800" b="1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Latest version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Support end date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Mainstream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Extended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u="sng" dirty="0" err="1">
                          <a:solidFill>
                            <a:schemeClr val="tx1"/>
                          </a:solidFill>
                          <a:effectLst/>
                          <a:hlinkClick r:id="rId2" tooltip="IOS"/>
                        </a:rPr>
                        <a:t>iOS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u="sng">
                          <a:solidFill>
                            <a:schemeClr val="tx1"/>
                          </a:solidFill>
                          <a:effectLst/>
                          <a:hlinkClick r:id="rId3" tooltip="IOS 7"/>
                        </a:rPr>
                        <a:t>iOS 7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en-US" sz="1800" u="sng">
                          <a:solidFill>
                            <a:schemeClr val="tx1"/>
                          </a:solidFill>
                          <a:effectLst/>
                          <a:hlinkClick r:id="rId4" tooltip="IPad"/>
                        </a:rPr>
                        <a:t>iPad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Office for iPad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Based on </a:t>
                      </a:r>
                      <a:r>
                        <a:rPr lang="en-US" sz="1800" u="sng" dirty="0">
                          <a:solidFill>
                            <a:schemeClr val="tx1"/>
                          </a:solidFill>
                          <a:effectLst/>
                          <a:hlinkClick r:id="rId5" tooltip="Office 365"/>
                        </a:rPr>
                        <a:t>Office 365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subscription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row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u="sng" dirty="0">
                          <a:solidFill>
                            <a:schemeClr val="tx1"/>
                          </a:solidFill>
                          <a:effectLst/>
                          <a:hlinkClick r:id="rId6" tooltip="OS X"/>
                        </a:rPr>
                        <a:t>OS X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u="sng" dirty="0">
                          <a:solidFill>
                            <a:schemeClr val="tx1"/>
                          </a:solidFill>
                          <a:effectLst/>
                          <a:hlinkClick r:id="rId7" tooltip="Mac OS X 10.9"/>
                        </a:rPr>
                        <a:t>10.9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– </a:t>
                      </a:r>
                      <a:r>
                        <a:rPr lang="en-US" sz="1800" u="sng" dirty="0">
                          <a:solidFill>
                            <a:schemeClr val="tx1"/>
                          </a:solidFill>
                          <a:effectLst/>
                          <a:hlinkClick r:id="rId8" tooltip="Mac OS X 10.10"/>
                        </a:rPr>
                        <a:t>10.10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u="sng" dirty="0">
                          <a:solidFill>
                            <a:schemeClr val="tx1"/>
                          </a:solidFill>
                          <a:effectLst/>
                          <a:hlinkClick r:id="rId9" tooltip="Microsoft Office 2011 for Mac"/>
                        </a:rPr>
                        <a:t>2011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with </a:t>
                      </a:r>
                      <a:r>
                        <a:rPr lang="en-US" sz="1800" u="sng" dirty="0">
                          <a:solidFill>
                            <a:schemeClr val="tx1"/>
                          </a:solidFill>
                          <a:effectLst/>
                          <a:hlinkClick r:id="rId10" tooltip="Microsoft OneNote"/>
                        </a:rPr>
                        <a:t>OneNote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and </a:t>
                      </a:r>
                      <a:r>
                        <a:rPr lang="en-US" sz="1800" u="sng" dirty="0">
                          <a:solidFill>
                            <a:schemeClr val="tx1"/>
                          </a:solidFill>
                          <a:effectLst/>
                          <a:hlinkClick r:id="rId11" tooltip="Microsoft Outlook"/>
                        </a:rPr>
                        <a:t>Outlook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15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12 January 2016</a:t>
                      </a:r>
                      <a:r>
                        <a:rPr lang="en-US" sz="1800" u="sng" baseline="30000" dirty="0">
                          <a:solidFill>
                            <a:schemeClr val="tx1"/>
                          </a:solidFill>
                          <a:effectLst/>
                          <a:hlinkClick r:id="rId12"/>
                        </a:rPr>
                        <a:t>[33]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excluding version 15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r>
                        <a:rPr lang="en-US" sz="1800" u="sng" baseline="30000">
                          <a:solidFill>
                            <a:schemeClr val="tx1"/>
                          </a:solidFill>
                          <a:effectLst/>
                          <a:hlinkClick r:id="rId12"/>
                        </a:rPr>
                        <a:t>[33]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u="sng">
                          <a:solidFill>
                            <a:schemeClr val="tx1"/>
                          </a:solidFill>
                          <a:effectLst/>
                          <a:hlinkClick r:id="rId13" tooltip="Mac OS X 10.6"/>
                        </a:rPr>
                        <a:t>10.6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 – </a:t>
                      </a:r>
                      <a:r>
                        <a:rPr lang="en-US" sz="1800" u="sng">
                          <a:solidFill>
                            <a:schemeClr val="tx1"/>
                          </a:solidFill>
                          <a:effectLst/>
                          <a:hlinkClick r:id="rId14" tooltip="Mac OS X 10.8"/>
                        </a:rPr>
                        <a:t>10.8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u="sng" dirty="0">
                          <a:solidFill>
                            <a:schemeClr val="tx1"/>
                          </a:solidFill>
                          <a:effectLst/>
                          <a:hlinkClick r:id="rId9" tooltip="Microsoft Office 2011 for Mac"/>
                        </a:rPr>
                        <a:t>2011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12 January 2016</a:t>
                      </a:r>
                      <a:r>
                        <a:rPr lang="en-US" sz="1800" u="sng" baseline="30000">
                          <a:solidFill>
                            <a:schemeClr val="tx1"/>
                          </a:solidFill>
                          <a:effectLst/>
                          <a:hlinkClick r:id="rId12"/>
                        </a:rPr>
                        <a:t>[33]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r>
                        <a:rPr lang="en-US" sz="1800" u="sng" baseline="30000">
                          <a:solidFill>
                            <a:schemeClr val="tx1"/>
                          </a:solidFill>
                          <a:effectLst/>
                          <a:hlinkClick r:id="rId12"/>
                        </a:rPr>
                        <a:t>[33]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u="sng" dirty="0">
                          <a:solidFill>
                            <a:schemeClr val="tx1"/>
                          </a:solidFill>
                          <a:effectLst/>
                          <a:hlinkClick r:id="rId15" tooltip="Mac OS X 10.5"/>
                        </a:rPr>
                        <a:t>10.5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(Leopard, Intel)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u="sng">
                          <a:solidFill>
                            <a:schemeClr val="tx1"/>
                          </a:solidFill>
                          <a:effectLst/>
                          <a:hlinkClick r:id="rId16" tooltip="Mac OS X 10.4"/>
                        </a:rPr>
                        <a:t>10.4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 – </a:t>
                      </a:r>
                      <a:r>
                        <a:rPr lang="en-US" sz="1800" u="sng">
                          <a:solidFill>
                            <a:schemeClr val="tx1"/>
                          </a:solidFill>
                          <a:effectLst/>
                          <a:hlinkClick r:id="rId15" tooltip="Mac OS X 10.5"/>
                        </a:rPr>
                        <a:t>10.5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 (PPC)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u="sng" dirty="0">
                          <a:solidFill>
                            <a:schemeClr val="tx1"/>
                          </a:solidFill>
                          <a:effectLst/>
                          <a:hlinkClick r:id="rId17" tooltip="Microsoft Office 2008 for Mac"/>
                        </a:rPr>
                        <a:t>2008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9 April 2013</a:t>
                      </a:r>
                      <a:r>
                        <a:rPr lang="en-US" sz="1800" u="sng" baseline="30000" dirty="0">
                          <a:solidFill>
                            <a:schemeClr val="tx1"/>
                          </a:solidFill>
                          <a:effectLst/>
                          <a:hlinkClick r:id="rId18"/>
                        </a:rPr>
                        <a:t>[34]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r>
                        <a:rPr lang="en-US" sz="1800" u="sng" baseline="30000">
                          <a:solidFill>
                            <a:schemeClr val="tx1"/>
                          </a:solidFill>
                          <a:effectLst/>
                          <a:hlinkClick r:id="rId18"/>
                        </a:rPr>
                        <a:t>[34]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u="sng">
                          <a:solidFill>
                            <a:schemeClr val="tx1"/>
                          </a:solidFill>
                          <a:effectLst/>
                          <a:hlinkClick r:id="rId19" tooltip="Mac OS X 10.2"/>
                        </a:rPr>
                        <a:t>10.2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 – </a:t>
                      </a:r>
                      <a:r>
                        <a:rPr lang="en-US" sz="1800" u="sng">
                          <a:solidFill>
                            <a:schemeClr val="tx1"/>
                          </a:solidFill>
                          <a:effectLst/>
                          <a:hlinkClick r:id="rId20" tooltip="Mac OS X 10.3"/>
                        </a:rPr>
                        <a:t>10.3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u="sng">
                          <a:solidFill>
                            <a:schemeClr val="tx1"/>
                          </a:solidFill>
                          <a:effectLst/>
                          <a:hlinkClick r:id="rId21" tooltip="Microsoft Office 2004 for Mac"/>
                        </a:rPr>
                        <a:t>2004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 January 2012</a:t>
                      </a:r>
                      <a:r>
                        <a:rPr lang="en-US" sz="1800" u="sng" baseline="30000" dirty="0">
                          <a:solidFill>
                            <a:schemeClr val="tx1"/>
                          </a:solidFill>
                          <a:effectLst/>
                          <a:hlinkClick r:id="rId22"/>
                        </a:rPr>
                        <a:t>[35]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r>
                        <a:rPr lang="en-US" sz="1800" u="sng" baseline="30000">
                          <a:solidFill>
                            <a:schemeClr val="tx1"/>
                          </a:solidFill>
                          <a:effectLst/>
                          <a:hlinkClick r:id="rId22"/>
                        </a:rPr>
                        <a:t>[35]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u="sng">
                          <a:solidFill>
                            <a:schemeClr val="tx1"/>
                          </a:solidFill>
                          <a:effectLst/>
                          <a:hlinkClick r:id="rId23" tooltip="Mac OS X v10.1"/>
                        </a:rPr>
                        <a:t>10.1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v. X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9 January 2007</a:t>
                      </a:r>
                      <a:r>
                        <a:rPr lang="en-US" sz="1800" u="sng" baseline="30000" dirty="0">
                          <a:solidFill>
                            <a:schemeClr val="tx1"/>
                          </a:solidFill>
                          <a:effectLst/>
                          <a:hlinkClick r:id="rId24"/>
                        </a:rPr>
                        <a:t>[36]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r>
                        <a:rPr lang="en-US" sz="1800" u="sng" baseline="30000" dirty="0">
                          <a:solidFill>
                            <a:schemeClr val="tx1"/>
                          </a:solidFill>
                          <a:effectLst/>
                          <a:hlinkClick r:id="rId24"/>
                        </a:rPr>
                        <a:t>[36]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u="sng">
                          <a:solidFill>
                            <a:schemeClr val="tx1"/>
                          </a:solidFill>
                          <a:effectLst/>
                          <a:hlinkClick r:id="rId25" tooltip="Mac OS"/>
                        </a:rPr>
                        <a:t>Mac OS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u="sng">
                          <a:solidFill>
                            <a:schemeClr val="tx1"/>
                          </a:solidFill>
                          <a:effectLst/>
                          <a:hlinkClick r:id="rId26" tooltip="Mac OS 8"/>
                        </a:rPr>
                        <a:t>8.1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 – </a:t>
                      </a:r>
                      <a:r>
                        <a:rPr lang="en-US" sz="1800" u="sng">
                          <a:solidFill>
                            <a:schemeClr val="tx1"/>
                          </a:solidFill>
                          <a:effectLst/>
                          <a:hlinkClick r:id="rId27" tooltip="Mac OS 9"/>
                        </a:rPr>
                        <a:t>9.2.2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 (PPC)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u="sng">
                          <a:solidFill>
                            <a:schemeClr val="tx1"/>
                          </a:solidFill>
                          <a:effectLst/>
                          <a:hlinkClick r:id="rId28" tooltip="Microsoft Office 2001"/>
                        </a:rPr>
                        <a:t>2001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31 December 2005</a:t>
                      </a:r>
                      <a:r>
                        <a:rPr lang="en-US" sz="1800" u="sng" baseline="30000">
                          <a:solidFill>
                            <a:schemeClr val="tx1"/>
                          </a:solidFill>
                          <a:effectLst/>
                          <a:hlinkClick r:id="rId29"/>
                        </a:rPr>
                        <a:t>[37]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r>
                        <a:rPr lang="en-US" sz="1800" u="sng" baseline="30000" dirty="0">
                          <a:solidFill>
                            <a:schemeClr val="tx1"/>
                          </a:solidFill>
                          <a:effectLst/>
                          <a:hlinkClick r:id="rId29"/>
                        </a:rPr>
                        <a:t>[37]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u="sng">
                          <a:solidFill>
                            <a:schemeClr val="tx1"/>
                          </a:solidFill>
                          <a:effectLst/>
                          <a:hlinkClick r:id="rId30" tooltip="System 7"/>
                        </a:rPr>
                        <a:t>7.5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 – </a:t>
                      </a:r>
                      <a:r>
                        <a:rPr lang="en-US" sz="1800" u="sng">
                          <a:solidFill>
                            <a:schemeClr val="tx1"/>
                          </a:solidFill>
                          <a:effectLst/>
                          <a:hlinkClick r:id="rId26" tooltip="Mac OS 8"/>
                        </a:rPr>
                        <a:t>8.0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 (PPC)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u="sng">
                          <a:solidFill>
                            <a:schemeClr val="tx1"/>
                          </a:solidFill>
                          <a:effectLst/>
                          <a:hlinkClick r:id="rId31" tooltip="Microsoft Office 98 Macintosh Edition"/>
                        </a:rPr>
                        <a:t>98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30 June 2003</a:t>
                      </a:r>
                      <a:r>
                        <a:rPr lang="en-US" sz="1800" u="sng" baseline="30000">
                          <a:solidFill>
                            <a:schemeClr val="tx1"/>
                          </a:solidFill>
                          <a:effectLst/>
                          <a:hlinkClick r:id="rId32"/>
                        </a:rPr>
                        <a:t>[38]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r>
                        <a:rPr lang="en-US" sz="1800" u="sng" baseline="30000" dirty="0">
                          <a:solidFill>
                            <a:schemeClr val="tx1"/>
                          </a:solidFill>
                          <a:effectLst/>
                          <a:hlinkClick r:id="rId32"/>
                        </a:rPr>
                        <a:t>[38]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u="sng">
                          <a:solidFill>
                            <a:schemeClr val="tx1"/>
                          </a:solidFill>
                          <a:effectLst/>
                          <a:hlinkClick r:id="rId30" tooltip="System 7"/>
                        </a:rPr>
                        <a:t>7.0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 – </a:t>
                      </a:r>
                      <a:r>
                        <a:rPr lang="en-US" sz="1800" u="sng">
                          <a:solidFill>
                            <a:schemeClr val="tx1"/>
                          </a:solidFill>
                          <a:effectLst/>
                          <a:hlinkClick r:id="rId26" tooltip="Mac OS 8"/>
                        </a:rPr>
                        <a:t>8.1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 (68K)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4.2.1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31 December 1996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16700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5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99592" y="2309728"/>
            <a:ext cx="1511264" cy="1263071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092" y="2355189"/>
            <a:ext cx="1296000" cy="129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Kompatibel</a:t>
            </a:r>
            <a:r>
              <a:rPr lang="en-GB" dirty="0" smtClean="0"/>
              <a:t> </a:t>
            </a:r>
            <a:r>
              <a:rPr lang="en-GB" dirty="0" err="1" smtClean="0"/>
              <a:t>berbagai</a:t>
            </a:r>
            <a:r>
              <a:rPr lang="en-GB" dirty="0" smtClean="0"/>
              <a:t> </a:t>
            </a:r>
            <a:r>
              <a:rPr lang="en-GB" dirty="0" err="1" smtClean="0"/>
              <a:t>jenis</a:t>
            </a:r>
            <a:r>
              <a:rPr lang="en-GB" dirty="0" smtClean="0"/>
              <a:t> </a:t>
            </a:r>
            <a:r>
              <a:rPr lang="en-GB" dirty="0" err="1" smtClean="0"/>
              <a:t>Perangkat</a:t>
            </a:r>
            <a:endParaRPr lang="en-GB" dirty="0"/>
          </a:p>
        </p:txBody>
      </p:sp>
      <p:sp>
        <p:nvSpPr>
          <p:cNvPr id="25" name="Right Arrow 24"/>
          <p:cNvSpPr/>
          <p:nvPr/>
        </p:nvSpPr>
        <p:spPr>
          <a:xfrm>
            <a:off x="6084168" y="2855512"/>
            <a:ext cx="432048" cy="43204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2008888" y="1124744"/>
            <a:ext cx="7557309" cy="12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GB" b="1" dirty="0" smtClean="0">
                <a:solidFill>
                  <a:schemeClr val="tx1"/>
                </a:solidFill>
              </a:rPr>
              <a:t>Microsoft office </a:t>
            </a:r>
            <a:r>
              <a:rPr lang="en-GB" b="1" dirty="0" err="1" smtClean="0">
                <a:solidFill>
                  <a:schemeClr val="tx1"/>
                </a:solidFill>
              </a:rPr>
              <a:t>dapat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r>
              <a:rPr lang="en-GB" b="1" dirty="0" err="1" smtClean="0">
                <a:solidFill>
                  <a:schemeClr val="tx1"/>
                </a:solidFill>
              </a:rPr>
              <a:t>dijalankan</a:t>
            </a:r>
            <a:r>
              <a:rPr lang="en-GB" b="1" dirty="0" smtClean="0">
                <a:solidFill>
                  <a:schemeClr val="tx1"/>
                </a:solidFill>
              </a:rPr>
              <a:t> di </a:t>
            </a:r>
            <a:r>
              <a:rPr lang="en-GB" b="1" dirty="0" err="1" smtClean="0">
                <a:solidFill>
                  <a:schemeClr val="tx1"/>
                </a:solidFill>
              </a:rPr>
              <a:t>berbagai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r>
              <a:rPr lang="en-GB" b="1" dirty="0" err="1" smtClean="0">
                <a:solidFill>
                  <a:schemeClr val="tx1"/>
                </a:solidFill>
              </a:rPr>
              <a:t>perangkat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347864" y="2420744"/>
            <a:ext cx="2376264" cy="1152056"/>
            <a:chOff x="3059832" y="2420744"/>
            <a:chExt cx="2376264" cy="1152056"/>
          </a:xfrm>
        </p:grpSpPr>
        <p:sp>
          <p:nvSpPr>
            <p:cNvPr id="3" name="Rectangle 2"/>
            <p:cNvSpPr/>
            <p:nvPr/>
          </p:nvSpPr>
          <p:spPr>
            <a:xfrm>
              <a:off x="3059832" y="2420744"/>
              <a:ext cx="2376264" cy="11520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3" descr="Berkas:Microsoft Office 2013 logo and wordmark.sv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1396" y="2710281"/>
              <a:ext cx="19050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ight Arrow 11"/>
          <p:cNvSpPr/>
          <p:nvPr/>
        </p:nvSpPr>
        <p:spPr>
          <a:xfrm rot="10800000">
            <a:off x="2483769" y="2773229"/>
            <a:ext cx="432048" cy="43204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 rot="5400000">
            <a:off x="4355976" y="3788788"/>
            <a:ext cx="432048" cy="43204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080" y="4365104"/>
            <a:ext cx="1296000" cy="12960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899592" y="3585633"/>
            <a:ext cx="1474399" cy="6352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GB" b="1" dirty="0" smtClean="0">
                <a:solidFill>
                  <a:schemeClr val="tx1"/>
                </a:solidFill>
              </a:rPr>
              <a:t>Desktop device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70009" y="3644880"/>
            <a:ext cx="1474399" cy="6352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GB" b="1" dirty="0" smtClean="0">
                <a:solidFill>
                  <a:schemeClr val="tx1"/>
                </a:solidFill>
              </a:rPr>
              <a:t>Mobile device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61697" y="5589240"/>
            <a:ext cx="1474399" cy="6352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GB" b="1" dirty="0" smtClean="0">
                <a:solidFill>
                  <a:schemeClr val="tx1"/>
                </a:solidFill>
              </a:rPr>
              <a:t>Cloud device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19" y="2492291"/>
            <a:ext cx="936709" cy="93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6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1560" y="1460508"/>
            <a:ext cx="7992888" cy="520885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>
              <a:solidFill>
                <a:schemeClr val="tx1"/>
              </a:solidFill>
            </a:endParaRPr>
          </a:p>
          <a:p>
            <a:pPr algn="ctr"/>
            <a:endParaRPr lang="en-GB" sz="4000" dirty="0" smtClean="0">
              <a:solidFill>
                <a:schemeClr val="tx1"/>
              </a:solidFill>
            </a:endParaRPr>
          </a:p>
          <a:p>
            <a:pPr algn="ctr"/>
            <a:endParaRPr lang="en-GB" sz="4000" dirty="0">
              <a:solidFill>
                <a:schemeClr val="tx1"/>
              </a:solidFill>
            </a:endParaRPr>
          </a:p>
          <a:p>
            <a:pPr algn="ctr"/>
            <a:endParaRPr lang="en-GB" sz="4000" dirty="0" smtClean="0">
              <a:solidFill>
                <a:schemeClr val="tx1"/>
              </a:solidFill>
            </a:endParaRPr>
          </a:p>
          <a:p>
            <a:pPr algn="ctr"/>
            <a:endParaRPr lang="en-GB" sz="4000" dirty="0">
              <a:solidFill>
                <a:schemeClr val="tx1"/>
              </a:solidFill>
            </a:endParaRPr>
          </a:p>
          <a:p>
            <a:pPr algn="ctr"/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Produk</a:t>
            </a:r>
            <a:r>
              <a:rPr lang="en-GB" dirty="0" smtClean="0"/>
              <a:t> Microsoft Office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686044"/>
            <a:ext cx="3905909" cy="29752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31640" y="1542364"/>
            <a:ext cx="633670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err="1">
                <a:solidFill>
                  <a:schemeClr val="bg1">
                    <a:lumMod val="50000"/>
                  </a:schemeClr>
                </a:solidFill>
              </a:rPr>
              <a:t>Berikut</a:t>
            </a:r>
            <a:r>
              <a:rPr lang="en-GB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bg1">
                    <a:lumMod val="50000"/>
                  </a:schemeClr>
                </a:solidFill>
              </a:rPr>
              <a:t>beberapa</a:t>
            </a:r>
            <a:r>
              <a:rPr lang="en-GB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bg1">
                    <a:lumMod val="50000"/>
                  </a:schemeClr>
                </a:solidFill>
              </a:rPr>
              <a:t>produk</a:t>
            </a:r>
            <a:r>
              <a:rPr lang="en-GB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2800" b="1" dirty="0" smtClean="0">
                <a:solidFill>
                  <a:schemeClr val="bg1">
                    <a:lumMod val="50000"/>
                  </a:schemeClr>
                </a:solidFill>
              </a:rPr>
              <a:t>Ms Office</a:t>
            </a:r>
            <a:endParaRPr lang="en-GB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08014" y="2204864"/>
            <a:ext cx="3624426" cy="4190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Microsoft Access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Microsoft Excel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Microsoft InfoPath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Microsoft Lync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Microsoft OneNote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Microsoft Outlook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Microsoft PowerPoint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Microsoft Project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Microsoft Publisher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Microsoft SharePoint Designer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Microsoft SharePoint Foundation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Microsoft Visio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Microsoft Word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Microsoft </a:t>
            </a:r>
            <a:r>
              <a:rPr lang="en-US" dirty="0" err="1" smtClean="0">
                <a:solidFill>
                  <a:schemeClr val="tx1"/>
                </a:solidFill>
              </a:rPr>
              <a:t>MapMaker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61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Produk</a:t>
            </a:r>
            <a:r>
              <a:rPr lang="en-GB" dirty="0" smtClean="0"/>
              <a:t> </a:t>
            </a:r>
            <a:r>
              <a:rPr lang="en-GB" dirty="0" err="1" smtClean="0"/>
              <a:t>Andalan</a:t>
            </a:r>
            <a:r>
              <a:rPr lang="en-GB" dirty="0" smtClean="0"/>
              <a:t> Ms Office (</a:t>
            </a:r>
            <a:r>
              <a:rPr lang="en-GB" dirty="0" err="1" smtClean="0"/>
              <a:t>umum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81560" y="2041368"/>
            <a:ext cx="1296000" cy="1296144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481560" y="3776352"/>
            <a:ext cx="1296000" cy="1296144"/>
          </a:xfrm>
          <a:prstGeom prst="rect">
            <a:avLst/>
          </a:prstGeom>
          <a:solidFill>
            <a:srgbClr val="DE82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5587" y="2041368"/>
            <a:ext cx="1296000" cy="1296000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5587" y="3776352"/>
            <a:ext cx="1296000" cy="1296144"/>
          </a:xfrm>
          <a:prstGeom prst="rect">
            <a:avLst/>
          </a:prstGeom>
          <a:solidFill>
            <a:srgbClr val="F7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79134" y="2041224"/>
            <a:ext cx="2664296" cy="129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smtClean="0">
                <a:solidFill>
                  <a:schemeClr val="tx1"/>
                </a:solidFill>
              </a:rPr>
              <a:t>MS WORD</a:t>
            </a:r>
            <a:endParaRPr lang="en-GB" b="1" dirty="0" smtClean="0">
              <a:solidFill>
                <a:schemeClr val="tx1"/>
              </a:solidFill>
            </a:endParaRPr>
          </a:p>
          <a:p>
            <a:r>
              <a:rPr lang="en-GB" dirty="0" err="1" smtClean="0">
                <a:solidFill>
                  <a:schemeClr val="tx1"/>
                </a:solidFill>
              </a:rPr>
              <a:t>Aplikasi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Pengolah</a:t>
            </a:r>
            <a:r>
              <a:rPr lang="en-GB" dirty="0" smtClean="0">
                <a:solidFill>
                  <a:schemeClr val="tx1"/>
                </a:solidFill>
              </a:rPr>
              <a:t> Kata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22504" y="2041368"/>
            <a:ext cx="2664296" cy="1296000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smtClean="0">
                <a:solidFill>
                  <a:schemeClr val="tx1"/>
                </a:solidFill>
              </a:rPr>
              <a:t>MS EXCEL</a:t>
            </a:r>
            <a:endParaRPr lang="en-GB" b="1" dirty="0">
              <a:solidFill>
                <a:schemeClr val="tx1"/>
              </a:solidFill>
            </a:endParaRPr>
          </a:p>
          <a:p>
            <a:r>
              <a:rPr lang="en-GB" dirty="0" err="1" smtClean="0">
                <a:solidFill>
                  <a:schemeClr val="tx1"/>
                </a:solidFill>
              </a:rPr>
              <a:t>Aplikasi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pengola</a:t>
            </a:r>
            <a:r>
              <a:rPr lang="en-GB" dirty="0" err="1" smtClean="0">
                <a:solidFill>
                  <a:schemeClr val="tx1"/>
                </a:solidFill>
              </a:rPr>
              <a:t>h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angka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perhitungan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79134" y="3776352"/>
            <a:ext cx="2664296" cy="1296000"/>
          </a:xfrm>
          <a:prstGeom prst="rect">
            <a:avLst/>
          </a:prstGeom>
          <a:solidFill>
            <a:srgbClr val="DE82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smtClean="0">
                <a:solidFill>
                  <a:schemeClr val="tx1"/>
                </a:solidFill>
              </a:rPr>
              <a:t>MS ACCESS</a:t>
            </a:r>
            <a:endParaRPr lang="en-GB" b="1" dirty="0">
              <a:solidFill>
                <a:schemeClr val="tx1"/>
              </a:solidFill>
            </a:endParaRPr>
          </a:p>
          <a:p>
            <a:r>
              <a:rPr lang="en-GB" dirty="0" err="1" smtClean="0">
                <a:solidFill>
                  <a:schemeClr val="tx1"/>
                </a:solidFill>
              </a:rPr>
              <a:t>Aplikasi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pengolah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basisdata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22504" y="3776352"/>
            <a:ext cx="2664296" cy="1296000"/>
          </a:xfrm>
          <a:prstGeom prst="rect">
            <a:avLst/>
          </a:prstGeom>
          <a:solidFill>
            <a:srgbClr val="F7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smtClean="0">
                <a:solidFill>
                  <a:schemeClr val="tx1"/>
                </a:solidFill>
              </a:rPr>
              <a:t>MS POWERPOINT</a:t>
            </a:r>
            <a:endParaRPr lang="en-GB" b="1" dirty="0">
              <a:solidFill>
                <a:schemeClr val="tx1"/>
              </a:solidFill>
            </a:endParaRPr>
          </a:p>
          <a:p>
            <a:r>
              <a:rPr lang="en-GB" dirty="0" err="1" smtClean="0">
                <a:solidFill>
                  <a:schemeClr val="tx1"/>
                </a:solidFill>
              </a:rPr>
              <a:t>Aplikasi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untuk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presentasi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2" y="3861048"/>
            <a:ext cx="1152128" cy="11521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195" y="2064019"/>
            <a:ext cx="1220965" cy="12209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04176"/>
            <a:ext cx="1180808" cy="11808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331" y="3789040"/>
            <a:ext cx="1202511" cy="120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6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GB" dirty="0" smtClean="0"/>
              <a:t>Varian Ms Office 2013 (</a:t>
            </a:r>
            <a:r>
              <a:rPr lang="en-GB" dirty="0" err="1" smtClean="0"/>
              <a:t>Terbaru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1117728" y="1304764"/>
            <a:ext cx="1944216" cy="936104"/>
          </a:xfrm>
          <a:prstGeom prst="rect">
            <a:avLst/>
          </a:prstGeom>
          <a:solidFill>
            <a:srgbClr val="28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smtClean="0">
                <a:solidFill>
                  <a:schemeClr val="tx1"/>
                </a:solidFill>
              </a:rPr>
              <a:t>Office 365 Home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23728" y="2276872"/>
            <a:ext cx="2211830" cy="936104"/>
          </a:xfrm>
          <a:prstGeom prst="rect">
            <a:avLst/>
          </a:prstGeom>
          <a:solidFill>
            <a:srgbClr val="2F7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smtClean="0">
                <a:solidFill>
                  <a:schemeClr val="tx1"/>
                </a:solidFill>
              </a:rPr>
              <a:t>Office 365 personal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97074" y="3292757"/>
            <a:ext cx="1944216" cy="936104"/>
          </a:xfrm>
          <a:prstGeom prst="rect">
            <a:avLst/>
          </a:prstGeom>
          <a:solidFill>
            <a:srgbClr val="3A7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smtClean="0">
                <a:solidFill>
                  <a:schemeClr val="tx1"/>
                </a:solidFill>
              </a:rPr>
              <a:t>Office home &amp; student 2013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96136" y="5301208"/>
            <a:ext cx="1944216" cy="936104"/>
          </a:xfrm>
          <a:prstGeom prst="rect">
            <a:avLst/>
          </a:prstGeom>
          <a:solidFill>
            <a:srgbClr val="9AB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smtClean="0">
                <a:solidFill>
                  <a:schemeClr val="tx1"/>
                </a:solidFill>
              </a:rPr>
              <a:t>Office Professional 2013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45929" y="4293096"/>
            <a:ext cx="1944216" cy="936104"/>
          </a:xfrm>
          <a:prstGeom prst="rect">
            <a:avLst/>
          </a:prstGeom>
          <a:solidFill>
            <a:srgbClr val="7BA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smtClean="0">
                <a:solidFill>
                  <a:schemeClr val="tx1"/>
                </a:solidFill>
              </a:rPr>
              <a:t>Office home &amp; Business 2013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26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7544" y="1376772"/>
            <a:ext cx="8219256" cy="48602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Microsoft Word</a:t>
            </a:r>
            <a:endParaRPr lang="en-GB" dirty="0"/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827584" y="1484785"/>
            <a:ext cx="7632848" cy="402194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i="1" dirty="0"/>
              <a:t>Microsoft Word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i="1" dirty="0"/>
              <a:t>Microsoft Office Word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i="1" dirty="0"/>
              <a:t>Word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lunak </a:t>
            </a:r>
            <a:r>
              <a:rPr lang="en-US" sz="2400" dirty="0" err="1">
                <a:hlinkClick r:id="rId2" tooltip="Pengolah kata"/>
              </a:rPr>
              <a:t>pengolah</a:t>
            </a:r>
            <a:r>
              <a:rPr lang="en-US" sz="2400" dirty="0">
                <a:hlinkClick r:id="rId2" tooltip="Pengolah kata"/>
              </a:rPr>
              <a:t> kata</a:t>
            </a:r>
            <a:r>
              <a:rPr lang="en-US" sz="2400" dirty="0"/>
              <a:t> (</a:t>
            </a:r>
            <a:r>
              <a:rPr lang="en-US" sz="2400" i="1" dirty="0"/>
              <a:t>word processor</a:t>
            </a:r>
            <a:r>
              <a:rPr lang="en-US" sz="2400" dirty="0"/>
              <a:t>) </a:t>
            </a:r>
            <a:r>
              <a:rPr lang="en-US" sz="2400" dirty="0" err="1"/>
              <a:t>andalan</a:t>
            </a:r>
            <a:r>
              <a:rPr lang="en-US" sz="2400" dirty="0"/>
              <a:t> </a:t>
            </a:r>
            <a:r>
              <a:rPr lang="en-US" sz="2400" dirty="0">
                <a:hlinkClick r:id="rId3" tooltip="Microsoft"/>
              </a:rPr>
              <a:t>Microsoft</a:t>
            </a:r>
            <a:r>
              <a:rPr lang="en-US" sz="2400" dirty="0"/>
              <a:t>. </a:t>
            </a:r>
            <a:r>
              <a:rPr lang="en-US" sz="2400" dirty="0" err="1"/>
              <a:t>Pertama</a:t>
            </a:r>
            <a:r>
              <a:rPr lang="en-US" sz="2400" dirty="0"/>
              <a:t> </a:t>
            </a:r>
            <a:r>
              <a:rPr lang="en-US" sz="2400" dirty="0" err="1"/>
              <a:t>diterbitkan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1983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Multi-Tool Word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>
                <a:hlinkClick r:id="rId4" tooltip="Xenix"/>
              </a:rPr>
              <a:t>Xenix</a:t>
            </a:r>
            <a:r>
              <a:rPr lang="en-US" sz="2400" dirty="0"/>
              <a:t>, </a:t>
            </a:r>
            <a:r>
              <a:rPr lang="en-US" sz="2400" dirty="0" err="1"/>
              <a:t>versi-versi</a:t>
            </a:r>
            <a:r>
              <a:rPr lang="en-US" sz="2400" dirty="0"/>
              <a:t> lain </a:t>
            </a:r>
            <a:r>
              <a:rPr lang="en-US" sz="2400" dirty="0" err="1"/>
              <a:t>kemudian</a:t>
            </a:r>
            <a:r>
              <a:rPr lang="en-US" sz="2400" dirty="0"/>
              <a:t> </a:t>
            </a:r>
            <a:r>
              <a:rPr lang="en-US" sz="2400" dirty="0" err="1"/>
              <a:t>dikembangkan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operasi, </a:t>
            </a:r>
            <a:r>
              <a:rPr lang="en-US" sz="2400" dirty="0" err="1"/>
              <a:t>misalnya</a:t>
            </a:r>
            <a:r>
              <a:rPr lang="en-US" sz="2400" dirty="0"/>
              <a:t> </a:t>
            </a:r>
            <a:r>
              <a:rPr lang="en-US" sz="2400" dirty="0">
                <a:hlinkClick r:id="rId5" tooltip="DOS"/>
              </a:rPr>
              <a:t>DOS</a:t>
            </a:r>
            <a:r>
              <a:rPr lang="en-US" sz="2400" dirty="0"/>
              <a:t> (</a:t>
            </a:r>
            <a:r>
              <a:rPr lang="en-US" sz="2400" dirty="0">
                <a:hlinkClick r:id="rId6" tooltip="1983"/>
              </a:rPr>
              <a:t>1983</a:t>
            </a:r>
            <a:r>
              <a:rPr lang="en-US" sz="2400" dirty="0"/>
              <a:t>), </a:t>
            </a:r>
            <a:r>
              <a:rPr lang="en-US" sz="2400" dirty="0">
                <a:hlinkClick r:id="rId7" tooltip="Apple Macintosh"/>
              </a:rPr>
              <a:t>Apple Macintosh</a:t>
            </a:r>
            <a:r>
              <a:rPr lang="en-US" sz="2400" dirty="0"/>
              <a:t> (</a:t>
            </a:r>
            <a:r>
              <a:rPr lang="en-US" sz="2400" dirty="0">
                <a:hlinkClick r:id="rId8" tooltip="1984"/>
              </a:rPr>
              <a:t>1984</a:t>
            </a:r>
            <a:r>
              <a:rPr lang="en-US" sz="2400" dirty="0"/>
              <a:t>), </a:t>
            </a:r>
            <a:r>
              <a:rPr lang="en-US" sz="2400" dirty="0">
                <a:hlinkClick r:id="rId9" tooltip="SCO OpenServer (halaman belum tersedia)"/>
              </a:rPr>
              <a:t>SCO UNIX</a:t>
            </a:r>
            <a:r>
              <a:rPr lang="en-US" sz="2400" dirty="0"/>
              <a:t>, </a:t>
            </a:r>
            <a:r>
              <a:rPr lang="en-US" sz="2400" dirty="0">
                <a:hlinkClick r:id="rId10" tooltip="OS/2"/>
              </a:rPr>
              <a:t>OS/2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>
                <a:hlinkClick r:id="rId11" tooltip="Microsoft Windows"/>
              </a:rPr>
              <a:t>Microsoft Windows</a:t>
            </a:r>
            <a:r>
              <a:rPr lang="en-US" sz="2400" dirty="0"/>
              <a:t> (</a:t>
            </a:r>
            <a:r>
              <a:rPr lang="en-US" sz="2400" dirty="0">
                <a:hlinkClick r:id="rId12" tooltip="1989"/>
              </a:rPr>
              <a:t>1989</a:t>
            </a:r>
            <a:r>
              <a:rPr lang="en-US" sz="2400" dirty="0"/>
              <a:t>). </a:t>
            </a:r>
            <a:r>
              <a:rPr lang="en-US" sz="2400" dirty="0" err="1"/>
              <a:t>Setelah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>
                <a:hlinkClick r:id="rId13" tooltip="Microsoft Office System 2003 (halaman belum tersedia)"/>
              </a:rPr>
              <a:t>Microsoft Office System 2003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2007 </a:t>
            </a:r>
            <a:r>
              <a:rPr lang="en-US" sz="2400" dirty="0" err="1"/>
              <a:t>diberi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i="1" dirty="0"/>
              <a:t>Microsoft Office Word</a:t>
            </a:r>
            <a:r>
              <a:rPr lang="en-US" sz="2400" dirty="0"/>
              <a:t>. Di Microsoft Office 2013, </a:t>
            </a:r>
            <a:r>
              <a:rPr lang="en-US" sz="2400" dirty="0" err="1"/>
              <a:t>namanya</a:t>
            </a:r>
            <a:r>
              <a:rPr lang="en-US" sz="2400" dirty="0"/>
              <a:t> </a:t>
            </a:r>
            <a:r>
              <a:rPr lang="en-US" sz="2400" dirty="0" err="1"/>
              <a:t>cukup</a:t>
            </a:r>
            <a:r>
              <a:rPr lang="en-US" sz="2400" dirty="0"/>
              <a:t> </a:t>
            </a:r>
            <a:r>
              <a:rPr lang="en-US" sz="2400" dirty="0" err="1"/>
              <a:t>dinamakan</a:t>
            </a:r>
            <a:r>
              <a:rPr lang="en-US" sz="2400" dirty="0"/>
              <a:t> </a:t>
            </a:r>
            <a:r>
              <a:rPr lang="en-US" sz="2400" i="1" dirty="0"/>
              <a:t>Word</a:t>
            </a:r>
            <a:r>
              <a:rPr lang="en-US" sz="2400" dirty="0"/>
              <a:t>.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375092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7544" y="1376772"/>
            <a:ext cx="8219256" cy="48602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Fitur</a:t>
            </a:r>
            <a:r>
              <a:rPr lang="en-GB" dirty="0" smtClean="0"/>
              <a:t> </a:t>
            </a:r>
            <a:r>
              <a:rPr lang="en-GB" dirty="0" err="1" smtClean="0"/>
              <a:t>Andalan</a:t>
            </a:r>
            <a:r>
              <a:rPr lang="en-GB" dirty="0" smtClean="0"/>
              <a:t> MS Word</a:t>
            </a:r>
            <a:endParaRPr lang="en-GB" dirty="0"/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827584" y="1484785"/>
            <a:ext cx="7632848" cy="402194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GB" sz="24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899592" y="1556792"/>
            <a:ext cx="7344816" cy="4320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AutoCorrect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MailMerge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Autopage</a:t>
            </a:r>
            <a:r>
              <a:rPr lang="en-US" sz="2400" dirty="0">
                <a:solidFill>
                  <a:schemeClr val="tx1"/>
                </a:solidFill>
              </a:rPr>
              <a:t> Index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hlinkClick r:id="rId2" tooltip="Macro (halaman belum tersedia)"/>
              </a:rPr>
              <a:t>Macro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Auto </a:t>
            </a:r>
            <a:r>
              <a:rPr lang="en-US" sz="2400" dirty="0" err="1">
                <a:solidFill>
                  <a:schemeClr val="tx1"/>
                </a:solidFill>
              </a:rPr>
              <a:t>Formating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hlinkClick r:id="rId3" tooltip="HTML"/>
              </a:rPr>
              <a:t>HTML</a:t>
            </a:r>
            <a:r>
              <a:rPr lang="en-US" sz="2400" dirty="0">
                <a:solidFill>
                  <a:schemeClr val="tx1"/>
                </a:solidFill>
              </a:rPr>
              <a:t> editor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tx1"/>
                </a:solidFill>
              </a:rPr>
              <a:t>Booklet layout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What You See Is What You Get (WYSIWYG)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Mendukung</a:t>
            </a:r>
            <a:r>
              <a:rPr lang="en-US" sz="2400" dirty="0">
                <a:solidFill>
                  <a:schemeClr val="tx1"/>
                </a:solidFill>
              </a:rPr>
              <a:t> format </a:t>
            </a:r>
            <a:r>
              <a:rPr lang="en-US" sz="2400" dirty="0">
                <a:solidFill>
                  <a:schemeClr val="tx1"/>
                </a:solidFill>
                <a:hlinkClick r:id="rId4" tooltip="XML"/>
              </a:rPr>
              <a:t>XML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hlinkClick r:id="rId5" tooltip="ODF"/>
              </a:rPr>
              <a:t>ODF</a:t>
            </a:r>
            <a:r>
              <a:rPr lang="en-US" sz="2400" dirty="0">
                <a:solidFill>
                  <a:schemeClr val="tx1"/>
                </a:solidFill>
              </a:rPr>
              <a:t> (Word 2010)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Mendukung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untuk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menghapus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latar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belakang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pada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gambar</a:t>
            </a:r>
            <a:r>
              <a:rPr lang="en-US" sz="2400" dirty="0">
                <a:solidFill>
                  <a:schemeClr val="tx1"/>
                </a:solidFill>
              </a:rPr>
              <a:t> (Word 2010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21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7544" y="1376772"/>
            <a:ext cx="8219256" cy="48602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User Interface Ms Word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450" y="1389087"/>
            <a:ext cx="65151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0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Profil</a:t>
            </a:r>
            <a:r>
              <a:rPr lang="en-GB" dirty="0" smtClean="0"/>
              <a:t> Microsoft office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297592"/>
              </p:ext>
            </p:extLst>
          </p:nvPr>
        </p:nvGraphicFramePr>
        <p:xfrm>
          <a:off x="457200" y="1772816"/>
          <a:ext cx="8229600" cy="3657600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2530624"/>
                <a:gridCol w="5698976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Perancang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Microsoft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Pengembang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Microsoft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Rilis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perdana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tx1"/>
                          </a:solidFill>
                        </a:rPr>
                        <a:t>1 Agustus 1989; 25 tahun yang lalu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Rilis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stabil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1013 (14.3.0 SP3) (29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Januari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2013)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Bahasa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pemograman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C++, Carbon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Sistem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operasi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Mac OS X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Serambi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Cross-platform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Jenis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Office suite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Lisensi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u="none" dirty="0">
                          <a:solidFill>
                            <a:schemeClr val="tx1"/>
                          </a:solidFill>
                        </a:rPr>
                        <a:t>Perangkat lunak </a:t>
                      </a:r>
                      <a:r>
                        <a:rPr lang="en-US" u="none" dirty="0" err="1">
                          <a:solidFill>
                            <a:schemeClr val="tx1"/>
                          </a:solidFill>
                        </a:rPr>
                        <a:t>tak</a:t>
                      </a:r>
                      <a:r>
                        <a:rPr lang="en-US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u="none" dirty="0" err="1">
                          <a:solidFill>
                            <a:schemeClr val="tx1"/>
                          </a:solidFill>
                        </a:rPr>
                        <a:t>bebas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Situs web resmi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hlinkClick r:id="rId2"/>
                        </a:rPr>
                        <a:t>www.Microsoft.com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78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Microsoft Excel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11560" y="1460509"/>
            <a:ext cx="7992888" cy="3336644"/>
          </a:xfrm>
          <a:prstGeom prst="rect">
            <a:avLst/>
          </a:prstGeom>
          <a:solidFill>
            <a:srgbClr val="009F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827584" y="1628801"/>
            <a:ext cx="7632848" cy="28083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i="1" dirty="0"/>
              <a:t>Microsoft Excel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i="1" dirty="0"/>
              <a:t>Microsoft Office Excel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i="1" dirty="0"/>
              <a:t>Excel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program </a:t>
            </a:r>
            <a:r>
              <a:rPr lang="en-GB" dirty="0" err="1"/>
              <a:t>aplikasi</a:t>
            </a:r>
            <a:r>
              <a:rPr lang="en-GB" dirty="0"/>
              <a:t> </a:t>
            </a:r>
            <a:r>
              <a:rPr lang="en-GB" dirty="0" err="1"/>
              <a:t>lembar</a:t>
            </a:r>
            <a:r>
              <a:rPr lang="en-GB" dirty="0"/>
              <a:t> </a:t>
            </a:r>
            <a:r>
              <a:rPr lang="en-GB" dirty="0" err="1"/>
              <a:t>kerja</a:t>
            </a:r>
            <a:r>
              <a:rPr lang="en-GB" dirty="0"/>
              <a:t> </a:t>
            </a:r>
            <a:r>
              <a:rPr lang="en-GB" i="1" dirty="0" smtClean="0"/>
              <a:t>spreadsheet</a:t>
            </a:r>
            <a:r>
              <a:rPr lang="en-GB" dirty="0" smtClean="0"/>
              <a:t> </a:t>
            </a:r>
            <a:r>
              <a:rPr lang="en-GB" dirty="0" err="1" smtClean="0"/>
              <a:t>digunakan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kalkulasi</a:t>
            </a:r>
            <a:r>
              <a:rPr lang="en-GB" dirty="0" smtClean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pembuatan</a:t>
            </a:r>
            <a:r>
              <a:rPr lang="en-GB" dirty="0"/>
              <a:t> </a:t>
            </a:r>
            <a:r>
              <a:rPr lang="en-GB" dirty="0" err="1" smtClean="0"/>
              <a:t>grafik</a:t>
            </a:r>
            <a:r>
              <a:rPr lang="en-GB" dirty="0" smtClean="0"/>
              <a:t>. Excel </a:t>
            </a:r>
            <a:r>
              <a:rPr lang="en-GB" dirty="0" err="1"/>
              <a:t>sebagai</a:t>
            </a:r>
            <a:r>
              <a:rPr lang="en-GB" dirty="0"/>
              <a:t> </a:t>
            </a:r>
            <a:r>
              <a:rPr lang="en-GB" dirty="0" err="1"/>
              <a:t>salah</a:t>
            </a:r>
            <a:r>
              <a:rPr lang="en-GB" dirty="0"/>
              <a:t> </a:t>
            </a:r>
            <a:r>
              <a:rPr lang="en-GB" dirty="0" err="1"/>
              <a:t>satu</a:t>
            </a:r>
            <a:r>
              <a:rPr lang="en-GB" dirty="0"/>
              <a:t> program </a:t>
            </a:r>
            <a:r>
              <a:rPr lang="en-GB" dirty="0" err="1"/>
              <a:t>komputer</a:t>
            </a:r>
            <a:r>
              <a:rPr lang="en-GB" dirty="0"/>
              <a:t> yang </a:t>
            </a:r>
            <a:r>
              <a:rPr lang="en-GB" dirty="0" err="1"/>
              <a:t>populer</a:t>
            </a:r>
            <a:r>
              <a:rPr lang="en-GB" dirty="0"/>
              <a:t> </a:t>
            </a:r>
            <a:r>
              <a:rPr lang="en-GB" dirty="0" err="1"/>
              <a:t>digunakan</a:t>
            </a:r>
            <a:r>
              <a:rPr lang="en-GB" dirty="0"/>
              <a:t> di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komputer</a:t>
            </a:r>
            <a:r>
              <a:rPr lang="en-GB" dirty="0"/>
              <a:t> </a:t>
            </a:r>
            <a:r>
              <a:rPr lang="en-GB" dirty="0" err="1"/>
              <a:t>mikro</a:t>
            </a:r>
            <a:r>
              <a:rPr lang="en-GB" dirty="0"/>
              <a:t> </a:t>
            </a:r>
            <a:r>
              <a:rPr lang="en-GB" dirty="0" err="1"/>
              <a:t>hingga</a:t>
            </a:r>
            <a:r>
              <a:rPr lang="en-GB" dirty="0"/>
              <a:t> </a:t>
            </a:r>
            <a:r>
              <a:rPr lang="en-GB" dirty="0" err="1"/>
              <a:t>saat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. 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0045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Fitur</a:t>
            </a:r>
            <a:r>
              <a:rPr lang="en-GB" dirty="0" smtClean="0"/>
              <a:t> </a:t>
            </a:r>
            <a:r>
              <a:rPr lang="en-GB" dirty="0" err="1" smtClean="0"/>
              <a:t>andalan</a:t>
            </a:r>
            <a:r>
              <a:rPr lang="en-GB" dirty="0" smtClean="0"/>
              <a:t> MS Excel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11560" y="1460508"/>
            <a:ext cx="7992888" cy="4488771"/>
          </a:xfrm>
          <a:prstGeom prst="rect">
            <a:avLst/>
          </a:prstGeom>
          <a:solidFill>
            <a:srgbClr val="009F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Excel Formulas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VBA, Macros &amp; automation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Pivot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Lookup Formulas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Excel Charts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Sorting &amp; Filtering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Conditional 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Drop down validation &amp; form controls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Excel Tables &amp; Structural References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 smtClean="0">
                <a:solidFill>
                  <a:schemeClr val="tx1"/>
                </a:solidFill>
              </a:rPr>
              <a:t>PowerPivot</a:t>
            </a:r>
            <a:r>
              <a:rPr lang="en-GB" sz="2400" dirty="0" smtClean="0">
                <a:solidFill>
                  <a:schemeClr val="tx1"/>
                </a:solidFill>
              </a:rPr>
              <a:t>, Data Explorer &amp; Data Analysis features</a:t>
            </a:r>
          </a:p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827584" y="1484785"/>
            <a:ext cx="7632848" cy="28083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769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7544" y="1376772"/>
            <a:ext cx="8219256" cy="4860284"/>
          </a:xfrm>
          <a:prstGeom prst="rect">
            <a:avLst/>
          </a:prstGeom>
          <a:solidFill>
            <a:srgbClr val="2AC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User Interface Ms Excel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535201"/>
            <a:ext cx="65341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Microsoft </a:t>
            </a:r>
            <a:r>
              <a:rPr lang="en-GB" dirty="0" err="1" smtClean="0"/>
              <a:t>Powerpoint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11560" y="1460509"/>
            <a:ext cx="7992888" cy="3336644"/>
          </a:xfrm>
          <a:prstGeom prst="rect">
            <a:avLst/>
          </a:prstGeom>
          <a:solidFill>
            <a:srgbClr val="FB82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791580" y="1724675"/>
            <a:ext cx="7632848" cy="28083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i="1" dirty="0"/>
              <a:t>Microsoft </a:t>
            </a:r>
            <a:r>
              <a:rPr lang="en-GB" i="1" dirty="0" err="1" smtClean="0"/>
              <a:t>powerpoint</a:t>
            </a:r>
            <a:r>
              <a:rPr lang="en-GB" i="1" dirty="0" smtClean="0"/>
              <a:t> </a:t>
            </a:r>
            <a:r>
              <a:rPr lang="en-GB" dirty="0" err="1" smtClean="0"/>
              <a:t>atau</a:t>
            </a:r>
            <a:r>
              <a:rPr lang="en-GB" dirty="0" smtClean="0"/>
              <a:t> </a:t>
            </a:r>
            <a:r>
              <a:rPr lang="en-GB" i="1" dirty="0"/>
              <a:t>Microsoft Office </a:t>
            </a:r>
            <a:r>
              <a:rPr lang="en-GB" i="1" dirty="0" err="1" smtClean="0"/>
              <a:t>powerpoint</a:t>
            </a:r>
            <a:r>
              <a:rPr lang="en-GB" i="1" dirty="0" smtClean="0"/>
              <a:t> </a:t>
            </a:r>
            <a:r>
              <a:rPr lang="en-GB" dirty="0" err="1" smtClean="0"/>
              <a:t>atau</a:t>
            </a:r>
            <a:r>
              <a:rPr lang="en-GB" dirty="0" smtClean="0"/>
              <a:t> </a:t>
            </a:r>
            <a:r>
              <a:rPr lang="en-GB" i="1" dirty="0" err="1" smtClean="0"/>
              <a:t>powerpoint</a:t>
            </a:r>
            <a:r>
              <a:rPr lang="en-GB" i="1" dirty="0" smtClean="0"/>
              <a:t> </a:t>
            </a:r>
            <a:r>
              <a:rPr lang="en-GB" dirty="0" err="1" smtClean="0"/>
              <a:t>adalah</a:t>
            </a:r>
            <a:r>
              <a:rPr lang="en-GB" dirty="0" smtClean="0"/>
              <a:t> </a:t>
            </a:r>
            <a:r>
              <a:rPr lang="en-GB" dirty="0" err="1"/>
              <a:t>sebuah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 smtClean="0"/>
              <a:t>presentasi</a:t>
            </a:r>
            <a:r>
              <a:rPr lang="en-GB" dirty="0" smtClean="0"/>
              <a:t> yang </a:t>
            </a:r>
            <a:r>
              <a:rPr lang="en-GB" dirty="0" err="1" smtClean="0"/>
              <a:t>terdiri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slide </a:t>
            </a:r>
            <a:r>
              <a:rPr lang="en-GB" dirty="0" err="1" smtClean="0"/>
              <a:t>slide</a:t>
            </a:r>
            <a:r>
              <a:rPr lang="en-GB" dirty="0" smtClean="0"/>
              <a:t> yang </a:t>
            </a:r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diisi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konten</a:t>
            </a:r>
            <a:r>
              <a:rPr lang="en-GB" dirty="0" smtClean="0"/>
              <a:t> </a:t>
            </a:r>
            <a:r>
              <a:rPr lang="en-GB" dirty="0" err="1" smtClean="0"/>
              <a:t>tulisan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gambar</a:t>
            </a:r>
            <a:r>
              <a:rPr lang="en-GB" dirty="0" smtClean="0"/>
              <a:t> </a:t>
            </a:r>
            <a:r>
              <a:rPr lang="en-GB" dirty="0" err="1" smtClean="0"/>
              <a:t>serta</a:t>
            </a:r>
            <a:r>
              <a:rPr lang="en-GB" dirty="0" smtClean="0"/>
              <a:t> video.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4871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Fitur</a:t>
            </a:r>
            <a:r>
              <a:rPr lang="en-GB" dirty="0" smtClean="0"/>
              <a:t> </a:t>
            </a:r>
            <a:r>
              <a:rPr lang="en-GB" dirty="0" err="1" smtClean="0"/>
              <a:t>andalan</a:t>
            </a:r>
            <a:r>
              <a:rPr lang="en-GB" dirty="0" smtClean="0"/>
              <a:t> MS </a:t>
            </a:r>
            <a:r>
              <a:rPr lang="en-GB" dirty="0" err="1" smtClean="0"/>
              <a:t>Powerpoint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11560" y="1460509"/>
            <a:ext cx="7992888" cy="3336644"/>
          </a:xfrm>
          <a:prstGeom prst="rect">
            <a:avLst/>
          </a:prstGeom>
          <a:solidFill>
            <a:srgbClr val="FB82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791580" y="1724675"/>
            <a:ext cx="7632848" cy="28083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smart </a:t>
            </a:r>
            <a:r>
              <a:rPr lang="en-US" dirty="0"/>
              <a:t>Art</a:t>
            </a:r>
          </a:p>
          <a:p>
            <a:r>
              <a:rPr lang="en-US" dirty="0" smtClean="0"/>
              <a:t>Insert Shapes</a:t>
            </a:r>
            <a:endParaRPr lang="en-US" dirty="0"/>
          </a:p>
          <a:p>
            <a:r>
              <a:rPr lang="en-US" dirty="0" smtClean="0"/>
              <a:t>Embed Image </a:t>
            </a:r>
            <a:endParaRPr lang="en-US" dirty="0"/>
          </a:p>
          <a:p>
            <a:r>
              <a:rPr lang="en-US" dirty="0" smtClean="0"/>
              <a:t>Slide </a:t>
            </a:r>
            <a:r>
              <a:rPr lang="en-US" dirty="0"/>
              <a:t>Transitions</a:t>
            </a:r>
          </a:p>
          <a:p>
            <a:r>
              <a:rPr lang="en-US" dirty="0" smtClean="0"/>
              <a:t>Animations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27984" y="2132856"/>
            <a:ext cx="3600400" cy="2088232"/>
          </a:xfrm>
          <a:prstGeom prst="rect">
            <a:avLst/>
          </a:prstGeom>
          <a:blipFill dpi="0" rotWithShape="1">
            <a:blip r:embed="rId2"/>
            <a:srcRect/>
            <a:stretch>
              <a:fillRect b="-13000"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42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User Interface Ms </a:t>
            </a:r>
            <a:r>
              <a:rPr lang="en-GB" dirty="0" err="1" smtClean="0"/>
              <a:t>Powerpoint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11560" y="1460508"/>
            <a:ext cx="7992888" cy="4488771"/>
          </a:xfrm>
          <a:prstGeom prst="rect">
            <a:avLst/>
          </a:prstGeom>
          <a:solidFill>
            <a:srgbClr val="FB82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676071"/>
            <a:ext cx="5513610" cy="405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9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1560" y="1460509"/>
            <a:ext cx="7992888" cy="3624676"/>
          </a:xfrm>
          <a:prstGeom prst="rect">
            <a:avLst/>
          </a:prstGeom>
          <a:solidFill>
            <a:srgbClr val="CE787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Microsoft Access</a:t>
            </a:r>
            <a:endParaRPr lang="en-GB" dirty="0"/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827584" y="1484785"/>
            <a:ext cx="7632848" cy="28083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i="1" dirty="0"/>
              <a:t>Microsoft </a:t>
            </a:r>
            <a:r>
              <a:rPr lang="en-GB" i="1" dirty="0" smtClean="0"/>
              <a:t>access </a:t>
            </a:r>
            <a:r>
              <a:rPr lang="en-GB" dirty="0" err="1" smtClean="0"/>
              <a:t>atau</a:t>
            </a:r>
            <a:r>
              <a:rPr lang="en-GB" dirty="0" smtClean="0"/>
              <a:t> </a:t>
            </a:r>
            <a:r>
              <a:rPr lang="en-GB" i="1" dirty="0"/>
              <a:t>Microsoft Office </a:t>
            </a:r>
            <a:r>
              <a:rPr lang="en-GB" i="1" dirty="0" smtClean="0"/>
              <a:t>access </a:t>
            </a:r>
            <a:r>
              <a:rPr lang="en-GB" dirty="0" err="1" smtClean="0"/>
              <a:t>atau</a:t>
            </a:r>
            <a:r>
              <a:rPr lang="en-GB" dirty="0" smtClean="0"/>
              <a:t> </a:t>
            </a:r>
            <a:r>
              <a:rPr lang="en-GB" i="1" dirty="0" smtClean="0"/>
              <a:t>access </a:t>
            </a:r>
            <a:r>
              <a:rPr lang="en-GB" dirty="0" err="1" smtClean="0"/>
              <a:t>adalah</a:t>
            </a:r>
            <a:r>
              <a:rPr lang="en-GB" dirty="0" smtClean="0"/>
              <a:t> </a:t>
            </a:r>
            <a:r>
              <a:rPr lang="en-GB" dirty="0" err="1"/>
              <a:t>sebuah</a:t>
            </a:r>
            <a:r>
              <a:rPr lang="en-GB" dirty="0"/>
              <a:t> program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mengolah</a:t>
            </a:r>
            <a:r>
              <a:rPr lang="en-GB" dirty="0" smtClean="0"/>
              <a:t> database , yang </a:t>
            </a:r>
            <a:r>
              <a:rPr lang="en-GB" dirty="0" err="1" smtClean="0"/>
              <a:t>bersifat</a:t>
            </a:r>
            <a:r>
              <a:rPr lang="en-GB" dirty="0" smtClean="0"/>
              <a:t> stand alone (</a:t>
            </a:r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menjadi</a:t>
            </a:r>
            <a:r>
              <a:rPr lang="en-GB" dirty="0" smtClean="0"/>
              <a:t> server </a:t>
            </a:r>
            <a:r>
              <a:rPr lang="en-GB" dirty="0" err="1" smtClean="0"/>
              <a:t>dan</a:t>
            </a:r>
            <a:r>
              <a:rPr lang="en-GB" dirty="0" smtClean="0"/>
              <a:t> client </a:t>
            </a:r>
            <a:r>
              <a:rPr lang="en-GB" dirty="0" err="1" smtClean="0"/>
              <a:t>sendiri</a:t>
            </a:r>
            <a:r>
              <a:rPr lang="en-GB" dirty="0" smtClean="0"/>
              <a:t> </a:t>
            </a:r>
            <a:r>
              <a:rPr lang="en-GB" dirty="0" err="1" smtClean="0"/>
              <a:t>kompleks</a:t>
            </a:r>
            <a:r>
              <a:rPr lang="en-GB" dirty="0" smtClean="0"/>
              <a:t> </a:t>
            </a:r>
            <a:r>
              <a:rPr lang="en-GB" dirty="0" err="1" smtClean="0"/>
              <a:t>dalam</a:t>
            </a:r>
            <a:r>
              <a:rPr lang="en-GB" dirty="0" smtClean="0"/>
              <a:t> </a:t>
            </a:r>
            <a:r>
              <a:rPr lang="en-GB" dirty="0" err="1" smtClean="0"/>
              <a:t>satu</a:t>
            </a:r>
            <a:r>
              <a:rPr lang="en-GB" dirty="0" smtClean="0"/>
              <a:t> </a:t>
            </a:r>
            <a:r>
              <a:rPr lang="en-GB" dirty="0" err="1" smtClean="0"/>
              <a:t>paket</a:t>
            </a:r>
            <a:r>
              <a:rPr lang="en-GB" dirty="0" smtClean="0"/>
              <a:t>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14841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5556" y="1484785"/>
            <a:ext cx="7992888" cy="4608511"/>
          </a:xfrm>
          <a:prstGeom prst="rect">
            <a:avLst/>
          </a:prstGeom>
          <a:solidFill>
            <a:srgbClr val="CE787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Report View Eliminates Extra Reports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Add </a:t>
            </a:r>
            <a:r>
              <a:rPr lang="en-US" sz="2000" dirty="0">
                <a:solidFill>
                  <a:schemeClr val="tx1"/>
                </a:solidFill>
              </a:rPr>
              <a:t>Datasheet Totals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Resizable </a:t>
            </a:r>
            <a:r>
              <a:rPr lang="en-US" sz="2000" dirty="0">
                <a:solidFill>
                  <a:schemeClr val="tx1"/>
                </a:solidFill>
              </a:rPr>
              <a:t>Forms with Anchoring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Search </a:t>
            </a:r>
            <a:r>
              <a:rPr lang="en-US" sz="2000" dirty="0">
                <a:solidFill>
                  <a:schemeClr val="tx1"/>
                </a:solidFill>
              </a:rPr>
              <a:t>Bar on the Navigation Pane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Output </a:t>
            </a:r>
            <a:r>
              <a:rPr lang="en-US" sz="2000" dirty="0">
                <a:solidFill>
                  <a:schemeClr val="tx1"/>
                </a:solidFill>
              </a:rPr>
              <a:t>Reports to PDF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Tabbed </a:t>
            </a:r>
            <a:r>
              <a:rPr lang="en-US" sz="2000" dirty="0">
                <a:solidFill>
                  <a:schemeClr val="tx1"/>
                </a:solidFill>
              </a:rPr>
              <a:t>View to Show Multiple </a:t>
            </a:r>
            <a:r>
              <a:rPr lang="en-US" sz="2000" dirty="0" smtClean="0">
                <a:solidFill>
                  <a:schemeClr val="tx1"/>
                </a:solidFill>
              </a:rPr>
              <a:t>Objects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Datasheet </a:t>
            </a:r>
            <a:r>
              <a:rPr lang="en-US" sz="2000" dirty="0">
                <a:solidFill>
                  <a:schemeClr val="tx1"/>
                </a:solidFill>
              </a:rPr>
              <a:t>Filtering by Drop Down List of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More </a:t>
            </a:r>
            <a:r>
              <a:rPr lang="en-US" sz="2000" dirty="0">
                <a:solidFill>
                  <a:schemeClr val="tx1"/>
                </a:solidFill>
              </a:rPr>
              <a:t>Intuitive Filtering Options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Data </a:t>
            </a:r>
            <a:r>
              <a:rPr lang="en-US" sz="2000" dirty="0">
                <a:solidFill>
                  <a:schemeClr val="tx1"/>
                </a:solidFill>
              </a:rPr>
              <a:t>Picker for Date Fields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Enhanced </a:t>
            </a:r>
            <a:r>
              <a:rPr lang="en-US" sz="2000" dirty="0">
                <a:solidFill>
                  <a:schemeClr val="tx1"/>
                </a:solidFill>
              </a:rPr>
              <a:t>Command Buttons on Forms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Other </a:t>
            </a:r>
            <a:r>
              <a:rPr lang="en-US" sz="2000" dirty="0">
                <a:solidFill>
                  <a:schemeClr val="tx1"/>
                </a:solidFill>
              </a:rPr>
              <a:t>User Interface Enhancements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Trusted </a:t>
            </a:r>
            <a:r>
              <a:rPr lang="en-US" sz="2000" dirty="0">
                <a:solidFill>
                  <a:schemeClr val="tx1"/>
                </a:solidFill>
              </a:rPr>
              <a:t>Locations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Multi-value </a:t>
            </a:r>
            <a:r>
              <a:rPr lang="en-US" sz="2000" dirty="0">
                <a:solidFill>
                  <a:schemeClr val="tx1"/>
                </a:solidFill>
              </a:rPr>
              <a:t>and Attachment Fields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Fitur</a:t>
            </a:r>
            <a:r>
              <a:rPr lang="en-GB" dirty="0" smtClean="0"/>
              <a:t> </a:t>
            </a:r>
            <a:r>
              <a:rPr lang="en-GB" dirty="0" err="1" smtClean="0"/>
              <a:t>Andalan</a:t>
            </a:r>
            <a:r>
              <a:rPr lang="en-GB" dirty="0" smtClean="0"/>
              <a:t> MS Access</a:t>
            </a:r>
            <a:endParaRPr lang="en-GB" dirty="0"/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827584" y="1484785"/>
            <a:ext cx="7632848" cy="28083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GB" dirty="0" smtClean="0"/>
          </a:p>
        </p:txBody>
      </p:sp>
      <p:sp>
        <p:nvSpPr>
          <p:cNvPr id="6" name="Rectangle 5"/>
          <p:cNvSpPr/>
          <p:nvPr/>
        </p:nvSpPr>
        <p:spPr>
          <a:xfrm>
            <a:off x="763960" y="1612909"/>
            <a:ext cx="7992888" cy="3624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5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User Interface Ms </a:t>
            </a:r>
            <a:r>
              <a:rPr lang="en-GB" dirty="0" err="1" smtClean="0"/>
              <a:t>Acsess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11560" y="1460508"/>
            <a:ext cx="7992888" cy="4488771"/>
          </a:xfrm>
          <a:prstGeom prst="rect">
            <a:avLst/>
          </a:prstGeom>
          <a:solidFill>
            <a:srgbClr val="CE787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556476"/>
            <a:ext cx="5633814" cy="443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9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 </a:t>
            </a:r>
            <a:r>
              <a:rPr lang="en-GB" dirty="0" err="1" smtClean="0"/>
              <a:t>Referensi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83568" y="1690892"/>
            <a:ext cx="3384376" cy="1666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899592" y="1988840"/>
            <a:ext cx="2880320" cy="10801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Google.com</a:t>
            </a:r>
          </a:p>
          <a:p>
            <a:r>
              <a:rPr lang="en-GB" sz="2000" dirty="0" smtClean="0"/>
              <a:t>Wikipedia.com </a:t>
            </a:r>
          </a:p>
          <a:p>
            <a:r>
              <a:rPr lang="en-GB" sz="2000" dirty="0" smtClean="0"/>
              <a:t>www.Microsoft.com</a:t>
            </a:r>
          </a:p>
          <a:p>
            <a:endParaRPr lang="en-GB" sz="2000" dirty="0"/>
          </a:p>
        </p:txBody>
      </p:sp>
      <p:sp>
        <p:nvSpPr>
          <p:cNvPr id="9" name="Rectangle 8"/>
          <p:cNvSpPr/>
          <p:nvPr/>
        </p:nvSpPr>
        <p:spPr>
          <a:xfrm>
            <a:off x="4283968" y="1690892"/>
            <a:ext cx="3960440" cy="345756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b="1" dirty="0">
                <a:hlinkClick r:id="rId2"/>
              </a:rPr>
              <a:t>http://chandoo.org/wp/2013/04/16/learn-top-10-excel-features</a:t>
            </a:r>
            <a:r>
              <a:rPr lang="en-GB" sz="1600" b="1" dirty="0" smtClean="0">
                <a:hlinkClick r:id="rId2"/>
              </a:rPr>
              <a:t>/</a:t>
            </a:r>
            <a:endParaRPr lang="en-GB" sz="1600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b="1" dirty="0">
                <a:hlinkClick r:id="rId3"/>
              </a:rPr>
              <a:t>http://</a:t>
            </a:r>
            <a:r>
              <a:rPr lang="en-GB" sz="1600" b="1" dirty="0" smtClean="0">
                <a:hlinkClick r:id="rId3"/>
              </a:rPr>
              <a:t>learn.filtered.com/blog/5-features-of-microsoft-powerpoint-you-should-be-using</a:t>
            </a:r>
            <a:endParaRPr lang="en-GB" sz="1600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b="1" dirty="0">
                <a:hlinkClick r:id="rId4"/>
              </a:rPr>
              <a:t>http://</a:t>
            </a:r>
            <a:r>
              <a:rPr lang="en-GB" sz="1600" b="1" dirty="0" smtClean="0">
                <a:hlinkClick r:id="rId4"/>
              </a:rPr>
              <a:t>hairul-atzuar.blogspot.com/2012/01/perkembangan-microsoft-office-microsoft.html</a:t>
            </a:r>
            <a:endParaRPr lang="en-GB" sz="1600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b="1" dirty="0"/>
          </a:p>
        </p:txBody>
      </p:sp>
      <p:sp>
        <p:nvSpPr>
          <p:cNvPr id="14" name="Rectangle 13"/>
          <p:cNvSpPr/>
          <p:nvPr/>
        </p:nvSpPr>
        <p:spPr>
          <a:xfrm>
            <a:off x="2536078" y="3566871"/>
            <a:ext cx="1531866" cy="15815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>
            <a:spLocks noEditPoints="1"/>
          </p:cNvSpPr>
          <p:nvPr/>
        </p:nvSpPr>
        <p:spPr bwMode="auto">
          <a:xfrm>
            <a:off x="2789674" y="3795418"/>
            <a:ext cx="1134254" cy="1145750"/>
          </a:xfrm>
          <a:custGeom>
            <a:avLst/>
            <a:gdLst>
              <a:gd name="T0" fmla="*/ 11546 w 11628"/>
              <a:gd name="T1" fmla="*/ 9516 h 11703"/>
              <a:gd name="T2" fmla="*/ 8241 w 11628"/>
              <a:gd name="T3" fmla="*/ 6211 h 11703"/>
              <a:gd name="T4" fmla="*/ 4334 w 11628"/>
              <a:gd name="T5" fmla="*/ 0 h 11703"/>
              <a:gd name="T6" fmla="*/ 0 w 11628"/>
              <a:gd name="T7" fmla="*/ 4335 h 11703"/>
              <a:gd name="T8" fmla="*/ 6105 w 11628"/>
              <a:gd name="T9" fmla="*/ 8291 h 11703"/>
              <a:gd name="T10" fmla="*/ 9438 w 11628"/>
              <a:gd name="T11" fmla="*/ 11624 h 11703"/>
              <a:gd name="T12" fmla="*/ 11546 w 11628"/>
              <a:gd name="T13" fmla="*/ 9516 h 11703"/>
              <a:gd name="T14" fmla="*/ 4334 w 11628"/>
              <a:gd name="T15" fmla="*/ 7229 h 11703"/>
              <a:gd name="T16" fmla="*/ 1441 w 11628"/>
              <a:gd name="T17" fmla="*/ 4335 h 11703"/>
              <a:gd name="T18" fmla="*/ 4334 w 11628"/>
              <a:gd name="T19" fmla="*/ 1441 h 11703"/>
              <a:gd name="T20" fmla="*/ 7228 w 11628"/>
              <a:gd name="T21" fmla="*/ 4335 h 11703"/>
              <a:gd name="T22" fmla="*/ 4334 w 11628"/>
              <a:gd name="T23" fmla="*/ 7229 h 11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628" h="11703">
                <a:moveTo>
                  <a:pt x="11546" y="9516"/>
                </a:moveTo>
                <a:lnTo>
                  <a:pt x="8241" y="6211"/>
                </a:lnTo>
                <a:cubicBezTo>
                  <a:pt x="9615" y="3364"/>
                  <a:pt x="7539" y="0"/>
                  <a:pt x="4334" y="0"/>
                </a:cubicBezTo>
                <a:cubicBezTo>
                  <a:pt x="1944" y="0"/>
                  <a:pt x="0" y="1945"/>
                  <a:pt x="0" y="4335"/>
                </a:cubicBezTo>
                <a:cubicBezTo>
                  <a:pt x="0" y="7488"/>
                  <a:pt x="3265" y="9567"/>
                  <a:pt x="6105" y="8291"/>
                </a:cubicBezTo>
                <a:lnTo>
                  <a:pt x="9438" y="11624"/>
                </a:lnTo>
                <a:cubicBezTo>
                  <a:pt x="10386" y="11703"/>
                  <a:pt x="11628" y="10497"/>
                  <a:pt x="11546" y="9516"/>
                </a:cubicBezTo>
                <a:close/>
                <a:moveTo>
                  <a:pt x="4334" y="7229"/>
                </a:moveTo>
                <a:cubicBezTo>
                  <a:pt x="2739" y="7229"/>
                  <a:pt x="1441" y="5931"/>
                  <a:pt x="1441" y="4335"/>
                </a:cubicBezTo>
                <a:cubicBezTo>
                  <a:pt x="1441" y="2739"/>
                  <a:pt x="2739" y="1441"/>
                  <a:pt x="4334" y="1441"/>
                </a:cubicBezTo>
                <a:cubicBezTo>
                  <a:pt x="5930" y="1441"/>
                  <a:pt x="7228" y="2739"/>
                  <a:pt x="7228" y="4335"/>
                </a:cubicBezTo>
                <a:cubicBezTo>
                  <a:pt x="7228" y="5931"/>
                  <a:pt x="5930" y="7229"/>
                  <a:pt x="4334" y="7229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92" y="3582932"/>
            <a:ext cx="1574260" cy="157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3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 </a:t>
            </a:r>
            <a:r>
              <a:rPr lang="en-GB" dirty="0" err="1" smtClean="0"/>
              <a:t>adalah</a:t>
            </a:r>
            <a:r>
              <a:rPr lang="en-GB" dirty="0" smtClean="0"/>
              <a:t> ….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11560" y="1700808"/>
            <a:ext cx="7992888" cy="3624675"/>
          </a:xfrm>
          <a:prstGeom prst="rect">
            <a:avLst/>
          </a:prstGeom>
          <a:solidFill>
            <a:srgbClr val="F58D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791580" y="1676941"/>
            <a:ext cx="7632848" cy="3672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3200" dirty="0" smtClean="0"/>
              <a:t>Perangkat </a:t>
            </a:r>
            <a:r>
              <a:rPr lang="en-US" sz="3200" dirty="0"/>
              <a:t>lunak </a:t>
            </a:r>
            <a:r>
              <a:rPr lang="en-US" sz="3200" dirty="0" err="1"/>
              <a:t>paket</a:t>
            </a:r>
            <a:r>
              <a:rPr lang="en-US" sz="3200" dirty="0"/>
              <a:t> </a:t>
            </a:r>
            <a:r>
              <a:rPr lang="en-US" sz="3200" dirty="0" err="1"/>
              <a:t>aplikasi</a:t>
            </a:r>
            <a:r>
              <a:rPr lang="en-US" sz="3200" dirty="0"/>
              <a:t> </a:t>
            </a:r>
            <a:r>
              <a:rPr lang="en-US" sz="3200" dirty="0" err="1"/>
              <a:t>perkantoran</a:t>
            </a:r>
            <a:r>
              <a:rPr lang="en-US" sz="3200" dirty="0"/>
              <a:t> </a:t>
            </a:r>
            <a:r>
              <a:rPr lang="en-US" sz="3200" dirty="0" err="1"/>
              <a:t>buatan</a:t>
            </a:r>
            <a:r>
              <a:rPr lang="en-US" sz="3200" dirty="0"/>
              <a:t> Microsoft </a:t>
            </a:r>
            <a:r>
              <a:rPr lang="en-US" sz="3200" dirty="0" smtClean="0"/>
              <a:t>yang </a:t>
            </a:r>
            <a:r>
              <a:rPr lang="en-US" sz="3200" dirty="0" err="1" smtClean="0"/>
              <a:t>dirancang</a:t>
            </a:r>
            <a:r>
              <a:rPr lang="en-US" sz="3200" dirty="0" smtClean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dijalankan</a:t>
            </a:r>
            <a:r>
              <a:rPr lang="en-US" sz="3200" dirty="0"/>
              <a:t> di </a:t>
            </a:r>
            <a:r>
              <a:rPr lang="en-US" sz="3200" dirty="0" err="1"/>
              <a:t>bawah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operasi Microsoft Windows </a:t>
            </a:r>
            <a:r>
              <a:rPr lang="en-US" sz="3200" dirty="0" err="1"/>
              <a:t>dan</a:t>
            </a:r>
            <a:r>
              <a:rPr lang="en-US" sz="3200" dirty="0"/>
              <a:t> Mac OS X. </a:t>
            </a:r>
            <a:r>
              <a:rPr lang="en-US" sz="3200" dirty="0" smtClean="0"/>
              <a:t> Microsoft office </a:t>
            </a:r>
            <a:r>
              <a:rPr lang="en-US" sz="3200" dirty="0" err="1" smtClean="0"/>
              <a:t>mengolah</a:t>
            </a:r>
            <a:r>
              <a:rPr lang="en-US" sz="3200" dirty="0" smtClean="0"/>
              <a:t> </a:t>
            </a:r>
            <a:r>
              <a:rPr lang="en-US" sz="3200" dirty="0" err="1" smtClean="0"/>
              <a:t>kebutuhan</a:t>
            </a:r>
            <a:r>
              <a:rPr lang="en-US" sz="3200" dirty="0" smtClean="0"/>
              <a:t> </a:t>
            </a:r>
            <a:r>
              <a:rPr lang="en-US" sz="3200" dirty="0" err="1" smtClean="0"/>
              <a:t>perkantoran</a:t>
            </a:r>
            <a:r>
              <a:rPr lang="en-US" sz="3200" dirty="0" smtClean="0"/>
              <a:t> </a:t>
            </a:r>
            <a:r>
              <a:rPr lang="en-US" sz="3200" dirty="0" err="1" smtClean="0"/>
              <a:t>mulai</a:t>
            </a:r>
            <a:r>
              <a:rPr lang="en-US" sz="3200" dirty="0" smtClean="0"/>
              <a:t> </a:t>
            </a:r>
            <a:r>
              <a:rPr lang="en-US" sz="3200" dirty="0" err="1" smtClean="0"/>
              <a:t>angka</a:t>
            </a:r>
            <a:r>
              <a:rPr lang="en-US" sz="3200" dirty="0" smtClean="0"/>
              <a:t>, kata </a:t>
            </a:r>
            <a:r>
              <a:rPr lang="en-US" sz="3200" dirty="0" smtClean="0"/>
              <a:t>, basis </a:t>
            </a:r>
            <a:r>
              <a:rPr lang="en-US" sz="3200" dirty="0" smtClean="0"/>
              <a:t>data </a:t>
            </a:r>
            <a:r>
              <a:rPr lang="en-US" sz="3200" dirty="0" err="1" smtClean="0"/>
              <a:t>dan</a:t>
            </a:r>
            <a:r>
              <a:rPr lang="en-US" sz="3200" dirty="0" smtClean="0"/>
              <a:t> lain </a:t>
            </a:r>
            <a:r>
              <a:rPr lang="en-US" sz="3200" dirty="0" err="1" smtClean="0"/>
              <a:t>sebagainya</a:t>
            </a:r>
            <a:r>
              <a:rPr lang="en-US" sz="3200" dirty="0" smtClean="0"/>
              <a:t>.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140058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#Tag 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247754" y="1354632"/>
            <a:ext cx="31486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 err="1" smtClean="0">
                <a:solidFill>
                  <a:schemeClr val="accent5"/>
                </a:solidFill>
                <a:latin typeface="+mj-lt"/>
                <a:cs typeface="Aharoni" pitchFamily="2" charset="-79"/>
              </a:rPr>
              <a:t>wikipedia</a:t>
            </a:r>
            <a:endParaRPr lang="en-GB" sz="6000" dirty="0">
              <a:solidFill>
                <a:schemeClr val="accent5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31543" y="2826015"/>
            <a:ext cx="3299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chemeClr val="accent1"/>
                </a:solidFill>
                <a:latin typeface="+mj-lt"/>
                <a:cs typeface="Aharoni" pitchFamily="2" charset="-79"/>
              </a:rPr>
              <a:t>PowerPoint</a:t>
            </a:r>
            <a:endParaRPr lang="en-GB" sz="4800" dirty="0">
              <a:solidFill>
                <a:schemeClr val="accent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29488" y="2531941"/>
            <a:ext cx="1768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 smtClean="0">
                <a:solidFill>
                  <a:srgbClr val="009F3C"/>
                </a:solidFill>
              </a:rPr>
              <a:t>wikipedia</a:t>
            </a:r>
            <a:endParaRPr lang="en-GB" sz="3200" dirty="0">
              <a:solidFill>
                <a:srgbClr val="009F3C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4891788" y="349233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40000"/>
                    <a:lumOff val="60000"/>
                  </a:schemeClr>
                </a:solidFill>
                <a:cs typeface="Aharoni" pitchFamily="2" charset="-79"/>
              </a:rPr>
              <a:t>Images</a:t>
            </a:r>
            <a:endParaRPr lang="en-GB" sz="2800" dirty="0">
              <a:solidFill>
                <a:schemeClr val="tx1">
                  <a:lumMod val="40000"/>
                  <a:lumOff val="60000"/>
                </a:schemeClr>
              </a:solidFill>
              <a:cs typeface="Aharoni" pitchFamily="2" charset="-79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78557" y="5209710"/>
            <a:ext cx="23118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solidFill>
                  <a:schemeClr val="accent1"/>
                </a:solidFill>
                <a:latin typeface="Bauhaus 93" pitchFamily="82" charset="0"/>
              </a:rPr>
              <a:t>Microsoft</a:t>
            </a:r>
            <a:endParaRPr lang="en-GB" sz="4000" dirty="0">
              <a:solidFill>
                <a:schemeClr val="accent1"/>
              </a:solidFill>
              <a:latin typeface="Bauhaus 93" pitchFamily="8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1497233" y="1915895"/>
            <a:ext cx="1755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accent5"/>
                </a:solidFill>
                <a:cs typeface="Aharoni" pitchFamily="2" charset="-79"/>
              </a:rPr>
              <a:t>yahoo</a:t>
            </a:r>
            <a:endParaRPr lang="en-GB" sz="3600" dirty="0">
              <a:solidFill>
                <a:schemeClr val="accent5"/>
              </a:solidFill>
              <a:cs typeface="Aharoni" pitchFamily="2" charset="-79"/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6846599" y="2408703"/>
            <a:ext cx="1332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009F3C"/>
                </a:solidFill>
                <a:latin typeface="Bauhaus 93" pitchFamily="82" charset="0"/>
              </a:rPr>
              <a:t>excel</a:t>
            </a:r>
            <a:endParaRPr lang="en-GB" sz="3600" dirty="0">
              <a:solidFill>
                <a:srgbClr val="009F3C"/>
              </a:solidFill>
              <a:latin typeface="Bauhaus 93" pitchFamily="8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3370342" y="1751201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chemeClr val="tx2"/>
                </a:solidFill>
                <a:latin typeface="Bauhaus 93" pitchFamily="82" charset="0"/>
              </a:rPr>
              <a:t>office</a:t>
            </a:r>
            <a:endParaRPr lang="en-GB" sz="3200" dirty="0">
              <a:solidFill>
                <a:schemeClr val="tx2"/>
              </a:solidFill>
              <a:latin typeface="Bauhaus 93" pitchFamily="8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rot="16200000">
            <a:off x="2515738" y="4269950"/>
            <a:ext cx="1093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Bauhaus 93" pitchFamily="82" charset="0"/>
              </a:rPr>
              <a:t>Chart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4421009" y="3383524"/>
            <a:ext cx="3283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solidFill>
                  <a:schemeClr val="accent5"/>
                </a:solidFill>
                <a:latin typeface="+mj-lt"/>
                <a:cs typeface="Aharoni" pitchFamily="2" charset="-79"/>
              </a:rPr>
              <a:t>Retro-style</a:t>
            </a:r>
            <a:endParaRPr lang="en-GB" sz="5400" dirty="0">
              <a:solidFill>
                <a:schemeClr val="accent5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5899960" y="3305324"/>
            <a:ext cx="1669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chart</a:t>
            </a:r>
            <a:endParaRPr lang="en-GB" sz="54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35670" y="3385444"/>
            <a:ext cx="2030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chemeClr val="accent5"/>
                </a:solidFill>
              </a:rPr>
              <a:t>Workflow</a:t>
            </a:r>
            <a:endParaRPr lang="en-GB" sz="3600" dirty="0">
              <a:solidFill>
                <a:schemeClr val="accent5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01815" y="3523110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chemeClr val="tx2"/>
                </a:solidFill>
                <a:latin typeface="+mj-lt"/>
                <a:cs typeface="Aharoni" pitchFamily="2" charset="-79"/>
              </a:rPr>
              <a:t>windows</a:t>
            </a:r>
            <a:endParaRPr lang="en-GB" sz="2400" dirty="0">
              <a:solidFill>
                <a:schemeClr val="tx2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32" name="TextBox 31"/>
          <p:cNvSpPr txBox="1"/>
          <p:nvPr/>
        </p:nvSpPr>
        <p:spPr>
          <a:xfrm rot="16200000">
            <a:off x="532059" y="2477241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 smtClean="0">
                <a:solidFill>
                  <a:schemeClr val="tx2"/>
                </a:solidFill>
                <a:latin typeface="Bauhaus 93" pitchFamily="82" charset="0"/>
              </a:rPr>
              <a:t>google</a:t>
            </a:r>
            <a:endParaRPr lang="en-GB" sz="3200" dirty="0">
              <a:solidFill>
                <a:schemeClr val="tx2"/>
              </a:solidFill>
              <a:latin typeface="Bauhaus 93" pitchFamily="8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1627177" y="4522848"/>
            <a:ext cx="1875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009F3C"/>
                </a:solidFill>
                <a:latin typeface="Bauhaus 93" pitchFamily="82" charset="0"/>
              </a:rPr>
              <a:t>Metro </a:t>
            </a:r>
            <a:r>
              <a:rPr lang="en-GB" sz="3600" dirty="0" err="1" smtClean="0">
                <a:solidFill>
                  <a:srgbClr val="009F3C"/>
                </a:solidFill>
                <a:latin typeface="Bauhaus 93" pitchFamily="82" charset="0"/>
              </a:rPr>
              <a:t>ui</a:t>
            </a:r>
            <a:endParaRPr lang="en-GB" sz="3600" dirty="0">
              <a:solidFill>
                <a:srgbClr val="009F3C"/>
              </a:solidFill>
              <a:latin typeface="Bauhaus 93" pitchFamily="8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32733" y="4678235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Icons</a:t>
            </a:r>
            <a:endParaRPr lang="en-GB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60470" y="3823674"/>
            <a:ext cx="1267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solidFill>
                  <a:srgbClr val="009F3C"/>
                </a:solidFill>
              </a:rPr>
              <a:t>word</a:t>
            </a:r>
            <a:endParaRPr lang="en-GB" sz="4000" dirty="0">
              <a:solidFill>
                <a:srgbClr val="009F3C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5391" y="5563653"/>
            <a:ext cx="1657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chemeClr val="tx2"/>
                </a:solidFill>
                <a:latin typeface="Bauhaus 93" pitchFamily="82" charset="0"/>
              </a:rPr>
              <a:t>business</a:t>
            </a:r>
            <a:endParaRPr lang="en-GB" sz="3200" dirty="0">
              <a:solidFill>
                <a:schemeClr val="tx2"/>
              </a:solidFill>
              <a:latin typeface="Bauhaus 93" pitchFamily="8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53461" y="4465768"/>
            <a:ext cx="998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 smtClean="0">
                <a:solidFill>
                  <a:schemeClr val="tx2"/>
                </a:solidFill>
                <a:latin typeface="Bauhaus 93" pitchFamily="82" charset="0"/>
              </a:rPr>
              <a:t>bing</a:t>
            </a:r>
            <a:endParaRPr lang="en-GB" sz="3200" dirty="0">
              <a:solidFill>
                <a:schemeClr val="tx2"/>
              </a:solidFill>
              <a:latin typeface="Bauhaus 93" pitchFamily="8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53461" y="2184853"/>
            <a:ext cx="939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chemeClr val="accent1"/>
                </a:solidFill>
                <a:cs typeface="Aharoni" pitchFamily="2" charset="-79"/>
              </a:rPr>
              <a:t>Blue</a:t>
            </a:r>
            <a:endParaRPr lang="en-GB" sz="3200" dirty="0">
              <a:solidFill>
                <a:schemeClr val="accent1"/>
              </a:solidFill>
              <a:cs typeface="Aharoni" pitchFamily="2" charset="-79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32733" y="4263594"/>
            <a:ext cx="1015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chemeClr val="bg1">
                    <a:lumMod val="65000"/>
                  </a:schemeClr>
                </a:solidFill>
                <a:latin typeface="+mj-lt"/>
                <a:cs typeface="Aharoni" pitchFamily="2" charset="-79"/>
              </a:rPr>
              <a:t>Grey</a:t>
            </a:r>
            <a:endParaRPr lang="en-GB" sz="3200" dirty="0">
              <a:solidFill>
                <a:schemeClr val="bg1">
                  <a:lumMod val="65000"/>
                </a:schemeClr>
              </a:solidFill>
              <a:latin typeface="+mj-lt"/>
              <a:cs typeface="Aharoni" pitchFamily="2" charset="-79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76255" y="4385847"/>
            <a:ext cx="1202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chemeClr val="accent1"/>
                </a:solidFill>
                <a:cs typeface="Aharoni" pitchFamily="2" charset="-79"/>
              </a:rPr>
              <a:t>graph</a:t>
            </a:r>
            <a:endParaRPr lang="en-GB" sz="3200" dirty="0">
              <a:solidFill>
                <a:schemeClr val="accent1"/>
              </a:solidFill>
              <a:cs typeface="Aharoni" pitchFamily="2" charset="-79"/>
            </a:endParaRP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0" y="6264924"/>
            <a:ext cx="5578557" cy="593076"/>
          </a:xfrm>
          <a:prstGeom prst="rect">
            <a:avLst/>
          </a:prstGeom>
          <a:solidFill>
            <a:srgbClr val="0B3261"/>
          </a:solidFill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194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500"/>
                            </p:stCondLst>
                            <p:childTnLst>
                              <p:par>
                                <p:cTn id="10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2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2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700"/>
                            </p:stCondLst>
                            <p:childTnLst>
                              <p:par>
                                <p:cTn id="10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700"/>
                            </p:stCondLst>
                            <p:childTnLst>
                              <p:par>
                                <p:cTn id="1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200"/>
                            </p:stCondLst>
                            <p:childTnLst>
                              <p:par>
                                <p:cTn id="12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200"/>
                            </p:stCondLst>
                            <p:childTnLst>
                              <p:par>
                                <p:cTn id="1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9" grpId="0"/>
      <p:bldP spid="30" grpId="0"/>
      <p:bldP spid="31" grpId="0"/>
      <p:bldP spid="32" grpId="0"/>
      <p:bldP spid="33" grpId="0"/>
      <p:bldP spid="18" grpId="0"/>
      <p:bldP spid="28" grpId="0"/>
      <p:bldP spid="34" grpId="0"/>
      <p:bldP spid="35" grpId="0"/>
      <p:bldP spid="36" grpId="0"/>
      <p:bldP spid="37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 </a:t>
            </a:r>
            <a:r>
              <a:rPr lang="en-GB" dirty="0" err="1" smtClean="0"/>
              <a:t>Sejarah</a:t>
            </a:r>
            <a:r>
              <a:rPr lang="en-GB" dirty="0" smtClean="0"/>
              <a:t> Microsoft Office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39552" y="1412776"/>
            <a:ext cx="8147248" cy="4752528"/>
          </a:xfrm>
          <a:prstGeom prst="rect">
            <a:avLst/>
          </a:prstGeom>
          <a:solidFill>
            <a:srgbClr val="4DADC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fontAlgn="base"/>
            <a:r>
              <a:rPr lang="en-US" sz="2800" dirty="0" err="1" smtClean="0">
                <a:solidFill>
                  <a:schemeClr val="tx1"/>
                </a:solidFill>
              </a:rPr>
              <a:t>Paket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aplikasi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perkantoran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buatan</a:t>
            </a:r>
            <a:r>
              <a:rPr lang="en-US" sz="2800" dirty="0">
                <a:solidFill>
                  <a:schemeClr val="tx1"/>
                </a:solidFill>
              </a:rPr>
              <a:t> Microsoft </a:t>
            </a:r>
            <a:r>
              <a:rPr lang="en-US" sz="2800" dirty="0" err="1">
                <a:solidFill>
                  <a:schemeClr val="tx1"/>
                </a:solidFill>
              </a:rPr>
              <a:t>dan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dirancang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untuk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dijalankan</a:t>
            </a:r>
            <a:r>
              <a:rPr lang="en-US" sz="2800" dirty="0">
                <a:solidFill>
                  <a:schemeClr val="tx1"/>
                </a:solidFill>
              </a:rPr>
              <a:t> di </a:t>
            </a:r>
            <a:r>
              <a:rPr lang="en-US" sz="2800" dirty="0" err="1">
                <a:solidFill>
                  <a:schemeClr val="tx1"/>
                </a:solidFill>
              </a:rPr>
              <a:t>bawah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sistem</a:t>
            </a:r>
            <a:r>
              <a:rPr lang="en-US" sz="2800" dirty="0">
                <a:solidFill>
                  <a:schemeClr val="tx1"/>
                </a:solidFill>
              </a:rPr>
              <a:t> operasi Windows. </a:t>
            </a:r>
            <a:r>
              <a:rPr lang="en-US" sz="2800" dirty="0" err="1" smtClean="0">
                <a:solidFill>
                  <a:schemeClr val="tx1"/>
                </a:solidFill>
              </a:rPr>
              <a:t>Beberapa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aplikasi</a:t>
            </a:r>
            <a:r>
              <a:rPr lang="en-US" sz="2800" dirty="0">
                <a:solidFill>
                  <a:schemeClr val="tx1"/>
                </a:solidFill>
              </a:rPr>
              <a:t> di </a:t>
            </a:r>
            <a:r>
              <a:rPr lang="en-US" sz="2800" dirty="0" err="1">
                <a:solidFill>
                  <a:schemeClr val="tx1"/>
                </a:solidFill>
              </a:rPr>
              <a:t>dalam</a:t>
            </a:r>
            <a:r>
              <a:rPr lang="en-US" sz="2800" dirty="0">
                <a:solidFill>
                  <a:schemeClr val="tx1"/>
                </a:solidFill>
              </a:rPr>
              <a:t> Microsoft Office yang </a:t>
            </a:r>
            <a:r>
              <a:rPr lang="en-US" sz="2800" dirty="0" err="1">
                <a:solidFill>
                  <a:schemeClr val="tx1"/>
                </a:solidFill>
              </a:rPr>
              <a:t>terkenal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adalah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Excel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b="1" dirty="0">
                <a:solidFill>
                  <a:schemeClr val="tx1"/>
                </a:solidFill>
              </a:rPr>
              <a:t>Word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dan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PowerPoint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just" fontAlgn="base"/>
            <a:r>
              <a:rPr lang="en-US" sz="2800" dirty="0" smtClean="0">
                <a:solidFill>
                  <a:schemeClr val="tx1"/>
                </a:solidFill>
              </a:rPr>
              <a:t>Microsoft </a:t>
            </a:r>
            <a:r>
              <a:rPr lang="en-US" sz="2800" dirty="0">
                <a:solidFill>
                  <a:schemeClr val="tx1"/>
                </a:solidFill>
              </a:rPr>
              <a:t>Office </a:t>
            </a:r>
            <a:r>
              <a:rPr lang="en-US" sz="2800" dirty="0" err="1">
                <a:solidFill>
                  <a:schemeClr val="tx1"/>
                </a:solidFill>
              </a:rPr>
              <a:t>untuk</a:t>
            </a:r>
            <a:r>
              <a:rPr lang="en-US" sz="2800" dirty="0">
                <a:solidFill>
                  <a:schemeClr val="tx1"/>
                </a:solidFill>
              </a:rPr>
              <a:t> Windows </a:t>
            </a:r>
            <a:r>
              <a:rPr lang="en-US" sz="2800" dirty="0" err="1">
                <a:solidFill>
                  <a:schemeClr val="tx1"/>
                </a:solidFill>
              </a:rPr>
              <a:t>dimulai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pada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bulan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Oktober</a:t>
            </a:r>
            <a:r>
              <a:rPr lang="en-US" sz="2800" dirty="0">
                <a:solidFill>
                  <a:schemeClr val="tx1"/>
                </a:solidFill>
              </a:rPr>
              <a:t> 1990 </a:t>
            </a:r>
            <a:r>
              <a:rPr lang="en-US" sz="2800" dirty="0" err="1">
                <a:solidFill>
                  <a:schemeClr val="tx1"/>
                </a:solidFill>
              </a:rPr>
              <a:t>sebagai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paket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dari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tiga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aplikasi</a:t>
            </a:r>
            <a:r>
              <a:rPr lang="en-US" sz="2800" dirty="0">
                <a:solidFill>
                  <a:schemeClr val="tx1"/>
                </a:solidFill>
              </a:rPr>
              <a:t> yang </a:t>
            </a:r>
            <a:r>
              <a:rPr lang="en-US" sz="2800" dirty="0" err="1">
                <a:solidFill>
                  <a:schemeClr val="tx1"/>
                </a:solidFill>
              </a:rPr>
              <a:t>dirancang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untuk</a:t>
            </a:r>
            <a:r>
              <a:rPr lang="en-US" sz="2800" dirty="0">
                <a:solidFill>
                  <a:schemeClr val="tx1"/>
                </a:solidFill>
              </a:rPr>
              <a:t> Microsoft Windows 3.0: Microsoft Word </a:t>
            </a:r>
            <a:r>
              <a:rPr lang="en-US" sz="2800" dirty="0" err="1">
                <a:solidFill>
                  <a:schemeClr val="tx1"/>
                </a:solidFill>
              </a:rPr>
              <a:t>untuk</a:t>
            </a:r>
            <a:r>
              <a:rPr lang="en-US" sz="2800" dirty="0">
                <a:solidFill>
                  <a:schemeClr val="tx1"/>
                </a:solidFill>
              </a:rPr>
              <a:t> Windows 1.1, Microsoft Excel </a:t>
            </a:r>
            <a:r>
              <a:rPr lang="en-US" sz="2800" dirty="0" err="1">
                <a:solidFill>
                  <a:schemeClr val="tx1"/>
                </a:solidFill>
              </a:rPr>
              <a:t>untuk</a:t>
            </a:r>
            <a:r>
              <a:rPr lang="en-US" sz="2800" dirty="0">
                <a:solidFill>
                  <a:schemeClr val="tx1"/>
                </a:solidFill>
              </a:rPr>
              <a:t> Windows 2.0, </a:t>
            </a:r>
            <a:r>
              <a:rPr lang="en-US" sz="2800" dirty="0" err="1">
                <a:solidFill>
                  <a:schemeClr val="tx1"/>
                </a:solidFill>
              </a:rPr>
              <a:t>dan</a:t>
            </a:r>
            <a:r>
              <a:rPr lang="en-US" sz="2800" dirty="0">
                <a:solidFill>
                  <a:schemeClr val="tx1"/>
                </a:solidFill>
              </a:rPr>
              <a:t> Microsoft PowerPoint </a:t>
            </a:r>
            <a:r>
              <a:rPr lang="en-US" sz="2800" dirty="0" err="1">
                <a:solidFill>
                  <a:schemeClr val="tx1"/>
                </a:solidFill>
              </a:rPr>
              <a:t>untuk</a:t>
            </a:r>
            <a:r>
              <a:rPr lang="en-US" sz="2800" dirty="0">
                <a:solidFill>
                  <a:schemeClr val="tx1"/>
                </a:solidFill>
              </a:rPr>
              <a:t> Windows 2.0.</a:t>
            </a:r>
          </a:p>
          <a:p>
            <a:pPr algn="just" fontAlgn="base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89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Con’t</a:t>
            </a:r>
            <a:r>
              <a:rPr lang="en-GB" dirty="0" smtClean="0"/>
              <a:t> ..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11560" y="1460508"/>
            <a:ext cx="7992888" cy="4560780"/>
          </a:xfrm>
          <a:prstGeom prst="rect">
            <a:avLst/>
          </a:prstGeom>
          <a:solidFill>
            <a:srgbClr val="4DADC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791580" y="1772816"/>
            <a:ext cx="7632848" cy="352839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populer</a:t>
            </a:r>
            <a:r>
              <a:rPr lang="en-US" dirty="0"/>
              <a:t>,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1995 Microsoft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meluncurkan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kantoran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1995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OS Windows 95-nya.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operasi </a:t>
            </a:r>
            <a:r>
              <a:rPr lang="en-US" dirty="0" err="1"/>
              <a:t>ini</a:t>
            </a:r>
            <a:r>
              <a:rPr lang="en-US" dirty="0"/>
              <a:t> Microsoft </a:t>
            </a:r>
            <a:r>
              <a:rPr lang="en-US" dirty="0" err="1"/>
              <a:t>merombak</a:t>
            </a:r>
            <a:r>
              <a:rPr lang="en-US" dirty="0"/>
              <a:t> total Windows </a:t>
            </a:r>
            <a:r>
              <a:rPr lang="en-US" dirty="0" err="1"/>
              <a:t>versi</a:t>
            </a:r>
            <a:r>
              <a:rPr lang="en-US" dirty="0"/>
              <a:t> 3.1 </a:t>
            </a:r>
            <a:r>
              <a:rPr lang="en-US" dirty="0" err="1"/>
              <a:t>dan</a:t>
            </a:r>
            <a:r>
              <a:rPr lang="en-US" dirty="0"/>
              <a:t> Windows 3.11 for Workgroup, </a:t>
            </a:r>
            <a:r>
              <a:rPr lang="en-US" dirty="0" err="1"/>
              <a:t>perubahan</a:t>
            </a:r>
            <a:r>
              <a:rPr lang="en-US" dirty="0"/>
              <a:t>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signifikan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operais</a:t>
            </a:r>
            <a:r>
              <a:rPr lang="en-US" dirty="0"/>
              <a:t> PC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459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Con’t</a:t>
            </a:r>
            <a:r>
              <a:rPr lang="en-GB" dirty="0" smtClean="0"/>
              <a:t> ..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11560" y="1460508"/>
            <a:ext cx="7992888" cy="3696684"/>
          </a:xfrm>
          <a:prstGeom prst="rect">
            <a:avLst/>
          </a:prstGeom>
          <a:solidFill>
            <a:srgbClr val="4DADC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791580" y="1772816"/>
            <a:ext cx="7632848" cy="352839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 err="1"/>
              <a:t>Sejalan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pekembangan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operasi Microsoft Windows, Microsoft Office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mapan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digandrungi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di </a:t>
            </a:r>
            <a:r>
              <a:rPr lang="en-US" dirty="0" err="1"/>
              <a:t>dunia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di </a:t>
            </a:r>
            <a:r>
              <a:rPr lang="en-US" dirty="0" smtClean="0"/>
              <a:t>Indonesia. </a:t>
            </a:r>
          </a:p>
        </p:txBody>
      </p:sp>
    </p:spTree>
    <p:extLst>
      <p:ext uri="{BB962C8B-B14F-4D97-AF65-F5344CB8AC3E}">
        <p14:creationId xmlns:p14="http://schemas.microsoft.com/office/powerpoint/2010/main" val="73933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Con’t</a:t>
            </a:r>
            <a:r>
              <a:rPr lang="en-GB" dirty="0" smtClean="0"/>
              <a:t> ..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11560" y="1460508"/>
            <a:ext cx="7992888" cy="4416764"/>
          </a:xfrm>
          <a:prstGeom prst="rect">
            <a:avLst/>
          </a:prstGeom>
          <a:solidFill>
            <a:srgbClr val="4DADC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755576" y="1628800"/>
            <a:ext cx="7632848" cy="352839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2000-an Microsoft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meluncurkan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Microsoft Office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andalan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perkantoran</a:t>
            </a:r>
            <a:r>
              <a:rPr lang="en-US" dirty="0"/>
              <a:t> modern.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Microsoft Office yang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lain Microsoft Office 2000, Microsoft Office XP (2002), Microsoft Office 2003, Microsoft Office 2007 </a:t>
            </a:r>
            <a:r>
              <a:rPr lang="en-US" dirty="0" err="1"/>
              <a:t>dan</a:t>
            </a:r>
            <a:r>
              <a:rPr lang="en-US" dirty="0"/>
              <a:t> yang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Microsoft Office 2010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8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8260" y="1376772"/>
            <a:ext cx="8218195" cy="4860284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Versi</a:t>
            </a:r>
            <a:r>
              <a:rPr lang="en-GB" dirty="0" smtClean="0"/>
              <a:t> Ms Office</a:t>
            </a:r>
            <a:endParaRPr lang="en-GB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983465"/>
              </p:ext>
            </p:extLst>
          </p:nvPr>
        </p:nvGraphicFramePr>
        <p:xfrm>
          <a:off x="534132" y="1524000"/>
          <a:ext cx="7998308" cy="4425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Worksheet" r:id="rId3" imgW="7372355" imgH="4143480" progId="Excel.Sheet.12">
                  <p:embed/>
                </p:oleObj>
              </mc:Choice>
              <mc:Fallback>
                <p:oleObj name="Worksheet" r:id="rId3" imgW="7372355" imgH="4143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4132" y="1524000"/>
                        <a:ext cx="7998308" cy="4425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094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Sejarah</a:t>
            </a:r>
            <a:r>
              <a:rPr lang="en-GB" dirty="0" smtClean="0"/>
              <a:t> </a:t>
            </a:r>
            <a:r>
              <a:rPr lang="en-GB" dirty="0" err="1" smtClean="0"/>
              <a:t>perkembangan</a:t>
            </a:r>
            <a:r>
              <a:rPr lang="en-GB" dirty="0" smtClean="0"/>
              <a:t> Ms Office</a:t>
            </a:r>
            <a:endParaRPr lang="en-GB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64867"/>
              </p:ext>
            </p:extLst>
          </p:nvPr>
        </p:nvGraphicFramePr>
        <p:xfrm>
          <a:off x="457200" y="1268411"/>
          <a:ext cx="8229600" cy="5256933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2232890"/>
                <a:gridCol w="1854661"/>
                <a:gridCol w="4142049"/>
              </a:tblGrid>
              <a:tr h="31620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Release date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4" marR="565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Title/version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4" marR="565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Contents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4" marR="56594" marT="0" marB="0"/>
                </a:tc>
              </a:tr>
              <a:tr h="4655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</a:rPr>
                        <a:t>Nov 19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</a:rPr>
                        <a:t>1990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4" marR="565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Office 1.0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4" marR="565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Word 1.1, Excel 2.0, PowerPoint 2.0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4" marR="56594" marT="0" marB="0"/>
                </a:tc>
              </a:tr>
              <a:tr h="4655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</a:rPr>
                        <a:t>Mar 4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, 1991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4" marR="565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Office 1.5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4" marR="565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Word 1.1, Excel 3.0, PowerPoint 2.0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4" marR="56594" marT="0" marB="0"/>
                </a:tc>
              </a:tr>
              <a:tr h="63241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</a:rPr>
                        <a:t>Jul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8,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</a:rPr>
                        <a:t>1991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4" marR="565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Office 1.6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4" marR="565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Word 1.1, Excel 3.0, PowerPoint 2.0, Mail 2.1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4" marR="56594" marT="0" marB="0"/>
                </a:tc>
              </a:tr>
              <a:tr h="69827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</a:rPr>
                        <a:t>Aug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, 1992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4" marR="565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Office 3.0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4" marR="565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CD-ROM version: Word 2.0c, Excel 4.0a, PowerPoint 3.0, Mail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4" marR="56594" marT="0" marB="0"/>
                </a:tc>
              </a:tr>
              <a:tr h="4655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</a:rPr>
                        <a:t>Jan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, 1994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4" marR="565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Office 4.0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4" marR="565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Word 6.0, Excel 4.0, PowerPoint 3.0.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4" marR="56594" marT="0" marB="0"/>
                </a:tc>
              </a:tr>
              <a:tr h="9486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</a:rPr>
                        <a:t>Jun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2, 1994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4" marR="565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Office 4.3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4" marR="565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Word 6.0, Excel 5.0, PowerPoint 4.0, Mail 3.2 and in the Pro version, Access 2.0.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4" marR="56594" marT="0" marB="0"/>
                </a:tc>
              </a:tr>
              <a:tr h="12648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</a:rPr>
                        <a:t>Jul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3, 1994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4" marR="565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Office for NT 4.2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4" marR="565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Word 6.0 and Excel 5.0 (both 32-bit, i386, MIPS, PowerPC, and Alpha), PowerPoint 4.0 (16-bit), "Microsoft Office Manager".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4" marR="5659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26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tro">
      <a:dk1>
        <a:srgbClr val="FFFFFF"/>
      </a:dk1>
      <a:lt1>
        <a:srgbClr val="1F497D"/>
      </a:lt1>
      <a:dk2>
        <a:srgbClr val="FFFFFF"/>
      </a:dk2>
      <a:lt2>
        <a:srgbClr val="1F497D"/>
      </a:lt2>
      <a:accent1>
        <a:srgbClr val="E8402E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C6D9F0"/>
      </a:folHlink>
    </a:clrScheme>
    <a:fontScheme name="Metro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</TotalTime>
  <Words>1380</Words>
  <Application>Microsoft Office PowerPoint</Application>
  <PresentationFormat>On-screen Show (4:3)</PresentationFormat>
  <Paragraphs>302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Aharoni</vt:lpstr>
      <vt:lpstr>Arial</vt:lpstr>
      <vt:lpstr>Bauhaus 93</vt:lpstr>
      <vt:lpstr>Calibri</vt:lpstr>
      <vt:lpstr>Segoe UI</vt:lpstr>
      <vt:lpstr>Segoe UI Light</vt:lpstr>
      <vt:lpstr>Times New Roman</vt:lpstr>
      <vt:lpstr>Office Theme</vt:lpstr>
      <vt:lpstr>Microsoft Excel Worksheet</vt:lpstr>
      <vt:lpstr>Microsoft Office</vt:lpstr>
      <vt:lpstr>Profil Microsoft office</vt:lpstr>
      <vt:lpstr> adalah ….</vt:lpstr>
      <vt:lpstr> Sejarah Microsoft Office</vt:lpstr>
      <vt:lpstr>Con’t ..</vt:lpstr>
      <vt:lpstr>Con’t ..</vt:lpstr>
      <vt:lpstr>Con’t ..</vt:lpstr>
      <vt:lpstr>Versi Ms Office</vt:lpstr>
      <vt:lpstr>Sejarah perkembangan Ms Office</vt:lpstr>
      <vt:lpstr>Con’t….</vt:lpstr>
      <vt:lpstr>Kompatibilitas Ms Office </vt:lpstr>
      <vt:lpstr>Con’t….</vt:lpstr>
      <vt:lpstr>Kompatibel berbagai jenis Perangkat</vt:lpstr>
      <vt:lpstr>Produk Microsoft Office</vt:lpstr>
      <vt:lpstr>Produk Andalan Ms Office (umum)</vt:lpstr>
      <vt:lpstr>Varian Ms Office 2013 (Terbaru)</vt:lpstr>
      <vt:lpstr>Microsoft Word</vt:lpstr>
      <vt:lpstr>Fitur Andalan MS Word</vt:lpstr>
      <vt:lpstr>User Interface Ms Word</vt:lpstr>
      <vt:lpstr>Microsoft Excel</vt:lpstr>
      <vt:lpstr>Fitur andalan MS Excel</vt:lpstr>
      <vt:lpstr>User Interface Ms Excel</vt:lpstr>
      <vt:lpstr>Microsoft Powerpoint</vt:lpstr>
      <vt:lpstr>Fitur andalan MS Powerpoint</vt:lpstr>
      <vt:lpstr>User Interface Ms Powerpoint</vt:lpstr>
      <vt:lpstr>Microsoft Access</vt:lpstr>
      <vt:lpstr>Fitur Andalan MS Access</vt:lpstr>
      <vt:lpstr>User Interface Ms Acsess</vt:lpstr>
      <vt:lpstr> Referensi </vt:lpstr>
      <vt:lpstr>#Tag </vt:lpstr>
    </vt:vector>
  </TitlesOfParts>
  <Company>SAINT-GOBAIN 1.7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Alesandra Blakeston</dc:creator>
  <cp:lastModifiedBy>Asus</cp:lastModifiedBy>
  <cp:revision>116</cp:revision>
  <dcterms:created xsi:type="dcterms:W3CDTF">2013-06-03T12:57:42Z</dcterms:created>
  <dcterms:modified xsi:type="dcterms:W3CDTF">2014-11-23T18:40:43Z</dcterms:modified>
</cp:coreProperties>
</file>