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76" r:id="rId3"/>
    <p:sldId id="271" r:id="rId4"/>
    <p:sldId id="311" r:id="rId5"/>
    <p:sldId id="312" r:id="rId6"/>
    <p:sldId id="313" r:id="rId7"/>
    <p:sldId id="326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273" r:id="rId18"/>
    <p:sldId id="323" r:id="rId19"/>
    <p:sldId id="324" r:id="rId20"/>
    <p:sldId id="325" r:id="rId21"/>
    <p:sldId id="272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278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60A917"/>
    <a:srgbClr val="FA6800"/>
    <a:srgbClr val="1BA1E2"/>
    <a:srgbClr val="070E1F"/>
    <a:srgbClr val="091225"/>
    <a:srgbClr val="0F1E3D"/>
    <a:srgbClr val="0D1A35"/>
    <a:srgbClr val="0D1F35"/>
    <a:srgbClr val="CD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3" autoAdjust="0"/>
    <p:restoredTop sz="76810" autoAdjust="0"/>
  </p:normalViewPr>
  <p:slideViewPr>
    <p:cSldViewPr>
      <p:cViewPr varScale="1">
        <p:scale>
          <a:sx n="57" d="100"/>
          <a:sy n="57" d="100"/>
        </p:scale>
        <p:origin x="93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3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4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0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1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4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2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3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2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1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8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5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925" y="4764906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25" y="5288401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13162" y="5762701"/>
            <a:ext cx="720000" cy="720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32963" y="4928402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32962" y="5484458"/>
            <a:ext cx="3176003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32962" y="5975392"/>
            <a:ext cx="3176003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Pelanggaran_hak_cip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d.wikipedia.org/w/index.php?title=Pernyataan_kebencian&amp;action=edit&amp;redlink=1" TargetMode="External"/><Relationship Id="rId5" Type="http://schemas.openxmlformats.org/officeDocument/2006/relationships/hyperlink" Target="http://id.wikipedia.org/wiki/Pencurian_identitas" TargetMode="External"/><Relationship Id="rId4" Type="http://schemas.openxmlformats.org/officeDocument/2006/relationships/hyperlink" Target="http://id.wikipedia.org/wiki/Pornograf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Pengirim_pesan_insta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d.wikipedia.org/wiki/Armin_Meiw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Korea_Selata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d.wikipedia.org/wiki/Jalurlebar" TargetMode="External"/><Relationship Id="rId5" Type="http://schemas.openxmlformats.org/officeDocument/2006/relationships/hyperlink" Target="http://id.wikipedia.org/wiki/Dial-up" TargetMode="External"/><Relationship Id="rId4" Type="http://schemas.openxmlformats.org/officeDocument/2006/relationships/hyperlink" Target="http://id.wikipedia.org/wiki/Swedi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Komputer" TargetMode="External"/><Relationship Id="rId7" Type="http://schemas.openxmlformats.org/officeDocument/2006/relationships/hyperlink" Target="http://id.wikipedia.org/wiki/Internet_Protoc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d.wikipedia.org/wiki/Transmission_Control_Protocol" TargetMode="External"/><Relationship Id="rId5" Type="http://schemas.openxmlformats.org/officeDocument/2006/relationships/hyperlink" Target="http://id.wikipedia.org/wiki/Dunia" TargetMode="External"/><Relationship Id="rId4" Type="http://schemas.openxmlformats.org/officeDocument/2006/relationships/hyperlink" Target="http://id.wikipedia.org/wiki/Siste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my.ac.id/lenifitriana/2013/04/02/globalisasi-informasi-3/" TargetMode="External"/><Relationship Id="rId2" Type="http://schemas.openxmlformats.org/officeDocument/2006/relationships/hyperlink" Target="http://makulku.blogspot.com/2012/12/pengantar-dan-pengertian-materi.htm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Internet_Engineering_Task_For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d.wikipedia.org/wiki/RF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/index.php?title=SLIP&amp;action=edit&amp;redlink=1" TargetMode="External"/><Relationship Id="rId13" Type="http://schemas.openxmlformats.org/officeDocument/2006/relationships/hyperlink" Target="http://id.wikipedia.org/wiki/HTTP" TargetMode="External"/><Relationship Id="rId18" Type="http://schemas.openxmlformats.org/officeDocument/2006/relationships/hyperlink" Target="http://id.wikipedia.org/wiki/LDAP" TargetMode="External"/><Relationship Id="rId3" Type="http://schemas.openxmlformats.org/officeDocument/2006/relationships/hyperlink" Target="http://id.wikipedia.org/wiki/IP" TargetMode="External"/><Relationship Id="rId7" Type="http://schemas.openxmlformats.org/officeDocument/2006/relationships/hyperlink" Target="http://id.wikipedia.org/wiki/PPP" TargetMode="External"/><Relationship Id="rId12" Type="http://schemas.openxmlformats.org/officeDocument/2006/relationships/hyperlink" Target="http://id.wikipedia.org/wiki/SMTP" TargetMode="External"/><Relationship Id="rId17" Type="http://schemas.openxmlformats.org/officeDocument/2006/relationships/hyperlink" Target="http://id.wikipedia.org/wiki/FTP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d.wikipedia.org/wiki/Telne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d.wikipedia.org/wiki/DNS" TargetMode="External"/><Relationship Id="rId11" Type="http://schemas.openxmlformats.org/officeDocument/2006/relationships/hyperlink" Target="http://id.wikipedia.org/wiki/IMAP" TargetMode="External"/><Relationship Id="rId5" Type="http://schemas.openxmlformats.org/officeDocument/2006/relationships/hyperlink" Target="http://id.wikipedia.org/wiki/UDP" TargetMode="External"/><Relationship Id="rId15" Type="http://schemas.openxmlformats.org/officeDocument/2006/relationships/hyperlink" Target="http://id.wikipedia.org/wiki/SSH" TargetMode="External"/><Relationship Id="rId10" Type="http://schemas.openxmlformats.org/officeDocument/2006/relationships/hyperlink" Target="http://id.wikipedia.org/wiki/POP3" TargetMode="External"/><Relationship Id="rId19" Type="http://schemas.openxmlformats.org/officeDocument/2006/relationships/hyperlink" Target="http://id.wikipedia.org/wiki/Transport_Layer_Security" TargetMode="External"/><Relationship Id="rId4" Type="http://schemas.openxmlformats.org/officeDocument/2006/relationships/hyperlink" Target="http://id.wikipedia.org/wiki/TCP" TargetMode="External"/><Relationship Id="rId9" Type="http://schemas.openxmlformats.org/officeDocument/2006/relationships/hyperlink" Target="http://id.wikipedia.org/wiki/ICMP" TargetMode="External"/><Relationship Id="rId14" Type="http://schemas.openxmlformats.org/officeDocument/2006/relationships/hyperlink" Target="http://id.wikipedia.org/wiki/HTT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77" y="1916832"/>
            <a:ext cx="10972800" cy="1143000"/>
          </a:xfrm>
        </p:spPr>
        <p:txBody>
          <a:bodyPr/>
          <a:lstStyle/>
          <a:p>
            <a:r>
              <a:rPr lang="en-GB" dirty="0" smtClean="0"/>
              <a:t>Internet Dan </a:t>
            </a:r>
            <a:r>
              <a:rPr lang="en-GB" dirty="0" err="1" smtClean="0"/>
              <a:t>Globalisasi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672525" y="5333361"/>
            <a:ext cx="3176003" cy="32788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2110147044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4899369"/>
            <a:ext cx="1590675" cy="16081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80176" y="4899369"/>
            <a:ext cx="3176003" cy="393009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PENS D4 LJ PJJ </a:t>
            </a:r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32105" y="4126831"/>
            <a:ext cx="3816424" cy="8143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2400" dirty="0" err="1" smtClean="0"/>
              <a:t>Soleh</a:t>
            </a:r>
            <a:r>
              <a:rPr lang="en-GB" sz="2400" dirty="0" smtClean="0"/>
              <a:t> </a:t>
            </a:r>
            <a:r>
              <a:rPr lang="en-GB" sz="2400" dirty="0" err="1" smtClean="0"/>
              <a:t>Elfrianto</a:t>
            </a:r>
            <a:r>
              <a:rPr lang="en-GB" sz="2400" dirty="0" smtClean="0"/>
              <a:t> </a:t>
            </a:r>
            <a:r>
              <a:rPr lang="en-GB" sz="2400" dirty="0" err="1" smtClean="0"/>
              <a:t>Hardiyono</a:t>
            </a:r>
            <a:endParaRPr lang="en-GB" sz="240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9376" y="355430"/>
            <a:ext cx="2014567" cy="814337"/>
          </a:xfrm>
          <a:prstGeom prst="rect">
            <a:avLst/>
          </a:prstGeom>
        </p:spPr>
        <p:txBody>
          <a:bodyPr/>
          <a:lstStyle/>
          <a:p>
            <a:r>
              <a:rPr lang="en-GB" sz="2400" dirty="0" err="1" smtClean="0"/>
              <a:t>Tugas</a:t>
            </a:r>
            <a:r>
              <a:rPr lang="en-GB" sz="2400" dirty="0" smtClean="0"/>
              <a:t> KTI  2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3" y="3402484"/>
            <a:ext cx="2866400" cy="28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Internet yang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,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mewujudkan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Internet. Internet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pandangan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berpandukan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pencari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Google, </a:t>
            </a:r>
            <a:r>
              <a:rPr lang="en-US" sz="2800" dirty="0" err="1"/>
              <a:t>pengguna</a:t>
            </a:r>
            <a:r>
              <a:rPr lang="en-US" sz="2800" dirty="0"/>
              <a:t> di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Internet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bermacam-macam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 </a:t>
            </a:r>
            <a:r>
              <a:rPr lang="en-US" sz="2800" dirty="0" err="1"/>
              <a:t>Dibanding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, Internet </a:t>
            </a:r>
            <a:r>
              <a:rPr lang="en-US" sz="2800" dirty="0" err="1"/>
              <a:t>melambangkan</a:t>
            </a:r>
            <a:r>
              <a:rPr lang="en-US" sz="2800" dirty="0"/>
              <a:t> </a:t>
            </a:r>
            <a:r>
              <a:rPr lang="en-US" sz="2800" dirty="0" err="1"/>
              <a:t>penyebaran</a:t>
            </a:r>
            <a:r>
              <a:rPr lang="en-US" sz="2800" dirty="0"/>
              <a:t>(decentralization) / </a:t>
            </a:r>
            <a:r>
              <a:rPr lang="en-US" sz="2800" dirty="0" err="1"/>
              <a:t>pengetahuan</a:t>
            </a:r>
            <a:r>
              <a:rPr lang="en-US" sz="2800" dirty="0"/>
              <a:t> (knowledge)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ekstrem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Budaya</a:t>
            </a:r>
            <a:r>
              <a:rPr lang="en-GB" dirty="0" smtClean="0"/>
              <a:t>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5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 smtClean="0"/>
              <a:t>Perkembangan</a:t>
            </a:r>
            <a:r>
              <a:rPr lang="en-US" sz="2800" dirty="0" smtClean="0"/>
              <a:t> </a:t>
            </a:r>
            <a:r>
              <a:rPr lang="en-US" sz="2800" dirty="0"/>
              <a:t>Internet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memengaruhi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.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jual</a:t>
            </a:r>
            <a:r>
              <a:rPr lang="en-US" sz="2800" dirty="0"/>
              <a:t> </a:t>
            </a:r>
            <a:r>
              <a:rPr lang="en-US" sz="2800" dirty="0" err="1"/>
              <a:t>beli</a:t>
            </a:r>
            <a:r>
              <a:rPr lang="en-US" sz="2800" dirty="0"/>
              <a:t> yang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tatap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 (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pos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telepon</a:t>
            </a:r>
            <a:r>
              <a:rPr lang="en-US" sz="2800" dirty="0"/>
              <a:t>), </a:t>
            </a:r>
            <a:r>
              <a:rPr lang="en-US" sz="2800" dirty="0" err="1"/>
              <a:t>kini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Internet.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Internet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e-commerce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’ </a:t>
            </a:r>
            <a:r>
              <a:rPr lang="en-GB" dirty="0" err="1" smtClean="0"/>
              <a:t>Budaya</a:t>
            </a:r>
            <a:r>
              <a:rPr lang="en-GB" dirty="0" smtClean="0"/>
              <a:t> internet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pemerintahan</a:t>
            </a:r>
            <a:r>
              <a:rPr lang="en-US" sz="2800" dirty="0"/>
              <a:t>, Internet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memicu</a:t>
            </a:r>
            <a:r>
              <a:rPr lang="en-US" sz="2800" dirty="0"/>
              <a:t> </a:t>
            </a:r>
            <a:r>
              <a:rPr lang="en-US" sz="2800" dirty="0" err="1"/>
              <a:t>tumbuhnya</a:t>
            </a:r>
            <a:r>
              <a:rPr lang="en-US" sz="2800" dirty="0"/>
              <a:t> </a:t>
            </a:r>
            <a:r>
              <a:rPr lang="en-US" sz="2800" dirty="0" err="1"/>
              <a:t>transparansi</a:t>
            </a:r>
            <a:r>
              <a:rPr lang="en-US" sz="2800" dirty="0"/>
              <a:t>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pemerintahan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e-government </a:t>
            </a:r>
            <a:r>
              <a:rPr lang="en-US" sz="2800" dirty="0" err="1"/>
              <a:t>seperti</a:t>
            </a:r>
            <a:r>
              <a:rPr lang="en-US" sz="2800" dirty="0"/>
              <a:t> di </a:t>
            </a:r>
            <a:r>
              <a:rPr lang="en-US" sz="2800" dirty="0" err="1"/>
              <a:t>kabupaten</a:t>
            </a:r>
            <a:r>
              <a:rPr lang="en-US" sz="2800" dirty="0"/>
              <a:t> </a:t>
            </a:r>
            <a:r>
              <a:rPr lang="en-US" sz="2800" dirty="0" err="1"/>
              <a:t>Sragen</a:t>
            </a:r>
            <a:r>
              <a:rPr lang="en-US" sz="2800" dirty="0"/>
              <a:t> yang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ternyata</a:t>
            </a:r>
            <a:r>
              <a:rPr lang="en-US" sz="2800" dirty="0"/>
              <a:t>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peningkatan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Internet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transparansi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pemangkasan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</a:t>
            </a:r>
            <a:r>
              <a:rPr lang="en-US" sz="2800" dirty="0" err="1"/>
              <a:t>birokrasi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di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terebut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di </a:t>
            </a:r>
            <a:r>
              <a:rPr lang="en-US" sz="2800" dirty="0" err="1"/>
              <a:t>untungkan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 para </a:t>
            </a:r>
            <a:r>
              <a:rPr lang="en-US" sz="2800" dirty="0" err="1"/>
              <a:t>pegawai</a:t>
            </a:r>
            <a:r>
              <a:rPr lang="en-US" sz="2800" dirty="0"/>
              <a:t> </a:t>
            </a:r>
            <a:r>
              <a:rPr lang="en-US" sz="2800" dirty="0" err="1"/>
              <a:t>negeri</a:t>
            </a:r>
            <a:r>
              <a:rPr lang="en-US" sz="2800" dirty="0"/>
              <a:t> </a:t>
            </a:r>
            <a:r>
              <a:rPr lang="en-US" sz="2800" dirty="0" err="1"/>
              <a:t>sipil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pula di </a:t>
            </a:r>
            <a:r>
              <a:rPr lang="en-US" sz="2800" dirty="0" err="1"/>
              <a:t>tingkatkan</a:t>
            </a:r>
            <a:r>
              <a:rPr lang="en-US" sz="2800" dirty="0"/>
              <a:t> </a:t>
            </a:r>
            <a:r>
              <a:rPr lang="en-US" sz="2800" dirty="0" err="1"/>
              <a:t>kesejahterannya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r>
              <a:rPr lang="en-US" sz="2800" dirty="0" err="1"/>
              <a:t>tajam</a:t>
            </a:r>
            <a:r>
              <a:rPr lang="en-US" sz="2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’ </a:t>
            </a:r>
            <a:r>
              <a:rPr lang="en-GB" dirty="0" err="1" smtClean="0"/>
              <a:t>Budaya</a:t>
            </a:r>
            <a:r>
              <a:rPr lang="en-GB" dirty="0" smtClean="0"/>
              <a:t> internet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6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kebimbangan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Internet yang </a:t>
            </a:r>
            <a:r>
              <a:rPr lang="en-US" sz="2800" dirty="0" err="1"/>
              <a:t>berpuncak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kontroversi</a:t>
            </a:r>
            <a:r>
              <a:rPr lang="en-US" sz="2800" dirty="0"/>
              <a:t> di </a:t>
            </a:r>
            <a:r>
              <a:rPr lang="en-US" sz="2800" dirty="0" err="1"/>
              <a:t>dalamnya</a:t>
            </a:r>
            <a:r>
              <a:rPr lang="en-US" sz="2800" dirty="0"/>
              <a:t>. </a:t>
            </a:r>
            <a:r>
              <a:rPr lang="en-US" sz="2800" dirty="0" err="1">
                <a:hlinkClick r:id="rId3" tooltip="Pelanggaran hak cipta"/>
              </a:rPr>
              <a:t>Pelanggaran</a:t>
            </a:r>
            <a:r>
              <a:rPr lang="en-US" sz="2800" dirty="0">
                <a:hlinkClick r:id="rId3" tooltip="Pelanggaran hak cipta"/>
              </a:rPr>
              <a:t> </a:t>
            </a:r>
            <a:r>
              <a:rPr lang="en-US" sz="2800" dirty="0" err="1">
                <a:hlinkClick r:id="rId3" tooltip="Pelanggaran hak cipta"/>
              </a:rPr>
              <a:t>hak</a:t>
            </a:r>
            <a:r>
              <a:rPr lang="en-US" sz="2800" dirty="0">
                <a:hlinkClick r:id="rId3" tooltip="Pelanggaran hak cipta"/>
              </a:rPr>
              <a:t> </a:t>
            </a:r>
            <a:r>
              <a:rPr lang="en-US" sz="2800" dirty="0" err="1">
                <a:hlinkClick r:id="rId3" tooltip="Pelanggaran hak cipta"/>
              </a:rPr>
              <a:t>cipta</a:t>
            </a:r>
            <a:r>
              <a:rPr lang="en-US" sz="2800" dirty="0"/>
              <a:t>, </a:t>
            </a:r>
            <a:r>
              <a:rPr lang="en-US" sz="2800" dirty="0" err="1">
                <a:hlinkClick r:id="rId4" tooltip="Pornografi"/>
              </a:rPr>
              <a:t>pornografi</a:t>
            </a:r>
            <a:r>
              <a:rPr lang="en-US" sz="2800" dirty="0"/>
              <a:t>, </a:t>
            </a:r>
            <a:r>
              <a:rPr lang="en-US" sz="2800" dirty="0" err="1">
                <a:hlinkClick r:id="rId5" tooltip="Pencurian identitas"/>
              </a:rPr>
              <a:t>pencurian</a:t>
            </a:r>
            <a:r>
              <a:rPr lang="en-US" sz="2800" dirty="0">
                <a:hlinkClick r:id="rId5" tooltip="Pencurian identitas"/>
              </a:rPr>
              <a:t> </a:t>
            </a:r>
            <a:r>
              <a:rPr lang="en-US" sz="2800" dirty="0" err="1">
                <a:hlinkClick r:id="rId5" tooltip="Pencurian identitas"/>
              </a:rPr>
              <a:t>identitas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>
                <a:hlinkClick r:id="rId6" tooltip="Pernyataan kebencian (halaman belum tersedia)"/>
              </a:rPr>
              <a:t>pernyataan</a:t>
            </a:r>
            <a:r>
              <a:rPr lang="en-US" sz="2800" dirty="0">
                <a:hlinkClick r:id="rId6" tooltip="Pernyataan kebencian (halaman belum tersedia)"/>
              </a:rPr>
              <a:t> </a:t>
            </a:r>
            <a:r>
              <a:rPr lang="en-US" sz="2800" dirty="0" err="1">
                <a:hlinkClick r:id="rId6" tooltip="Pernyataan kebencian (halaman belum tersedia)"/>
              </a:rPr>
              <a:t>kebencian</a:t>
            </a:r>
            <a:r>
              <a:rPr lang="en-US" sz="2800" dirty="0"/>
              <a:t> (</a:t>
            </a:r>
            <a:r>
              <a:rPr lang="en-US" sz="2800" i="1" dirty="0"/>
              <a:t>hate speech</a:t>
            </a:r>
            <a:r>
              <a:rPr lang="en-US" sz="2800" dirty="0"/>
              <a:t>),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dijaga</a:t>
            </a:r>
            <a:r>
              <a:rPr lang="en-US" sz="2800" dirty="0"/>
              <a:t>.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2007, Indonesia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Cyberlaw</a:t>
            </a:r>
            <a:r>
              <a:rPr lang="en-US" sz="2800" dirty="0"/>
              <a:t>, </a:t>
            </a:r>
            <a:r>
              <a:rPr lang="en-US" sz="2800" dirty="0" err="1"/>
              <a:t>padahal</a:t>
            </a:r>
            <a:r>
              <a:rPr lang="en-US" sz="2800" dirty="0"/>
              <a:t> draft </a:t>
            </a:r>
            <a:r>
              <a:rPr lang="en-US" sz="2800" dirty="0" err="1"/>
              <a:t>akademis</a:t>
            </a:r>
            <a:r>
              <a:rPr lang="en-US" sz="2800" dirty="0"/>
              <a:t> RUU </a:t>
            </a:r>
            <a:r>
              <a:rPr lang="en-US" sz="2800" dirty="0" err="1"/>
              <a:t>Cyberlaw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dibahas</a:t>
            </a:r>
            <a:r>
              <a:rPr lang="en-US" sz="2800" dirty="0"/>
              <a:t> </a:t>
            </a:r>
            <a:r>
              <a:rPr lang="en-US" sz="2800" dirty="0" err="1"/>
              <a:t>sejak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2000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Ditjen</a:t>
            </a:r>
            <a:r>
              <a:rPr lang="en-US" sz="2800" dirty="0"/>
              <a:t> </a:t>
            </a:r>
            <a:r>
              <a:rPr lang="en-US" sz="2800" dirty="0" err="1"/>
              <a:t>Postel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Deperindag</a:t>
            </a:r>
            <a:r>
              <a:rPr lang="en-US" sz="2800" dirty="0"/>
              <a:t>. UU yang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kaitannya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telekomunikasi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UU Telekomunikasi </a:t>
            </a:r>
            <a:r>
              <a:rPr lang="en-US" sz="2800" dirty="0" err="1"/>
              <a:t>tahun</a:t>
            </a:r>
            <a:r>
              <a:rPr lang="en-US" sz="2800" dirty="0"/>
              <a:t> 1999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/>
              <a:t>Isu</a:t>
            </a:r>
            <a:r>
              <a:rPr lang="en-US" b="1" dirty="0"/>
              <a:t> moral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undang-undang</a:t>
            </a:r>
            <a:r>
              <a:rPr lang="en-US" b="1" dirty="0" smtClean="0"/>
              <a:t> 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3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Internet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disalahkan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orang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sebab</a:t>
            </a:r>
            <a:r>
              <a:rPr lang="en-US" sz="2800" dirty="0"/>
              <a:t> </a:t>
            </a:r>
            <a:r>
              <a:rPr lang="en-US" sz="2800" dirty="0" err="1"/>
              <a:t>kematian</a:t>
            </a:r>
            <a:r>
              <a:rPr lang="en-US" sz="2800" dirty="0"/>
              <a:t>. Brandon Vedas </a:t>
            </a:r>
            <a:r>
              <a:rPr lang="en-US" sz="2800" dirty="0" err="1"/>
              <a:t>meninggal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</a:t>
            </a:r>
            <a:r>
              <a:rPr lang="en-US" sz="2800" dirty="0" err="1"/>
              <a:t>akibat</a:t>
            </a:r>
            <a:r>
              <a:rPr lang="en-US" sz="2800" dirty="0"/>
              <a:t> </a:t>
            </a:r>
            <a:r>
              <a:rPr lang="en-US" sz="2800" dirty="0" err="1"/>
              <a:t>pemakaian</a:t>
            </a:r>
            <a:r>
              <a:rPr lang="en-US" sz="2800" dirty="0"/>
              <a:t> </a:t>
            </a:r>
            <a:r>
              <a:rPr lang="en-US" sz="2800" dirty="0" err="1"/>
              <a:t>narkotik</a:t>
            </a:r>
            <a:r>
              <a:rPr lang="en-US" sz="2800" dirty="0"/>
              <a:t> yang </a:t>
            </a:r>
            <a:r>
              <a:rPr lang="en-US" sz="2800" dirty="0" err="1"/>
              <a:t>melampaui</a:t>
            </a:r>
            <a:r>
              <a:rPr lang="en-US" sz="2800" dirty="0"/>
              <a:t> </a:t>
            </a:r>
            <a:r>
              <a:rPr lang="en-US" sz="2800" dirty="0" err="1"/>
              <a:t>batas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semangat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teman-teman</a:t>
            </a:r>
            <a:r>
              <a:rPr lang="en-US" sz="2800" dirty="0"/>
              <a:t> </a:t>
            </a:r>
            <a:r>
              <a:rPr lang="en-US" sz="2800" dirty="0">
                <a:hlinkClick r:id="rId3" tooltip="Pengirim pesan instan"/>
              </a:rPr>
              <a:t>chatting</a:t>
            </a:r>
            <a:r>
              <a:rPr lang="en-US" sz="2800" dirty="0"/>
              <a:t> </a:t>
            </a:r>
            <a:r>
              <a:rPr lang="en-US" sz="2800" dirty="0" err="1"/>
              <a:t>IRCnya</a:t>
            </a:r>
            <a:r>
              <a:rPr lang="en-US" sz="2800" dirty="0"/>
              <a:t>. Shawn Woolley </a:t>
            </a:r>
            <a:r>
              <a:rPr lang="en-US" sz="2800" dirty="0" err="1"/>
              <a:t>bunuh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ketagihan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permainan</a:t>
            </a:r>
            <a:r>
              <a:rPr lang="en-US" sz="2800" dirty="0"/>
              <a:t> online, </a:t>
            </a:r>
            <a:r>
              <a:rPr lang="en-US" sz="2800" dirty="0" err="1"/>
              <a:t>Everquest</a:t>
            </a:r>
            <a:r>
              <a:rPr lang="en-US" sz="2800" dirty="0"/>
              <a:t>. </a:t>
            </a:r>
            <a:r>
              <a:rPr lang="en-US" sz="2800" dirty="0" err="1"/>
              <a:t>Brandes</a:t>
            </a:r>
            <a:r>
              <a:rPr lang="en-US" sz="2800" dirty="0"/>
              <a:t> </a:t>
            </a:r>
            <a:r>
              <a:rPr lang="en-US" sz="2800" dirty="0" err="1"/>
              <a:t>ditikam</a:t>
            </a:r>
            <a:r>
              <a:rPr lang="en-US" sz="2800" dirty="0"/>
              <a:t> </a:t>
            </a:r>
            <a:r>
              <a:rPr lang="en-US" sz="2800" dirty="0" err="1"/>
              <a:t>bunuh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dimakan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>
                <a:hlinkClick r:id="rId4" tooltip="Armin Meiwes"/>
              </a:rPr>
              <a:t>Armin </a:t>
            </a:r>
            <a:r>
              <a:rPr lang="en-US" sz="2800" dirty="0" err="1">
                <a:hlinkClick r:id="rId4" tooltip="Armin Meiwes"/>
              </a:rPr>
              <a:t>Meiwes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menjawab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Internet.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’ </a:t>
            </a:r>
            <a:r>
              <a:rPr lang="en-US" b="1" dirty="0" err="1" smtClean="0"/>
              <a:t>Isu</a:t>
            </a:r>
            <a:r>
              <a:rPr lang="en-US" b="1" dirty="0" smtClean="0"/>
              <a:t> </a:t>
            </a:r>
            <a:r>
              <a:rPr lang="en-US" b="1" dirty="0"/>
              <a:t>moral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undang-undang</a:t>
            </a:r>
            <a:r>
              <a:rPr lang="en-US" b="1" dirty="0" smtClean="0"/>
              <a:t> 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9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Negara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Internet yang </a:t>
            </a:r>
            <a:r>
              <a:rPr lang="en-US" sz="2800" dirty="0" err="1"/>
              <a:t>terbaik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>
                <a:hlinkClick r:id="rId3" tooltip="Korea Selatan"/>
              </a:rPr>
              <a:t>Korea Selatan</a:t>
            </a:r>
            <a:r>
              <a:rPr lang="en-US" sz="2800" dirty="0"/>
              <a:t> (50%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penduduknya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jalurlebar</a:t>
            </a:r>
            <a:r>
              <a:rPr lang="en-US" sz="2800" dirty="0"/>
              <a:t> - Broadband),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>
                <a:hlinkClick r:id="rId4" tooltip="Swedia"/>
              </a:rPr>
              <a:t>Swedia</a:t>
            </a:r>
            <a:r>
              <a:rPr lang="en-US" sz="2800" dirty="0"/>
              <a:t>.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Internet yang </a:t>
            </a:r>
            <a:r>
              <a:rPr lang="en-US" sz="2800" dirty="0" err="1"/>
              <a:t>umum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>
                <a:hlinkClick r:id="rId5" tooltip="Dial-up"/>
              </a:rPr>
              <a:t>dial-up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>
                <a:hlinkClick r:id="rId6" tooltip="Jalurlebar"/>
              </a:rPr>
              <a:t>jalurlebar</a:t>
            </a:r>
            <a:r>
              <a:rPr lang="en-US" sz="2800" dirty="0"/>
              <a:t>. Di Indonesia,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Internet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penetrasi</a:t>
            </a:r>
            <a:r>
              <a:rPr lang="en-US" sz="2800" dirty="0"/>
              <a:t> PC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didukungnya</a:t>
            </a:r>
            <a:r>
              <a:rPr lang="en-US" sz="2800" dirty="0"/>
              <a:t> Internet </a:t>
            </a:r>
            <a:r>
              <a:rPr lang="en-US" sz="2800" dirty="0" err="1"/>
              <a:t>murah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netbook </a:t>
            </a:r>
            <a:r>
              <a:rPr lang="en-US" sz="2800" dirty="0" err="1"/>
              <a:t>murah</a:t>
            </a:r>
            <a:r>
              <a:rPr lang="en-US" sz="2800" dirty="0"/>
              <a:t>,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/>
              <a:t>Akses</a:t>
            </a:r>
            <a:r>
              <a:rPr lang="en-US" b="1" dirty="0"/>
              <a:t> </a:t>
            </a:r>
            <a:r>
              <a:rPr lang="en-US" b="1" dirty="0" smtClean="0"/>
              <a:t>Internet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2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Disamping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PC (Personal Computer),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Internet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Handphone</a:t>
            </a:r>
            <a:r>
              <a:rPr lang="en-US" sz="2800" dirty="0"/>
              <a:t> (HP)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yang </a:t>
            </a:r>
            <a:r>
              <a:rPr lang="en-US" sz="2800" dirty="0" err="1"/>
              <a:t>disebut</a:t>
            </a:r>
            <a:r>
              <a:rPr lang="en-US" sz="2800" dirty="0"/>
              <a:t> GPRS (General Packet Radio Service). GPRS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wireless (</a:t>
            </a:r>
            <a:r>
              <a:rPr lang="en-US" sz="2800" dirty="0" err="1"/>
              <a:t>nirkabel</a:t>
            </a:r>
            <a:r>
              <a:rPr lang="en-US" sz="2800" dirty="0"/>
              <a:t>)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115 kbps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luas</a:t>
            </a:r>
            <a:r>
              <a:rPr lang="en-US" sz="2800" dirty="0"/>
              <a:t> (</a:t>
            </a:r>
            <a:r>
              <a:rPr lang="en-US" sz="2800" dirty="0" err="1"/>
              <a:t>grafis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’ </a:t>
            </a:r>
            <a:r>
              <a:rPr lang="en-US" b="1" dirty="0" err="1" smtClean="0"/>
              <a:t>akses</a:t>
            </a:r>
            <a:r>
              <a:rPr lang="en-US" b="1" dirty="0" smtClean="0"/>
              <a:t> internet 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7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globalisasi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???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50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Globalisasi</a:t>
            </a:r>
            <a:r>
              <a:rPr lang="en-US" dirty="0" smtClean="0"/>
              <a:t> …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828784" cy="4525963"/>
          </a:xfrm>
        </p:spPr>
        <p:txBody>
          <a:bodyPr/>
          <a:lstStyle/>
          <a:p>
            <a:pPr algn="just"/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pemikiran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aspek-aspek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telegraf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Internet,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(</a:t>
            </a:r>
            <a:r>
              <a:rPr lang="en-US" dirty="0" err="1"/>
              <a:t>interdependensi</a:t>
            </a:r>
            <a:r>
              <a:rPr lang="en-US" dirty="0"/>
              <a:t>)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 </a:t>
            </a:r>
            <a:r>
              <a:rPr lang="en-US" dirty="0" err="1" smtClean="0"/>
              <a:t>Globalisasi</a:t>
            </a:r>
            <a:r>
              <a:rPr lang="en-US" dirty="0" smtClean="0"/>
              <a:t> …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828784" cy="4525963"/>
          </a:xfrm>
        </p:spPr>
        <p:txBody>
          <a:bodyPr/>
          <a:lstStyle/>
          <a:p>
            <a:pPr algn="just"/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berawal</a:t>
            </a:r>
            <a:r>
              <a:rPr lang="en-US" dirty="0"/>
              <a:t> di era modern,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pelayaran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Ada pula </a:t>
            </a:r>
            <a:r>
              <a:rPr lang="en-US" dirty="0" err="1"/>
              <a:t>pakar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milenium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Masehi</a:t>
            </a:r>
            <a:r>
              <a:rPr lang="en-US" dirty="0"/>
              <a:t>.[4][5]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ke-19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ke-20, </a:t>
            </a:r>
            <a:r>
              <a:rPr lang="en-US" dirty="0" err="1"/>
              <a:t>keterhubungan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7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492896"/>
            <a:ext cx="10972800" cy="1143000"/>
          </a:xfrm>
        </p:spPr>
        <p:txBody>
          <a:bodyPr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internet 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 </a:t>
            </a:r>
            <a:r>
              <a:rPr lang="en-US" dirty="0" err="1" smtClean="0"/>
              <a:t>Globalisasi</a:t>
            </a:r>
            <a:r>
              <a:rPr lang="en-US" dirty="0" smtClean="0"/>
              <a:t> …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828784" cy="4525963"/>
          </a:xfrm>
        </p:spPr>
        <p:txBody>
          <a:bodyPr/>
          <a:lstStyle/>
          <a:p>
            <a:pPr algn="just"/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1980-an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1990-an.[6]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2000, Dana </a:t>
            </a:r>
            <a:r>
              <a:rPr lang="en-US" dirty="0" err="1"/>
              <a:t>Moneter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(IMF)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: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pergerakan</a:t>
            </a:r>
            <a:r>
              <a:rPr lang="en-US" dirty="0"/>
              <a:t> modal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,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pembebasan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1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Globalisasi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….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Globalisasi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antarbangsa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antarmanusia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di 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di Indonesia.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Ciri-ciri</a:t>
            </a:r>
            <a:r>
              <a:rPr lang="en-US" b="1" dirty="0" smtClean="0"/>
              <a:t> </a:t>
            </a:r>
            <a:r>
              <a:rPr lang="en-US" b="1" dirty="0" err="1"/>
              <a:t>Globalisasi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28784" cy="4525963"/>
          </a:xfrm>
        </p:spPr>
        <p:txBody>
          <a:bodyPr/>
          <a:lstStyle/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/>
              <a:t>tingginya</a:t>
            </a:r>
            <a:r>
              <a:rPr lang="en-US" sz="2800" dirty="0"/>
              <a:t> </a:t>
            </a:r>
            <a:r>
              <a:rPr lang="en-US" sz="2800" dirty="0" err="1"/>
              <a:t>peradaban</a:t>
            </a:r>
            <a:r>
              <a:rPr lang="en-US" sz="2800" dirty="0"/>
              <a:t> yang </a:t>
            </a:r>
            <a:r>
              <a:rPr lang="en-US" sz="2800" dirty="0" err="1"/>
              <a:t>ditopang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keberadaan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.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penyerbuan</a:t>
            </a:r>
            <a:r>
              <a:rPr lang="en-US" sz="2800" dirty="0" smtClean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menembus</a:t>
            </a:r>
            <a:r>
              <a:rPr lang="en-US" sz="2800" dirty="0"/>
              <a:t> </a:t>
            </a:r>
            <a:r>
              <a:rPr lang="en-US" sz="2800" dirty="0" err="1"/>
              <a:t>batas-batas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. 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tingginya</a:t>
            </a:r>
            <a:r>
              <a:rPr lang="en-US" sz="2800" dirty="0" smtClean="0"/>
              <a:t> </a:t>
            </a:r>
            <a:r>
              <a:rPr lang="en-US" sz="2800" dirty="0" err="1"/>
              <a:t>laju</a:t>
            </a:r>
            <a:r>
              <a:rPr lang="en-US" sz="2800" dirty="0"/>
              <a:t> </a:t>
            </a:r>
            <a:r>
              <a:rPr lang="en-US" sz="2800" dirty="0" err="1"/>
              <a:t>transformasi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.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terjadinya</a:t>
            </a:r>
            <a:r>
              <a:rPr lang="en-US" sz="2800" dirty="0" smtClean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(lifestyle).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/>
              <a:t>tajamnya</a:t>
            </a:r>
            <a:r>
              <a:rPr lang="en-US" sz="2800" dirty="0"/>
              <a:t> gap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err="1"/>
              <a:t>industri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kata lain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dominasi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negara-negara</a:t>
            </a:r>
            <a:r>
              <a:rPr lang="en-US" sz="2800" dirty="0"/>
              <a:t> </a:t>
            </a:r>
            <a:r>
              <a:rPr lang="en-US" sz="2800" dirty="0" err="1"/>
              <a:t>maju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negara-negara</a:t>
            </a:r>
            <a:r>
              <a:rPr lang="en-US" sz="2800" dirty="0"/>
              <a:t> </a:t>
            </a:r>
            <a:r>
              <a:rPr lang="en-US" sz="2800" dirty="0" err="1"/>
              <a:t>terbelakang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42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Pengaruh</a:t>
            </a:r>
            <a:r>
              <a:rPr lang="en-US" b="1" dirty="0" smtClean="0"/>
              <a:t> </a:t>
            </a:r>
            <a:r>
              <a:rPr lang="en-US" b="1" dirty="0" err="1" smtClean="0"/>
              <a:t>Positif</a:t>
            </a:r>
            <a:r>
              <a:rPr lang="en-US" b="1" dirty="0" smtClean="0"/>
              <a:t> </a:t>
            </a:r>
            <a:r>
              <a:rPr lang="en-US" b="1" dirty="0" err="1" smtClean="0"/>
              <a:t>Globalisasi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28784" cy="4525963"/>
          </a:xfrm>
        </p:spPr>
        <p:txBody>
          <a:bodyPr/>
          <a:lstStyle/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.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Memudahkan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 smtClean="0"/>
              <a:t>ter</a:t>
            </a:r>
            <a:r>
              <a:rPr lang="en-US" sz="2800" dirty="0" smtClean="0"/>
              <a:t> </a:t>
            </a:r>
            <a:r>
              <a:rPr lang="en-US" sz="2800" i="1" dirty="0" smtClean="0"/>
              <a:t>- update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/>
              <a:t>produktif</a:t>
            </a:r>
            <a:r>
              <a:rPr lang="en-US" sz="2800" dirty="0"/>
              <a:t>,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 smtClean="0"/>
              <a:t>produksi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negeri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bersaing</a:t>
            </a:r>
            <a:r>
              <a:rPr lang="en-US" sz="2800" dirty="0"/>
              <a:t> di </a:t>
            </a:r>
            <a:r>
              <a:rPr lang="en-US" sz="2800" dirty="0" err="1"/>
              <a:t>pasar</a:t>
            </a:r>
            <a:r>
              <a:rPr lang="en-US" sz="2800" dirty="0"/>
              <a:t> </a:t>
            </a:r>
            <a:r>
              <a:rPr lang="en-US" sz="2800" dirty="0" err="1"/>
              <a:t>internasional</a:t>
            </a:r>
            <a:r>
              <a:rPr lang="en-US" sz="2800" dirty="0"/>
              <a:t>.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Pemanfaatan</a:t>
            </a:r>
            <a:r>
              <a:rPr lang="en-US" sz="2800" dirty="0" smtClean="0"/>
              <a:t> SDA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berkesinambungan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Bangsa</a:t>
            </a:r>
            <a:r>
              <a:rPr lang="en-US" sz="2800" dirty="0" smtClean="0"/>
              <a:t> Indonesia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menguasai</a:t>
            </a:r>
            <a:r>
              <a:rPr lang="en-US" sz="2800" dirty="0"/>
              <a:t> </a:t>
            </a:r>
            <a:r>
              <a:rPr lang="en-US" sz="2800" dirty="0" smtClean="0"/>
              <a:t>IPTEK.</a:t>
            </a:r>
            <a:endParaRPr lang="en-US" sz="2800" dirty="0"/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Media Massa (</a:t>
            </a:r>
            <a:r>
              <a:rPr lang="en-US" sz="2800" dirty="0" err="1" smtClean="0"/>
              <a:t>cetak</a:t>
            </a:r>
            <a:r>
              <a:rPr lang="en-US" sz="2800" dirty="0" smtClean="0"/>
              <a:t>/</a:t>
            </a:r>
            <a:r>
              <a:rPr lang="en-US" sz="2800" dirty="0" err="1" smtClean="0"/>
              <a:t>elektronik</a:t>
            </a:r>
            <a:r>
              <a:rPr lang="en-US" sz="2800" dirty="0" smtClean="0"/>
              <a:t>)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/>
              <a:t>sarana</a:t>
            </a:r>
            <a:r>
              <a:rPr lang="en-US" sz="2800" dirty="0"/>
              <a:t> yang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datang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Penyebaran</a:t>
            </a:r>
            <a:r>
              <a:rPr lang="en-US" sz="2800" dirty="0" smtClean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8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Pengaruh</a:t>
            </a:r>
            <a:r>
              <a:rPr lang="en-US" b="1" dirty="0" smtClean="0"/>
              <a:t> </a:t>
            </a:r>
            <a:r>
              <a:rPr lang="en-US" b="1" dirty="0" err="1" smtClean="0"/>
              <a:t>Negatif</a:t>
            </a:r>
            <a:r>
              <a:rPr lang="en-US" b="1" dirty="0" smtClean="0"/>
              <a:t> </a:t>
            </a:r>
            <a:r>
              <a:rPr lang="en-US" b="1" dirty="0" err="1" smtClean="0"/>
              <a:t>Globalisasi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28784" cy="4525963"/>
          </a:xfrm>
        </p:spPr>
        <p:txBody>
          <a:bodyPr/>
          <a:lstStyle/>
          <a:p>
            <a:pPr marL="457200" indent="-457200" algn="just"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tersaring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membahayakan</a:t>
            </a:r>
            <a:r>
              <a:rPr lang="en-US" sz="2800" dirty="0" smtClean="0"/>
              <a:t>.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berpikir</a:t>
            </a:r>
            <a:r>
              <a:rPr lang="en-US" sz="2800" dirty="0" smtClean="0"/>
              <a:t> </a:t>
            </a:r>
            <a:r>
              <a:rPr lang="en-US" sz="2800" dirty="0" err="1" smtClean="0"/>
              <a:t>sempit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memikirkan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.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meniru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buruk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marak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.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Tersebarnya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melanggar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</a:t>
            </a:r>
            <a:r>
              <a:rPr lang="en-US" sz="2800" dirty="0" err="1" smtClean="0"/>
              <a:t>kesopanan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bangsa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media </a:t>
            </a:r>
            <a:r>
              <a:rPr lang="en-US" sz="2800" dirty="0" err="1" smtClean="0"/>
              <a:t>masa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tayangan-tayangan</a:t>
            </a:r>
            <a:r>
              <a:rPr lang="en-US" sz="2800" dirty="0" smtClean="0"/>
              <a:t> film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pornografi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disiarkan</a:t>
            </a:r>
            <a:r>
              <a:rPr lang="en-US" sz="2800" dirty="0" smtClean="0"/>
              <a:t> </a:t>
            </a:r>
            <a:r>
              <a:rPr lang="en-US" sz="2800" dirty="0" err="1" smtClean="0"/>
              <a:t>televisi</a:t>
            </a:r>
            <a:r>
              <a:rPr lang="en-US" sz="2800" dirty="0" smtClean="0"/>
              <a:t> </a:t>
            </a:r>
            <a:r>
              <a:rPr lang="en-US" sz="2800" dirty="0" err="1" smtClean="0"/>
              <a:t>asing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ditangkap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antena</a:t>
            </a:r>
            <a:r>
              <a:rPr lang="en-US" sz="2800" dirty="0" smtClean="0"/>
              <a:t> parabola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situs-situs</a:t>
            </a:r>
            <a:r>
              <a:rPr lang="en-US" sz="2800" dirty="0" smtClean="0"/>
              <a:t> </a:t>
            </a:r>
            <a:r>
              <a:rPr lang="en-US" sz="2800" dirty="0" err="1" smtClean="0"/>
              <a:t>pornografi</a:t>
            </a:r>
            <a:r>
              <a:rPr lang="en-US" sz="2800" dirty="0" smtClean="0"/>
              <a:t> di internet.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8436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Upaya</a:t>
            </a:r>
            <a:r>
              <a:rPr lang="en-US" b="1" dirty="0" smtClean="0"/>
              <a:t> </a:t>
            </a:r>
            <a:r>
              <a:rPr lang="en-US" b="1" dirty="0" err="1" smtClean="0"/>
              <a:t>Pencegahan</a:t>
            </a:r>
            <a:r>
              <a:rPr lang="en-US" b="1" dirty="0" smtClean="0"/>
              <a:t> </a:t>
            </a:r>
            <a:r>
              <a:rPr lang="en-US" b="1" dirty="0" err="1" smtClean="0"/>
              <a:t>Dampak</a:t>
            </a:r>
            <a:r>
              <a:rPr lang="en-US" b="1" dirty="0" smtClean="0"/>
              <a:t> </a:t>
            </a:r>
            <a:r>
              <a:rPr lang="en-US" b="1" dirty="0" err="1" smtClean="0"/>
              <a:t>Negatif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28784" cy="4525963"/>
          </a:xfrm>
        </p:spPr>
        <p:txBody>
          <a:bodyPr/>
          <a:lstStyle/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Pemerintah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kebijakan</a:t>
            </a:r>
            <a:endParaRPr lang="en-US" sz="2800" dirty="0" smtClean="0"/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peningkatan</a:t>
            </a:r>
            <a:r>
              <a:rPr lang="en-US" sz="2800" dirty="0" smtClean="0"/>
              <a:t> </a:t>
            </a:r>
            <a:r>
              <a:rPr lang="en-US" sz="2800" dirty="0" err="1"/>
              <a:t>kwalitas</a:t>
            </a:r>
            <a:r>
              <a:rPr lang="en-US" sz="2800" dirty="0"/>
              <a:t> </a:t>
            </a:r>
            <a:r>
              <a:rPr lang="en-US" sz="2800" dirty="0" smtClean="0"/>
              <a:t>SDM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/>
              <a:t>pendidikan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pembinaan</a:t>
            </a:r>
            <a:r>
              <a:rPr lang="en-US" sz="2800" dirty="0"/>
              <a:t> </a:t>
            </a:r>
            <a:r>
              <a:rPr lang="en-US" sz="2800" dirty="0" smtClean="0"/>
              <a:t>mental-spiritual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Penguasaan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menyaring</a:t>
            </a:r>
            <a:r>
              <a:rPr lang="en-US" sz="2800" dirty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pemerintah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meninjau</a:t>
            </a:r>
            <a:r>
              <a:rPr lang="en-US" sz="2800" dirty="0" smtClean="0"/>
              <a:t> </a:t>
            </a:r>
            <a:r>
              <a:rPr lang="en-US" sz="2800" dirty="0" err="1" smtClean="0"/>
              <a:t>kebijaksanaan</a:t>
            </a:r>
            <a:r>
              <a:rPr lang="en-US" sz="2800" dirty="0" smtClean="0"/>
              <a:t> </a:t>
            </a:r>
            <a:r>
              <a:rPr lang="en-US" sz="2800" dirty="0" err="1" smtClean="0"/>
              <a:t>terlalu</a:t>
            </a:r>
            <a:r>
              <a:rPr lang="en-US" sz="2800" dirty="0" smtClean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arus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.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Para orang </a:t>
            </a:r>
            <a:r>
              <a:rPr lang="en-US" sz="2800" dirty="0" err="1"/>
              <a:t>tua</a:t>
            </a:r>
            <a:r>
              <a:rPr lang="en-US" sz="2800" dirty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/>
              <a:t>pengawasan</a:t>
            </a:r>
            <a:r>
              <a:rPr lang="en-US" sz="2800" dirty="0"/>
              <a:t> </a:t>
            </a:r>
            <a:r>
              <a:rPr lang="en-US" sz="2800" dirty="0" err="1" smtClean="0"/>
              <a:t>putra-putrinya</a:t>
            </a:r>
            <a:r>
              <a:rPr lang="en-US" sz="2800" dirty="0" smtClean="0"/>
              <a:t>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Pendidikan</a:t>
            </a:r>
            <a:r>
              <a:rPr lang="en-US" sz="2800" dirty="0" smtClean="0"/>
              <a:t> mental-</a:t>
            </a:r>
            <a:r>
              <a:rPr lang="en-US" sz="2800" dirty="0" err="1" smtClean="0"/>
              <a:t>keagamaan</a:t>
            </a:r>
            <a:r>
              <a:rPr lang="en-US" sz="2800" dirty="0" smtClean="0"/>
              <a:t> </a:t>
            </a:r>
            <a:r>
              <a:rPr lang="en-US" sz="2800" dirty="0"/>
              <a:t>agar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Pendidik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/>
              <a:t>pengertian</a:t>
            </a:r>
            <a:r>
              <a:rPr lang="en-US" sz="2800" dirty="0"/>
              <a:t> </a:t>
            </a:r>
            <a:r>
              <a:rPr lang="en-US" sz="2800" dirty="0" err="1" smtClean="0"/>
              <a:t>nila-nilai</a:t>
            </a:r>
            <a:r>
              <a:rPr lang="en-US" sz="2800" dirty="0" smtClean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asing</a:t>
            </a:r>
            <a:r>
              <a:rPr lang="en-US" sz="2800" dirty="0"/>
              <a:t> yang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08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Faktor</a:t>
            </a:r>
            <a:r>
              <a:rPr lang="en-US" b="1" dirty="0" smtClean="0"/>
              <a:t> factor </a:t>
            </a:r>
            <a:r>
              <a:rPr lang="en-US" b="1" dirty="0" err="1" smtClean="0"/>
              <a:t>terjadinya</a:t>
            </a:r>
            <a:r>
              <a:rPr lang="en-US" b="1" dirty="0" smtClean="0"/>
              <a:t> </a:t>
            </a:r>
            <a:r>
              <a:rPr lang="en-US" b="1" dirty="0" err="1" smtClean="0"/>
              <a:t>globalisasi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28784" cy="4525963"/>
          </a:xfrm>
        </p:spPr>
        <p:txBody>
          <a:bodyPr/>
          <a:lstStyle/>
          <a:p>
            <a:pPr marL="457200" lvl="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·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· </a:t>
            </a:r>
            <a:r>
              <a:rPr lang="en-US" sz="2800" dirty="0" err="1"/>
              <a:t>Keberanian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bersaing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·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· </a:t>
            </a:r>
            <a:r>
              <a:rPr lang="en-US" sz="2800" dirty="0" err="1"/>
              <a:t>Keberanian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· </a:t>
            </a:r>
            <a:r>
              <a:rPr lang="en-US" sz="2800" dirty="0" err="1"/>
              <a:t>Etos</a:t>
            </a:r>
            <a:r>
              <a:rPr lang="en-US" sz="2800" dirty="0"/>
              <a:t> </a:t>
            </a:r>
            <a:r>
              <a:rPr lang="en-US" sz="2800" dirty="0" err="1" smtClean="0"/>
              <a:t>kerja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54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497277" cy="778098"/>
          </a:xfrm>
        </p:spPr>
        <p:txBody>
          <a:bodyPr/>
          <a:lstStyle/>
          <a:p>
            <a:pPr lvl="0"/>
            <a:r>
              <a:rPr lang="en-US" b="1" dirty="0" err="1"/>
              <a:t>Unsur</a:t>
            </a:r>
            <a:r>
              <a:rPr lang="en-US" b="1" dirty="0"/>
              <a:t> </a:t>
            </a:r>
            <a:r>
              <a:rPr lang="en-US" b="1" dirty="0" err="1"/>
              <a:t>globalisasi</a:t>
            </a:r>
            <a:r>
              <a:rPr lang="en-US" b="1" dirty="0"/>
              <a:t> yang </a:t>
            </a:r>
            <a:r>
              <a:rPr lang="en-US" b="1" dirty="0" err="1"/>
              <a:t>susah</a:t>
            </a:r>
            <a:r>
              <a:rPr lang="en-US" b="1" dirty="0"/>
              <a:t> di </a:t>
            </a:r>
            <a:r>
              <a:rPr lang="en-US" b="1" dirty="0" err="1"/>
              <a:t>terima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873208" cy="4525963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rumit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mahal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ideologi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religi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yang </a:t>
            </a:r>
            <a:r>
              <a:rPr lang="en-US" sz="2800" dirty="0" err="1"/>
              <a:t>susah</a:t>
            </a:r>
            <a:r>
              <a:rPr lang="en-US" sz="2800" dirty="0"/>
              <a:t> di </a:t>
            </a:r>
            <a:r>
              <a:rPr lang="en-US" sz="2800" dirty="0" err="1"/>
              <a:t>sesuaikan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 smtClean="0"/>
              <a:t>masyarakat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15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497277" cy="778098"/>
          </a:xfrm>
        </p:spPr>
        <p:txBody>
          <a:bodyPr/>
          <a:lstStyle/>
          <a:p>
            <a:pPr lvl="0"/>
            <a:r>
              <a:rPr lang="en-US" b="1" dirty="0" err="1" smtClean="0"/>
              <a:t>Unsur</a:t>
            </a:r>
            <a:r>
              <a:rPr lang="en-US" b="1" dirty="0" smtClean="0"/>
              <a:t> </a:t>
            </a:r>
            <a:r>
              <a:rPr lang="en-US" b="1" dirty="0" err="1"/>
              <a:t>globalisasi</a:t>
            </a:r>
            <a:r>
              <a:rPr lang="en-US" b="1" dirty="0"/>
              <a:t> yang </a:t>
            </a:r>
            <a:r>
              <a:rPr lang="en-US" b="1" dirty="0" err="1"/>
              <a:t>mudah</a:t>
            </a:r>
            <a:r>
              <a:rPr lang="en-US" b="1" dirty="0"/>
              <a:t> di </a:t>
            </a:r>
            <a:r>
              <a:rPr lang="en-US" b="1" dirty="0" err="1"/>
              <a:t>terima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585176" cy="4525963"/>
          </a:xfrm>
        </p:spPr>
        <p:txBody>
          <a:bodyPr/>
          <a:lstStyle/>
          <a:p>
            <a:pPr marL="457200" lvl="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· </a:t>
            </a:r>
            <a:r>
              <a:rPr lang="en-US" sz="2800" dirty="0" err="1"/>
              <a:t>Unsur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di </a:t>
            </a:r>
            <a:r>
              <a:rPr lang="en-US" sz="2800" dirty="0" err="1"/>
              <a:t>sesuaikan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· </a:t>
            </a:r>
            <a:r>
              <a:rPr lang="en-US" sz="2800" dirty="0" err="1"/>
              <a:t>Teknologi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diterima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en-US" sz="2800" dirty="0"/>
          </a:p>
          <a:p>
            <a:pPr marL="457200" lvl="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· </a:t>
            </a:r>
            <a:r>
              <a:rPr lang="en-US" sz="2800" dirty="0" err="1"/>
              <a:t>Pendidikan</a:t>
            </a:r>
            <a:r>
              <a:rPr lang="en-US" sz="2800" dirty="0"/>
              <a:t> formal di </a:t>
            </a:r>
            <a:r>
              <a:rPr lang="en-US" sz="2800" dirty="0" err="1"/>
              <a:t>sekolah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3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497277" cy="778098"/>
          </a:xfrm>
        </p:spPr>
        <p:txBody>
          <a:bodyPr/>
          <a:lstStyle/>
          <a:p>
            <a:pPr lvl="0"/>
            <a:r>
              <a:rPr lang="en-US" b="1" dirty="0" smtClean="0"/>
              <a:t>Media </a:t>
            </a:r>
            <a:r>
              <a:rPr lang="en-US" b="1" dirty="0" err="1" smtClean="0"/>
              <a:t>penyaluran</a:t>
            </a:r>
            <a:r>
              <a:rPr lang="en-US" b="1" dirty="0" smtClean="0"/>
              <a:t> </a:t>
            </a:r>
            <a:r>
              <a:rPr lang="en-US" b="1" dirty="0" err="1" smtClean="0"/>
              <a:t>penyebaran</a:t>
            </a:r>
            <a:r>
              <a:rPr lang="en-US" b="1" dirty="0" smtClean="0"/>
              <a:t> </a:t>
            </a:r>
            <a:r>
              <a:rPr lang="en-US" b="1" dirty="0" err="1" smtClean="0"/>
              <a:t>globalisasi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40768"/>
            <a:ext cx="10585176" cy="4525963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Media </a:t>
            </a:r>
            <a:r>
              <a:rPr lang="en-US" b="1" dirty="0" err="1" smtClean="0"/>
              <a:t>elekrtonik</a:t>
            </a:r>
            <a:endParaRPr lang="en-US" b="1" dirty="0" smtClean="0"/>
          </a:p>
          <a:p>
            <a:pPr marL="457200" lvl="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Media </a:t>
            </a:r>
            <a:r>
              <a:rPr lang="en-US" b="1" dirty="0" err="1" smtClean="0"/>
              <a:t>cetak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8088221" y="1433922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088221" y="3738178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48" y="1528012"/>
            <a:ext cx="2136740" cy="1972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38" y="3833246"/>
            <a:ext cx="1900522" cy="19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>
                <a:schemeClr val="bg1"/>
              </a:buClr>
            </a:pPr>
            <a:r>
              <a:rPr lang="en-US" b="1" dirty="0"/>
              <a:t>Internet</a:t>
            </a:r>
            <a:r>
              <a:rPr lang="en-US" dirty="0"/>
              <a:t> (</a:t>
            </a:r>
            <a:r>
              <a:rPr lang="en-US" dirty="0" err="1"/>
              <a:t>kependekan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interconnection-networking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>
                <a:hlinkClick r:id="rId3" tooltip="Komputer"/>
              </a:rPr>
              <a:t>komputer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>
                <a:hlinkClick r:id="rId4" tooltip="Sistem"/>
              </a:rPr>
              <a:t>sistem</a:t>
            </a:r>
            <a:r>
              <a:rPr lang="en-US" dirty="0"/>
              <a:t> </a:t>
            </a:r>
            <a:r>
              <a:rPr lang="en-US" dirty="0">
                <a:hlinkClick r:id="rId5" tooltip="Dunia"/>
              </a:rPr>
              <a:t>global</a:t>
            </a:r>
            <a:r>
              <a:rPr lang="en-US" dirty="0"/>
              <a:t> </a:t>
            </a:r>
            <a:r>
              <a:rPr lang="en-US" i="1" dirty="0">
                <a:hlinkClick r:id="rId6" tooltip="Transmission Control Protocol"/>
              </a:rPr>
              <a:t>Transmission Control Protocol</a:t>
            </a:r>
            <a:r>
              <a:rPr lang="en-US" i="1" dirty="0"/>
              <a:t>/</a:t>
            </a:r>
            <a:r>
              <a:rPr lang="en-US" i="1" dirty="0">
                <a:hlinkClick r:id="rId7" tooltip="Internet Protocol"/>
              </a:rPr>
              <a:t>Internet Protocol</a:t>
            </a:r>
            <a:r>
              <a:rPr lang="en-US" i="1" dirty="0"/>
              <a:t> Suite</a:t>
            </a:r>
            <a:r>
              <a:rPr lang="en-US" dirty="0"/>
              <a:t> (TCP/IP)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</a:t>
            </a:r>
            <a:r>
              <a:rPr lang="en-US" i="1" dirty="0"/>
              <a:t>packet switching communication protocol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miliaran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dunia.Rangkaian</a:t>
            </a:r>
            <a:r>
              <a:rPr lang="en-US" dirty="0"/>
              <a:t> internet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/>
              <a:t>Internet</a:t>
            </a:r>
            <a:r>
              <a:rPr lang="en-US" dirty="0"/>
              <a:t>. Cara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i="1" dirty="0"/>
              <a:t>internetworking</a:t>
            </a:r>
            <a:r>
              <a:rPr lang="en-US" dirty="0"/>
              <a:t> ("</a:t>
            </a:r>
            <a:r>
              <a:rPr lang="en-US" dirty="0" err="1"/>
              <a:t>antarjaringan</a:t>
            </a:r>
            <a:r>
              <a:rPr lang="en-US" dirty="0"/>
              <a:t>").</a:t>
            </a:r>
            <a:endParaRPr lang="da-DK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Pengertian</a:t>
            </a:r>
            <a:r>
              <a:rPr lang="en-GB" dirty="0" smtClean="0"/>
              <a:t>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globalisasi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hr-H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35" y="4158333"/>
            <a:ext cx="2185385" cy="17189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052736"/>
            <a:ext cx="5904656" cy="4857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1" y="980728"/>
            <a:ext cx="4584509" cy="3056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4158083"/>
            <a:ext cx="2292252" cy="1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824" y="1628800"/>
            <a:ext cx="10828784" cy="4525963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dirty="0" smtClean="0"/>
              <a:t>Google.com</a:t>
            </a:r>
            <a:endParaRPr lang="en-GB" sz="28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Wikipedia.com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a-DK" sz="2800" dirty="0" smtClean="0">
                <a:hlinkClick r:id="rId2"/>
              </a:rPr>
              <a:t>http</a:t>
            </a:r>
            <a:r>
              <a:rPr lang="da-DK" sz="2800" dirty="0">
                <a:hlinkClick r:id="rId2"/>
              </a:rPr>
              <a:t>://</a:t>
            </a:r>
            <a:r>
              <a:rPr lang="da-DK" sz="2800" dirty="0" smtClean="0">
                <a:hlinkClick r:id="rId2"/>
              </a:rPr>
              <a:t>makulku.blogspot.com/2012/12/pengantar-dan-pengertian-materi.html</a:t>
            </a:r>
            <a:endParaRPr lang="da-DK" sz="2800" dirty="0" smtClean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a-DK" sz="2800" dirty="0">
                <a:hlinkClick r:id="rId3"/>
              </a:rPr>
              <a:t>http://blog.umy.ac.id/lenifitriana/2013/04/02/globalisasi-informasi-3</a:t>
            </a:r>
            <a:r>
              <a:rPr lang="da-DK" sz="2800" dirty="0" smtClean="0">
                <a:hlinkClick r:id="rId3"/>
              </a:rPr>
              <a:t>/</a:t>
            </a:r>
            <a:endParaRPr lang="da-DK" sz="2800" dirty="0" smtClean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a-DK" sz="2800" dirty="0" smtClean="0"/>
              <a:t> </a:t>
            </a:r>
            <a:endParaRPr lang="da-DK" sz="2800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15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268760"/>
            <a:ext cx="10828784" cy="4525963"/>
          </a:xfrm>
        </p:spPr>
        <p:txBody>
          <a:bodyPr/>
          <a:lstStyle/>
          <a:p>
            <a:pPr algn="just"/>
            <a:r>
              <a:rPr lang="en-US" b="1" dirty="0"/>
              <a:t>Internet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1969,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ARPA yang </a:t>
            </a:r>
            <a:r>
              <a:rPr lang="en-US" dirty="0" err="1"/>
              <a:t>disebut</a:t>
            </a:r>
            <a:r>
              <a:rPr lang="en-US" dirty="0"/>
              <a:t> ARPANET (Advanced Research Project Agency Network),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software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UNIX,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Sejarah</a:t>
            </a:r>
            <a:r>
              <a:rPr lang="en-GB" dirty="0" smtClean="0"/>
              <a:t>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268760"/>
            <a:ext cx="10828784" cy="4525963"/>
          </a:xfrm>
        </p:spPr>
        <p:txBody>
          <a:bodyPr/>
          <a:lstStyle/>
          <a:p>
            <a:pPr algn="just"/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ARPANET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kehandalan</a:t>
            </a:r>
            <a:r>
              <a:rPr lang="en-US" dirty="0"/>
              <a:t>,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cikal</a:t>
            </a:r>
            <a:r>
              <a:rPr lang="en-US" dirty="0"/>
              <a:t> </a:t>
            </a:r>
            <a:r>
              <a:rPr lang="en-US" dirty="0" err="1"/>
              <a:t>bakal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TCP/IP (Transmission Control Protocol/Internet Protocol).</a:t>
            </a:r>
          </a:p>
          <a:p>
            <a:pPr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dibangunnya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(US Department of Defense)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daerah-daerah</a:t>
            </a:r>
            <a:r>
              <a:rPr lang="en-US" dirty="0"/>
              <a:t> </a:t>
            </a:r>
            <a:r>
              <a:rPr lang="en-US" dirty="0" smtClean="0"/>
              <a:t>vital.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’ </a:t>
            </a:r>
            <a:r>
              <a:rPr lang="en-GB" dirty="0" err="1" smtClean="0"/>
              <a:t>Sejarah</a:t>
            </a:r>
            <a:r>
              <a:rPr lang="en-GB" dirty="0" smtClean="0"/>
              <a:t> Internet……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6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060597"/>
            <a:ext cx="10828784" cy="4525963"/>
          </a:xfrm>
        </p:spPr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nuklir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, yang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dihancurkan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 ARPANET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4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Stanford Research Institute, University of California, Santa Barbara, University of Utah,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1969,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ARPANET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Oktober</a:t>
            </a:r>
            <a:r>
              <a:rPr lang="en-US" dirty="0"/>
              <a:t> 1972.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’ </a:t>
            </a:r>
            <a:r>
              <a:rPr lang="en-GB" dirty="0" err="1" smtClean="0"/>
              <a:t>Sejarah</a:t>
            </a:r>
            <a:r>
              <a:rPr lang="en-GB" dirty="0" smtClean="0"/>
              <a:t> Internet……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9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060597"/>
            <a:ext cx="10828784" cy="4525963"/>
          </a:xfrm>
        </p:spPr>
        <p:txBody>
          <a:bodyPr/>
          <a:lstStyle/>
          <a:p>
            <a:pPr algn="just"/>
            <a:r>
              <a:rPr lang="en-US" dirty="0" err="1"/>
              <a:t>Tidak</a:t>
            </a:r>
            <a:r>
              <a:rPr lang="en-US" dirty="0"/>
              <a:t> lama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ARPANET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mengaturnya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ARPANET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manjadi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"MILNET"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"ARPANET"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non-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universitas-universitas</a:t>
            </a:r>
            <a:r>
              <a:rPr lang="en-US" dirty="0"/>
              <a:t>.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DARPA Internet,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Internet.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’ </a:t>
            </a:r>
            <a:r>
              <a:rPr lang="en-GB" dirty="0" err="1" smtClean="0"/>
              <a:t>Sejarah</a:t>
            </a:r>
            <a:r>
              <a:rPr lang="en-GB" dirty="0" smtClean="0"/>
              <a:t> Internet……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55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268760"/>
            <a:ext cx="10828784" cy="4525963"/>
          </a:xfrm>
        </p:spPr>
        <p:txBody>
          <a:bodyPr/>
          <a:lstStyle/>
          <a:p>
            <a:pPr algn="just"/>
            <a:r>
              <a:rPr lang="en-US" dirty="0"/>
              <a:t>Internet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bilateral </a:t>
            </a:r>
            <a:r>
              <a:rPr lang="en-US" dirty="0" err="1"/>
              <a:t>atau</a:t>
            </a:r>
            <a:r>
              <a:rPr lang="en-US" dirty="0"/>
              <a:t> multilateral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teknikal</a:t>
            </a:r>
            <a:r>
              <a:rPr lang="en-US" dirty="0"/>
              <a:t> (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). </a:t>
            </a:r>
            <a:r>
              <a:rPr lang="en-US" dirty="0" err="1"/>
              <a:t>Protokol-protokol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perbincangan</a:t>
            </a:r>
            <a:r>
              <a:rPr lang="en-US" dirty="0"/>
              <a:t> </a:t>
            </a:r>
            <a:r>
              <a:rPr lang="en-US" dirty="0">
                <a:hlinkClick r:id="rId3" tooltip="Internet Engineering Task Force"/>
              </a:rPr>
              <a:t>Internet Engineering Task Force</a:t>
            </a:r>
            <a:r>
              <a:rPr lang="en-US" dirty="0"/>
              <a:t> (IETF), yang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hlinkClick r:id="rId4" tooltip="RFC"/>
              </a:rPr>
              <a:t>RFC</a:t>
            </a:r>
            <a:r>
              <a:rPr lang="en-US" dirty="0"/>
              <a:t> (Request for Comments).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RFC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Internet (Internet Standard),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Internet (Internet Architecture Board - IAB).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Perkembangan</a:t>
            </a:r>
            <a:r>
              <a:rPr lang="en-GB" dirty="0" smtClean="0"/>
              <a:t> Internet 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3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412776"/>
            <a:ext cx="10828784" cy="1368152"/>
          </a:xfrm>
        </p:spPr>
        <p:txBody>
          <a:bodyPr/>
          <a:lstStyle/>
          <a:p>
            <a:pPr algn="just"/>
            <a:r>
              <a:rPr lang="en-US" dirty="0" err="1"/>
              <a:t>Protokol-protokol</a:t>
            </a:r>
            <a:r>
              <a:rPr lang="en-US" dirty="0"/>
              <a:t> Internet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,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Protokol</a:t>
            </a:r>
            <a:r>
              <a:rPr lang="en-GB" dirty="0" smtClean="0"/>
              <a:t> internet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408" y="2636913"/>
            <a:ext cx="10828784" cy="13681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3" tooltip="IP"/>
              </a:rPr>
              <a:t>IP</a:t>
            </a:r>
            <a:r>
              <a:rPr lang="en-US" sz="2400" dirty="0"/>
              <a:t>,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4" tooltip="TCP"/>
              </a:rPr>
              <a:t>TCP</a:t>
            </a:r>
            <a:r>
              <a:rPr lang="en-US" sz="2400" dirty="0"/>
              <a:t>,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5" tooltip="UDP"/>
              </a:rPr>
              <a:t>UDP</a:t>
            </a:r>
            <a:r>
              <a:rPr lang="en-US" sz="2400" dirty="0"/>
              <a:t>,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6" tooltip="DNS"/>
              </a:rPr>
              <a:t>DNS</a:t>
            </a:r>
            <a:r>
              <a:rPr lang="en-US" sz="2400" dirty="0"/>
              <a:t>,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7" tooltip="PPP"/>
              </a:rPr>
              <a:t>PPP</a:t>
            </a:r>
            <a:r>
              <a:rPr lang="en-US" sz="2400" dirty="0"/>
              <a:t>,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8" tooltip="SLIP (halaman belum tersedia)"/>
              </a:rPr>
              <a:t>SLIP</a:t>
            </a:r>
            <a:r>
              <a:rPr lang="en-US" sz="2400" dirty="0"/>
              <a:t>,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hlinkClick r:id="rId9" tooltip="ICMP"/>
              </a:rPr>
              <a:t>ICMP</a:t>
            </a:r>
            <a:r>
              <a:rPr lang="en-US" sz="2400" dirty="0"/>
              <a:t>, </a:t>
            </a:r>
            <a:r>
              <a:rPr lang="en-US" sz="2400" dirty="0">
                <a:hlinkClick r:id="rId10" tooltip="POP3"/>
              </a:rPr>
              <a:t>POP3</a:t>
            </a:r>
            <a:r>
              <a:rPr lang="en-US" sz="2400" dirty="0"/>
              <a:t>, </a:t>
            </a:r>
            <a:r>
              <a:rPr lang="en-US" sz="2400" dirty="0">
                <a:hlinkClick r:id="rId11" tooltip="IMAP"/>
              </a:rPr>
              <a:t>IMAP</a:t>
            </a:r>
            <a:r>
              <a:rPr lang="en-US" sz="2400" dirty="0"/>
              <a:t>, </a:t>
            </a:r>
            <a:r>
              <a:rPr lang="en-US" sz="2400" dirty="0">
                <a:hlinkClick r:id="rId12" tooltip="SMTP"/>
              </a:rPr>
              <a:t>SMTP</a:t>
            </a:r>
            <a:r>
              <a:rPr lang="en-US" sz="2400" dirty="0"/>
              <a:t>, </a:t>
            </a:r>
            <a:r>
              <a:rPr lang="en-US" sz="2400" dirty="0">
                <a:hlinkClick r:id="rId13" tooltip="HTTP"/>
              </a:rPr>
              <a:t>HTTP</a:t>
            </a:r>
            <a:r>
              <a:rPr lang="en-US" sz="2400" dirty="0"/>
              <a:t>, </a:t>
            </a:r>
            <a:r>
              <a:rPr lang="en-US" sz="2400" dirty="0">
                <a:hlinkClick r:id="rId14" tooltip="HTTPS"/>
              </a:rPr>
              <a:t>HTTPS</a:t>
            </a:r>
            <a:r>
              <a:rPr lang="en-US" sz="2400" dirty="0"/>
              <a:t>, </a:t>
            </a:r>
            <a:r>
              <a:rPr lang="en-US" sz="2400" dirty="0">
                <a:hlinkClick r:id="rId15" tooltip="SSH"/>
              </a:rPr>
              <a:t>SSH</a:t>
            </a:r>
            <a:r>
              <a:rPr lang="en-US" sz="2400" dirty="0"/>
              <a:t>, </a:t>
            </a:r>
            <a:r>
              <a:rPr lang="en-US" sz="2400" dirty="0">
                <a:hlinkClick r:id="rId16" tooltip="Telnet"/>
              </a:rPr>
              <a:t>Telnet</a:t>
            </a:r>
            <a:r>
              <a:rPr lang="en-US" sz="2400" dirty="0"/>
              <a:t>, </a:t>
            </a:r>
            <a:r>
              <a:rPr lang="en-US" sz="2400" dirty="0">
                <a:hlinkClick r:id="rId17" tooltip="FTP"/>
              </a:rPr>
              <a:t>FTP</a:t>
            </a:r>
            <a:r>
              <a:rPr lang="en-US" sz="2400" dirty="0"/>
              <a:t>, </a:t>
            </a:r>
            <a:r>
              <a:rPr lang="en-US" sz="2400" dirty="0">
                <a:hlinkClick r:id="rId18" tooltip="LDAP"/>
              </a:rPr>
              <a:t>LDAP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>
                <a:hlinkClick r:id="rId19" tooltip="Transport Layer Security"/>
              </a:rPr>
              <a:t>SSL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7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win8platform.pptx" id="{16664918-F6A6-4CA4-ADF1-9EA3B8635115}" vid="{6DA9D22E-ADE1-468A-87E2-1D55A7A0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13240</TotalTime>
  <Words>1604</Words>
  <Application>Microsoft Office PowerPoint</Application>
  <PresentationFormat>Widescreen</PresentationFormat>
  <Paragraphs>119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WP</vt:lpstr>
      <vt:lpstr>Wingdings</vt:lpstr>
      <vt:lpstr>Office Theme</vt:lpstr>
      <vt:lpstr>Internet Dan Globalisasi Informasi </vt:lpstr>
      <vt:lpstr>Apa itu internet ???</vt:lpstr>
      <vt:lpstr>Pengertian internet</vt:lpstr>
      <vt:lpstr>Sejarah Internet</vt:lpstr>
      <vt:lpstr>Cont’ Sejarah Internet……</vt:lpstr>
      <vt:lpstr>Cont’ Sejarah Internet……</vt:lpstr>
      <vt:lpstr>Cont’ Sejarah Internet……</vt:lpstr>
      <vt:lpstr>Perkembangan Internet  saat ini ..</vt:lpstr>
      <vt:lpstr>Protokol internet</vt:lpstr>
      <vt:lpstr>Budaya internet</vt:lpstr>
      <vt:lpstr>Cont’ Budaya internet …</vt:lpstr>
      <vt:lpstr>Cont’ Budaya internet …</vt:lpstr>
      <vt:lpstr>Isu moral dan undang-undang ...</vt:lpstr>
      <vt:lpstr>Cont’ Isu moral dan undang-undang ...</vt:lpstr>
      <vt:lpstr>Akses Internet ….</vt:lpstr>
      <vt:lpstr>Cont’ akses internet ….</vt:lpstr>
      <vt:lpstr>Apa itu globalisasi informasi ???</vt:lpstr>
      <vt:lpstr>Globalisasi …</vt:lpstr>
      <vt:lpstr>Cont’ Globalisasi …</vt:lpstr>
      <vt:lpstr>Cont’ Globalisasi …</vt:lpstr>
      <vt:lpstr>Globalisasi informasi ….</vt:lpstr>
      <vt:lpstr>Ciri-ciri Globalisasi Informasi …</vt:lpstr>
      <vt:lpstr>Pengaruh Positif Globalisasi Informasi …</vt:lpstr>
      <vt:lpstr>Pengaruh Negatif Globalisasi Informasi …</vt:lpstr>
      <vt:lpstr>Upaya Pencegahan Dampak Negatif</vt:lpstr>
      <vt:lpstr>Faktor factor terjadinya globalisasi informasi </vt:lpstr>
      <vt:lpstr>Unsur globalisasi yang susah di terima oleh masyarakat adalah :</vt:lpstr>
      <vt:lpstr>Unsur globalisasi yang mudah di terima oleh masyarakat adalah </vt:lpstr>
      <vt:lpstr>Media penyaluran penyebaran globalisasi informasi </vt:lpstr>
      <vt:lpstr>Dampak globalisasi informasi</vt:lpstr>
      <vt:lpstr>Referensi</vt:lpstr>
    </vt:vector>
  </TitlesOfParts>
  <Company>Scott Logic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Asus</cp:lastModifiedBy>
  <cp:revision>155</cp:revision>
  <dcterms:created xsi:type="dcterms:W3CDTF">2011-06-17T08:37:44Z</dcterms:created>
  <dcterms:modified xsi:type="dcterms:W3CDTF">2014-12-02T15:42:53Z</dcterms:modified>
</cp:coreProperties>
</file>