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90" r:id="rId4"/>
    <p:sldId id="262" r:id="rId5"/>
    <p:sldId id="266" r:id="rId6"/>
    <p:sldId id="264" r:id="rId7"/>
    <p:sldId id="265" r:id="rId8"/>
    <p:sldId id="263" r:id="rId9"/>
    <p:sldId id="272" r:id="rId10"/>
    <p:sldId id="284" r:id="rId11"/>
    <p:sldId id="285" r:id="rId12"/>
    <p:sldId id="287" r:id="rId13"/>
    <p:sldId id="283" r:id="rId14"/>
    <p:sldId id="282" r:id="rId15"/>
    <p:sldId id="271" r:id="rId16"/>
    <p:sldId id="281" r:id="rId17"/>
    <p:sldId id="280" r:id="rId18"/>
    <p:sldId id="279" r:id="rId19"/>
    <p:sldId id="278" r:id="rId20"/>
    <p:sldId id="277" r:id="rId21"/>
    <p:sldId id="275" r:id="rId22"/>
    <p:sldId id="276" r:id="rId23"/>
    <p:sldId id="269" r:id="rId24"/>
    <p:sldId id="274" r:id="rId25"/>
    <p:sldId id="273" r:id="rId26"/>
    <p:sldId id="270" r:id="rId27"/>
    <p:sldId id="267" r:id="rId28"/>
    <p:sldId id="268" r:id="rId29"/>
    <p:sldId id="289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FD3"/>
    <a:srgbClr val="4191B4"/>
    <a:srgbClr val="3C91B4"/>
    <a:srgbClr val="3D8EB7"/>
    <a:srgbClr val="1970B7"/>
    <a:srgbClr val="00B050"/>
    <a:srgbClr val="7AC7F6"/>
    <a:srgbClr val="E46C0A"/>
    <a:srgbClr val="00B404"/>
    <a:srgbClr val="008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1506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C816B-6264-4CFF-B007-776089C8006A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60D5-2F1C-4A8E-99EB-9A13506EF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3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lIns="9144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F83D-21AC-4462-A57F-A062BBC2BA25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5328" y="1447800"/>
            <a:ext cx="5420436" cy="310486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4000" dirty="0" smtClean="0">
                <a:latin typeface="Segoe UI Light" pitchFamily="34" charset="0"/>
                <a:cs typeface="Segoe UI Light" pitchFamily="34" charset="0"/>
              </a:rPr>
              <a:t>Basis Data </a:t>
            </a:r>
            <a:r>
              <a:rPr lang="en-US" sz="4400" b="1" dirty="0" smtClean="0">
                <a:latin typeface="Segoe UI Light" pitchFamily="34" charset="0"/>
                <a:cs typeface="Segoe UI Light" pitchFamily="34" charset="0"/>
              </a:rPr>
              <a:t>MySQL</a:t>
            </a:r>
            <a:endParaRPr lang="en-US" sz="4000" b="1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48400" y="1447800"/>
            <a:ext cx="2230272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b"/>
          <a:lstStyle/>
          <a:p>
            <a:endParaRPr lang="en-US" sz="28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0" b="13673"/>
          <a:stretch/>
        </p:blipFill>
        <p:spPr>
          <a:xfrm>
            <a:off x="6400800" y="1524000"/>
            <a:ext cx="1915236" cy="13928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248400" y="2800064"/>
            <a:ext cx="2230272" cy="400336"/>
          </a:xfrm>
          <a:prstGeom prst="rect">
            <a:avLst/>
          </a:prstGeom>
          <a:solidFill>
            <a:schemeClr val="tx1">
              <a:lumMod val="75000"/>
              <a:lumOff val="25000"/>
              <a:alpha val="78000"/>
            </a:schemeClr>
          </a:solidFill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MySQL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Database </a:t>
            </a:r>
            <a:endParaRPr lang="en-US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8400" y="3333464"/>
            <a:ext cx="2209800" cy="12385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endParaRPr lang="en-US" sz="32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396515"/>
            <a:ext cx="1235524" cy="117548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65328" y="4724400"/>
            <a:ext cx="7813344" cy="1752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r>
              <a:rPr lang="en-US" sz="3200" dirty="0" err="1">
                <a:latin typeface="Segoe UI Light" pitchFamily="34" charset="0"/>
                <a:cs typeface="Segoe UI Light" pitchFamily="34" charset="0"/>
              </a:rPr>
              <a:t>Soleh</a:t>
            </a:r>
            <a:r>
              <a:rPr lang="en-US" sz="3200" dirty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3200" dirty="0" err="1">
                <a:latin typeface="Segoe UI Light" pitchFamily="34" charset="0"/>
                <a:cs typeface="Segoe UI Light" pitchFamily="34" charset="0"/>
              </a:rPr>
              <a:t>Elfrianto</a:t>
            </a:r>
            <a:r>
              <a:rPr lang="en-US" sz="3200" dirty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3200" dirty="0" err="1">
                <a:latin typeface="Segoe UI Light" pitchFamily="34" charset="0"/>
                <a:cs typeface="Segoe UI Light" pitchFamily="34" charset="0"/>
              </a:rPr>
              <a:t>Hardiyono</a:t>
            </a:r>
            <a:endParaRPr lang="en-US" sz="3200" dirty="0">
              <a:latin typeface="Segoe UI Light" pitchFamily="34" charset="0"/>
              <a:cs typeface="Segoe UI Light" pitchFamily="34" charset="0"/>
            </a:endParaRPr>
          </a:p>
          <a:p>
            <a:r>
              <a:rPr lang="en-US" sz="2800" b="1" dirty="0">
                <a:latin typeface="Segoe UI Light" pitchFamily="34" charset="0"/>
                <a:cs typeface="Segoe UI Light" pitchFamily="34" charset="0"/>
              </a:rPr>
              <a:t>PENS D4 LJ PJJ 2014</a:t>
            </a:r>
          </a:p>
          <a:p>
            <a:r>
              <a:rPr lang="en-GB" sz="3200" dirty="0">
                <a:latin typeface="Segoe UI Light" pitchFamily="34" charset="0"/>
                <a:cs typeface="Segoe UI Light" pitchFamily="34" charset="0"/>
              </a:rPr>
              <a:t>2110147044</a:t>
            </a: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3200" dirty="0">
              <a:latin typeface="Segoe UI Light" pitchFamily="34" charset="0"/>
              <a:cs typeface="Segoe UI Light" pitchFamily="34" charset="0"/>
            </a:endParaRPr>
          </a:p>
          <a:p>
            <a:endParaRPr lang="en-US" sz="3200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8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274638"/>
            <a:ext cx="8915400" cy="1143000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Manajemen</a:t>
            </a:r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MySQL </a:t>
            </a:r>
            <a:r>
              <a:rPr lang="en-US" sz="32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Console </a:t>
            </a:r>
            <a:endParaRPr lang="en-U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5328" y="1417638"/>
            <a:ext cx="7813344" cy="47545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just"/>
            <a:endParaRPr lang="en-US" sz="32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752600"/>
            <a:ext cx="6811485" cy="43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274638"/>
            <a:ext cx="8915400" cy="1143000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Manajemen</a:t>
            </a:r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MySQL </a:t>
            </a:r>
            <a:r>
              <a:rPr lang="en-US" sz="32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GUI (web based)</a:t>
            </a:r>
            <a:endParaRPr lang="en-U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5389335"/>
            <a:ext cx="7813344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PHPMYADMIN</a:t>
            </a:r>
            <a:r>
              <a:rPr lang="en-US" sz="20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diakses</a:t>
            </a:r>
            <a:r>
              <a:rPr lang="en-US" sz="20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melalui</a:t>
            </a:r>
            <a:r>
              <a:rPr lang="en-US" sz="20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browser , </a:t>
            </a:r>
            <a:r>
              <a:rPr lang="en-US" sz="20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localhost</a:t>
            </a:r>
            <a:r>
              <a:rPr lang="en-US" sz="20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20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127.0.01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6318250" cy="395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9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274638"/>
            <a:ext cx="8915400" cy="1143000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Manajemen</a:t>
            </a:r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MySQL </a:t>
            </a:r>
            <a:r>
              <a:rPr lang="en-US" sz="32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GUI (desktop based)</a:t>
            </a:r>
            <a:endParaRPr lang="en-U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" y="5562600"/>
            <a:ext cx="8194344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</a:t>
            </a:r>
            <a:r>
              <a:rPr lang="en-US" sz="20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: NAVICAT</a:t>
            </a:r>
            <a:r>
              <a:rPr lang="en-US" sz="20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20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salah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satu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aplikasi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desktop 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0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manajemen</a:t>
            </a:r>
            <a:r>
              <a:rPr lang="en-US" sz="20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mysql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04901"/>
            <a:ext cx="5288030" cy="430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Administrasi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konfigurasi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database </a:t>
            </a:r>
            <a:r>
              <a:rPr 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MySQL </a:t>
            </a:r>
            <a:r>
              <a:rPr lang="en-US" sz="28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console </a:t>
            </a:r>
            <a:endParaRPr 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5328" y="1417638"/>
            <a:ext cx="7813344" cy="47545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just"/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Setelah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selesai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lakukan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koneksi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MySQL </a:t>
            </a:r>
          </a:p>
          <a:p>
            <a:pPr marL="609600" indent="-609600" algn="just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start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mySQL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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mySQL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server 5.0 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MySQL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command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line client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. </a:t>
            </a:r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609600" indent="-609600" algn="just"/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609600" indent="-609600" algn="just"/>
            <a:r>
              <a:rPr lang="en-US" sz="24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Masukkan</a:t>
            </a:r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password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sesuai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dengan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konfigurasi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awal</a:t>
            </a:r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</a:p>
          <a:p>
            <a:pPr marL="609600" indent="-609600" algn="just"/>
            <a:r>
              <a:rPr lang="en-US" sz="24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ketika</a:t>
            </a:r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menginstal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mySQL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.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 algn="just"/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68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94357" y="269876"/>
            <a:ext cx="8305800" cy="1143000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</a:t>
            </a:r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’ …</a:t>
            </a:r>
            <a:endParaRPr lang="en-U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5328" y="1417638"/>
            <a:ext cx="7813344" cy="47545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>
              <a:lnSpc>
                <a:spcPct val="80000"/>
              </a:lnSpc>
            </a:pP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melihat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database yang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ada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gunakan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perintah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mysql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&gt; show databases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24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keluar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database </a:t>
            </a:r>
          </a:p>
          <a:p>
            <a:pPr>
              <a:lnSpc>
                <a:spcPct val="80000"/>
              </a:lnSpc>
            </a:pP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mysql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&gt; quit;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mengaktifkan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database yang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digunakan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mysql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&gt; use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database_name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sz="2400" i="1" dirty="0" smtClean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80000"/>
              </a:lnSpc>
            </a:pPr>
            <a:endParaRPr lang="en-US" sz="2400" i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melihat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status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koneksi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(user, database,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server)</a:t>
            </a:r>
          </a:p>
          <a:p>
            <a:pPr>
              <a:lnSpc>
                <a:spcPct val="80000"/>
              </a:lnSpc>
            </a:pP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mysql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&gt; status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;</a:t>
            </a:r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Maiandra GD" pitchFamily="34" charset="0"/>
              </a:rPr>
              <a:t>DDL (Data </a:t>
            </a:r>
            <a:r>
              <a:rPr lang="en-US" sz="4000" dirty="0" smtClean="0">
                <a:latin typeface="Maiandra GD" pitchFamily="34" charset="0"/>
              </a:rPr>
              <a:t>Definition </a:t>
            </a:r>
            <a:r>
              <a:rPr lang="en-US" sz="4000" dirty="0">
                <a:latin typeface="Maiandra GD" pitchFamily="34" charset="0"/>
              </a:rPr>
              <a:t>Language) - </a:t>
            </a:r>
            <a:r>
              <a:rPr lang="en-US" sz="4000" dirty="0" smtClean="0">
                <a:latin typeface="Maiandra GD" pitchFamily="34" charset="0"/>
              </a:rPr>
              <a:t>1</a:t>
            </a:r>
            <a:endParaRPr lang="en-US" sz="4000" dirty="0">
              <a:latin typeface="Maiandra GD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1798638"/>
            <a:ext cx="8229600" cy="4678362"/>
          </a:xfrm>
          <a:prstGeom prst="rect">
            <a:avLst/>
          </a:prstGeom>
          <a:solidFill>
            <a:srgbClr val="3C9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609600" indent="-609600"/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DATABASE</a:t>
            </a:r>
          </a:p>
          <a:p>
            <a:pPr marL="609600" indent="-609600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membuat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database</a:t>
            </a:r>
          </a:p>
          <a:p>
            <a:pPr marL="609600" indent="-609600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Sintaks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CREATE DATABASE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nama_database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Contoh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CREATE DATABASE PERPUSTAKAAN;</a:t>
            </a:r>
          </a:p>
          <a:p>
            <a:pPr marL="609600" indent="-609600"/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/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TABLE</a:t>
            </a:r>
          </a:p>
          <a:p>
            <a:pPr marL="609600" indent="-609600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membuat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table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database</a:t>
            </a:r>
          </a:p>
          <a:p>
            <a:pPr marL="609600" indent="-609600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menyebutkan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spesifikasi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batasan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atribut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Contoh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609600" indent="-609600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CREATE TABLE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buku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( id INT PRIMARY KEY AUTO_INCREMENT,</a:t>
            </a:r>
          </a:p>
          <a:p>
            <a:pPr marL="609600" indent="-609600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judul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VARCHAR (30),</a:t>
            </a:r>
          </a:p>
          <a:p>
            <a:pPr marL="609600" indent="-609600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pengarang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VARCHAR (30),</a:t>
            </a:r>
          </a:p>
          <a:p>
            <a:pPr marL="609600" indent="-609600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penerbit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VARCHAR (30));</a:t>
            </a:r>
          </a:p>
          <a:p>
            <a:pPr marL="609600" indent="-609600"/>
            <a:endParaRPr lang="en-US" sz="2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16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Maiandra GD" pitchFamily="34" charset="0"/>
              </a:rPr>
              <a:t>DDL (Data </a:t>
            </a:r>
            <a:r>
              <a:rPr lang="en-US" sz="4000" dirty="0" smtClean="0">
                <a:latin typeface="Maiandra GD" pitchFamily="34" charset="0"/>
              </a:rPr>
              <a:t>Definition </a:t>
            </a:r>
            <a:r>
              <a:rPr lang="en-US" sz="4000" dirty="0">
                <a:latin typeface="Maiandra GD" pitchFamily="34" charset="0"/>
              </a:rPr>
              <a:t>Language) - 2</a:t>
            </a:r>
            <a:endParaRPr lang="en-US" sz="4000" dirty="0">
              <a:latin typeface="Maiandra GD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1798638"/>
            <a:ext cx="8229600" cy="4678362"/>
          </a:xfrm>
          <a:prstGeom prst="rect">
            <a:avLst/>
          </a:prstGeom>
          <a:solidFill>
            <a:srgbClr val="3C9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609600" indent="-609600">
              <a:lnSpc>
                <a:spcPct val="80000"/>
              </a:lnSpc>
            </a:pPr>
            <a:r>
              <a:rPr lang="en-US" sz="2400" b="1" dirty="0">
                <a:latin typeface="Maiandra GD" pitchFamily="34" charset="0"/>
              </a:rPr>
              <a:t>CREATE DATABASE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>
                <a:latin typeface="Maiandra GD" pitchFamily="34" charset="0"/>
              </a:rPr>
              <a:t>	</a:t>
            </a:r>
            <a:r>
              <a:rPr lang="en-US" sz="2400" dirty="0" err="1">
                <a:latin typeface="Maiandra GD" pitchFamily="34" charset="0"/>
              </a:rPr>
              <a:t>Untuk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membuat</a:t>
            </a:r>
            <a:r>
              <a:rPr lang="en-US" sz="2400" dirty="0">
                <a:latin typeface="Maiandra GD" pitchFamily="34" charset="0"/>
              </a:rPr>
              <a:t> database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>
                <a:latin typeface="Maiandra GD" pitchFamily="34" charset="0"/>
              </a:rPr>
              <a:t>	</a:t>
            </a:r>
            <a:r>
              <a:rPr lang="en-US" sz="2400" dirty="0" err="1">
                <a:latin typeface="Maiandra GD" pitchFamily="34" charset="0"/>
              </a:rPr>
              <a:t>Sintaks</a:t>
            </a:r>
            <a:r>
              <a:rPr lang="en-US" sz="2400" dirty="0">
                <a:latin typeface="Maiandra GD" pitchFamily="34" charset="0"/>
              </a:rPr>
              <a:t>: CREATE DATABASE </a:t>
            </a:r>
            <a:r>
              <a:rPr lang="en-US" sz="2400" dirty="0" err="1">
                <a:latin typeface="Maiandra GD" pitchFamily="34" charset="0"/>
              </a:rPr>
              <a:t>nama_database</a:t>
            </a:r>
            <a:endParaRPr lang="en-US" sz="2400" dirty="0">
              <a:latin typeface="Maiandra GD" pitchFamily="34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en-US" sz="2400" dirty="0">
                <a:latin typeface="Maiandra GD" pitchFamily="34" charset="0"/>
              </a:rPr>
              <a:t>	</a:t>
            </a:r>
            <a:r>
              <a:rPr lang="en-US" sz="2400" dirty="0" err="1">
                <a:latin typeface="Maiandra GD" pitchFamily="34" charset="0"/>
              </a:rPr>
              <a:t>Contoh</a:t>
            </a:r>
            <a:r>
              <a:rPr lang="en-US" sz="2400" dirty="0">
                <a:latin typeface="Maiandra GD" pitchFamily="34" charset="0"/>
              </a:rPr>
              <a:t>: CREATE DATABASE PERPUSTAKAAN;</a:t>
            </a:r>
          </a:p>
          <a:p>
            <a:pPr marL="609600" indent="-609600">
              <a:lnSpc>
                <a:spcPct val="80000"/>
              </a:lnSpc>
            </a:pPr>
            <a:endParaRPr lang="en-US" sz="2400" dirty="0">
              <a:latin typeface="Maiandra GD" pitchFamily="34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en-US" sz="2400" b="1" dirty="0">
                <a:latin typeface="Maiandra GD" pitchFamily="34" charset="0"/>
              </a:rPr>
              <a:t>CREATE TABLE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>
                <a:latin typeface="Maiandra GD" pitchFamily="34" charset="0"/>
              </a:rPr>
              <a:t>	</a:t>
            </a:r>
            <a:r>
              <a:rPr lang="en-US" sz="2400" dirty="0" err="1">
                <a:latin typeface="Maiandra GD" pitchFamily="34" charset="0"/>
              </a:rPr>
              <a:t>Untuk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membuat</a:t>
            </a:r>
            <a:r>
              <a:rPr lang="en-US" sz="2400" dirty="0">
                <a:latin typeface="Maiandra GD" pitchFamily="34" charset="0"/>
              </a:rPr>
              <a:t> table </a:t>
            </a:r>
            <a:r>
              <a:rPr lang="en-US" sz="2400" dirty="0" err="1">
                <a:latin typeface="Maiandra GD" pitchFamily="34" charset="0"/>
              </a:rPr>
              <a:t>dari</a:t>
            </a:r>
            <a:r>
              <a:rPr lang="en-US" sz="2400" dirty="0">
                <a:latin typeface="Maiandra GD" pitchFamily="34" charset="0"/>
              </a:rPr>
              <a:t> database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>
                <a:latin typeface="Maiandra GD" pitchFamily="34" charset="0"/>
              </a:rPr>
              <a:t>	</a:t>
            </a:r>
            <a:r>
              <a:rPr lang="en-US" sz="2400" dirty="0" err="1">
                <a:latin typeface="Maiandra GD" pitchFamily="34" charset="0"/>
              </a:rPr>
              <a:t>Untuk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menyebutkan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spesifikasi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dan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batasan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atribut</a:t>
            </a:r>
            <a:endParaRPr lang="en-US" sz="2400" dirty="0">
              <a:latin typeface="Maiandra GD" pitchFamily="34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en-US" sz="2400" dirty="0">
                <a:latin typeface="Maiandra GD" pitchFamily="34" charset="0"/>
              </a:rPr>
              <a:t>	</a:t>
            </a:r>
            <a:r>
              <a:rPr lang="en-US" sz="2400" dirty="0" err="1">
                <a:latin typeface="Maiandra GD" pitchFamily="34" charset="0"/>
              </a:rPr>
              <a:t>Contoh</a:t>
            </a:r>
            <a:r>
              <a:rPr lang="en-US" sz="2400" dirty="0">
                <a:latin typeface="Maiandra GD" pitchFamily="34" charset="0"/>
              </a:rPr>
              <a:t>: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>
                <a:latin typeface="Maiandra GD" pitchFamily="34" charset="0"/>
              </a:rPr>
              <a:t>	CREATE TABLE </a:t>
            </a:r>
            <a:r>
              <a:rPr lang="en-US" sz="2400" dirty="0" err="1">
                <a:latin typeface="Maiandra GD" pitchFamily="34" charset="0"/>
              </a:rPr>
              <a:t>buku</a:t>
            </a:r>
            <a:endParaRPr lang="en-US" sz="2400" dirty="0">
              <a:latin typeface="Maiandra GD" pitchFamily="34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en-US" sz="2400" dirty="0">
                <a:latin typeface="Maiandra GD" pitchFamily="34" charset="0"/>
              </a:rPr>
              <a:t>	( id INT PRIMARY KEY AUTO</a:t>
            </a:r>
            <a:r>
              <a:rPr lang="en-US" sz="2000" dirty="0"/>
              <a:t>_</a:t>
            </a:r>
            <a:r>
              <a:rPr lang="en-US" sz="2400" dirty="0">
                <a:latin typeface="Maiandra GD" pitchFamily="34" charset="0"/>
              </a:rPr>
              <a:t>INCREMENT,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>
                <a:latin typeface="Maiandra GD" pitchFamily="34" charset="0"/>
              </a:rPr>
              <a:t>	</a:t>
            </a:r>
            <a:r>
              <a:rPr lang="en-US" sz="2400" dirty="0" err="1">
                <a:latin typeface="Maiandra GD" pitchFamily="34" charset="0"/>
              </a:rPr>
              <a:t>judul</a:t>
            </a:r>
            <a:r>
              <a:rPr lang="en-US" sz="2400" dirty="0">
                <a:latin typeface="Maiandra GD" pitchFamily="34" charset="0"/>
              </a:rPr>
              <a:t> VARCHAR (30),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>
                <a:latin typeface="Maiandra GD" pitchFamily="34" charset="0"/>
              </a:rPr>
              <a:t>	</a:t>
            </a:r>
            <a:r>
              <a:rPr lang="en-US" sz="2400" dirty="0" err="1">
                <a:latin typeface="Maiandra GD" pitchFamily="34" charset="0"/>
              </a:rPr>
              <a:t>pengarang</a:t>
            </a:r>
            <a:r>
              <a:rPr lang="en-US" sz="2400" dirty="0">
                <a:latin typeface="Maiandra GD" pitchFamily="34" charset="0"/>
              </a:rPr>
              <a:t> VARCHAR (30),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>
                <a:latin typeface="Maiandra GD" pitchFamily="34" charset="0"/>
              </a:rPr>
              <a:t>	</a:t>
            </a:r>
            <a:r>
              <a:rPr lang="en-US" sz="2400" dirty="0" err="1">
                <a:latin typeface="Maiandra GD" pitchFamily="34" charset="0"/>
              </a:rPr>
              <a:t>penerbit</a:t>
            </a:r>
            <a:r>
              <a:rPr lang="en-US" sz="2400" dirty="0">
                <a:latin typeface="Maiandra GD" pitchFamily="34" charset="0"/>
              </a:rPr>
              <a:t> VARCHAR (30));</a:t>
            </a:r>
          </a:p>
          <a:p>
            <a:pPr marL="609600" indent="-609600">
              <a:lnSpc>
                <a:spcPct val="80000"/>
              </a:lnSpc>
            </a:pPr>
            <a:endParaRPr lang="en-US" sz="2400" b="1" dirty="0"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11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Maiandra GD" pitchFamily="34" charset="0"/>
              </a:rPr>
              <a:t>DDL (Data </a:t>
            </a:r>
            <a:r>
              <a:rPr lang="en-US" sz="4000" dirty="0" smtClean="0">
                <a:latin typeface="Maiandra GD" pitchFamily="34" charset="0"/>
              </a:rPr>
              <a:t>Definition </a:t>
            </a:r>
            <a:r>
              <a:rPr lang="en-US" sz="4000" dirty="0">
                <a:latin typeface="Maiandra GD" pitchFamily="34" charset="0"/>
              </a:rPr>
              <a:t>Language) - </a:t>
            </a:r>
            <a:r>
              <a:rPr lang="en-US" sz="4000" dirty="0" smtClean="0">
                <a:latin typeface="Maiandra GD" pitchFamily="34" charset="0"/>
              </a:rPr>
              <a:t>3</a:t>
            </a:r>
            <a:endParaRPr lang="en-US" sz="4000" dirty="0">
              <a:latin typeface="Maiandra GD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1798638"/>
            <a:ext cx="8229600" cy="4678362"/>
          </a:xfrm>
          <a:prstGeom prst="rect">
            <a:avLst/>
          </a:prstGeom>
          <a:solidFill>
            <a:srgbClr val="419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>
              <a:buFontTx/>
              <a:buNone/>
            </a:pP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melihat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struktur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table yang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dibuat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Desc</a:t>
            </a:r>
            <a:r>
              <a:rPr lang="en-US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nama_tabel</a:t>
            </a:r>
            <a:r>
              <a:rPr lang="en-US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&gt;</a:t>
            </a:r>
          </a:p>
          <a:p>
            <a:pPr>
              <a:buFontTx/>
              <a:buNone/>
            </a:pPr>
            <a:r>
              <a:rPr lang="en-US" sz="2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Misal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Desc</a:t>
            </a:r>
            <a:r>
              <a:rPr lang="en-US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buku</a:t>
            </a:r>
            <a:r>
              <a:rPr lang="en-US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;</a:t>
            </a:r>
          </a:p>
          <a:p>
            <a:pPr marL="609600" indent="-609600"/>
            <a:r>
              <a:rPr lang="en-US" sz="2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INDEX</a:t>
            </a:r>
          </a:p>
          <a:p>
            <a:pPr marL="609600" indent="-609600"/>
            <a:r>
              <a:rPr lang="en-US" sz="2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Membuat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berkas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index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table</a:t>
            </a:r>
          </a:p>
          <a:p>
            <a:pPr marL="609600" indent="-609600"/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en-US" sz="2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digunakan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mempercepat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proses </a:t>
            </a:r>
            <a:r>
              <a:rPr lang="en-US" sz="2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pencarian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/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2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Sintaks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/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/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/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2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Contoh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609600" indent="-609600"/>
            <a:endParaRPr lang="en-US" sz="2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4419600"/>
            <a:ext cx="7696200" cy="533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609600" indent="-609600" algn="just"/>
            <a:r>
              <a:rPr lang="en-US" sz="1400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CREATE [UNIQUE] INDEX </a:t>
            </a:r>
            <a:r>
              <a:rPr lang="en-US" sz="1400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nama_index</a:t>
            </a:r>
            <a:r>
              <a:rPr lang="en-US" sz="1400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ON </a:t>
            </a:r>
            <a:r>
              <a:rPr lang="en-US" sz="1400" dirty="0" err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nama_table</a:t>
            </a:r>
            <a:r>
              <a:rPr lang="en-US" sz="1400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(kolom1, kolom2</a:t>
            </a:r>
            <a:r>
              <a:rPr lang="en-US" sz="1400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 …. </a:t>
            </a:r>
            <a:r>
              <a:rPr lang="en-US" sz="1400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5334000"/>
            <a:ext cx="7772400" cy="533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609600" indent="-609600"/>
            <a:r>
              <a:rPr lang="en-US" sz="1600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CREATE </a:t>
            </a:r>
            <a:r>
              <a:rPr lang="en-US" sz="1600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INDEX </a:t>
            </a:r>
            <a:r>
              <a:rPr lang="en-US" sz="1600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buku_index</a:t>
            </a:r>
            <a:r>
              <a:rPr lang="en-US" sz="1600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ON </a:t>
            </a:r>
            <a:r>
              <a:rPr lang="en-US" sz="1600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buku</a:t>
            </a:r>
            <a:r>
              <a:rPr lang="en-US" sz="1600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judul</a:t>
            </a:r>
            <a:r>
              <a:rPr lang="en-US" sz="1600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04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Maiandra GD" pitchFamily="34" charset="0"/>
              </a:rPr>
              <a:t>DDL (Data Definition Language) - 4</a:t>
            </a:r>
            <a:endParaRPr lang="en-US" sz="4000" dirty="0">
              <a:latin typeface="Maiandra GD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1798638"/>
            <a:ext cx="8229600" cy="4678362"/>
          </a:xfrm>
          <a:prstGeom prst="rect">
            <a:avLst/>
          </a:prstGeom>
          <a:solidFill>
            <a:srgbClr val="419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609600" indent="-609600"/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ALTER TABLE</a:t>
            </a:r>
          </a:p>
          <a:p>
            <a:pPr marL="609600" indent="-609600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Digunakan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mengubah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struktur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table</a:t>
            </a:r>
          </a:p>
          <a:p>
            <a:pPr marL="609600" indent="-609600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Contoh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kasus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misalkan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ingin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menambahkan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kolom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TAHUN_TERBIT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table BUKU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tipe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karakter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INTEGER</a:t>
            </a:r>
          </a:p>
          <a:p>
            <a:pPr marL="609600" indent="-609600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609600" indent="-609600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Sintax</a:t>
            </a: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609600" indent="-609600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ALTER TABLE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table_name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ADD COLUMN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column_name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column_type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column_attributes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/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Contoh</a:t>
            </a: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609600" indent="-609600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ALTER TABLE BUKU ADD COLUMN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tahun_terbit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INT not null after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penerbit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609600" indent="-609600"/>
            <a:endParaRPr lang="en-US" sz="2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2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Maiandra GD" pitchFamily="34" charset="0"/>
              </a:rPr>
              <a:t>DDL (Data Definition Language) - </a:t>
            </a:r>
            <a:r>
              <a:rPr lang="en-US" sz="4000" dirty="0" smtClean="0">
                <a:latin typeface="Maiandra GD" pitchFamily="34" charset="0"/>
              </a:rPr>
              <a:t>5</a:t>
            </a:r>
            <a:endParaRPr lang="en-US" sz="4000" dirty="0">
              <a:latin typeface="Maiandra GD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1798638"/>
            <a:ext cx="8229600" cy="4678362"/>
          </a:xfrm>
          <a:prstGeom prst="rect">
            <a:avLst/>
          </a:prstGeom>
          <a:solidFill>
            <a:srgbClr val="419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609600" indent="-609600"/>
            <a:r>
              <a:rPr lang="en-US" sz="20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Menghapus</a:t>
            </a: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Basis Data</a:t>
            </a:r>
          </a:p>
          <a:p>
            <a:pPr marL="609600" indent="-609600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DROP DATABASE</a:t>
            </a:r>
          </a:p>
          <a:p>
            <a:pPr marL="609600" indent="-609600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Sintaks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DROP DATABASE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nama_database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Contoh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DROP DATABASE PERPUSTAKAAN;</a:t>
            </a:r>
          </a:p>
          <a:p>
            <a:pPr marL="609600" indent="-609600"/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/>
            <a:r>
              <a:rPr lang="en-US" sz="20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Menghapus</a:t>
            </a: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Table</a:t>
            </a:r>
          </a:p>
          <a:p>
            <a:pPr marL="609600" indent="-609600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DROP TABLE</a:t>
            </a:r>
          </a:p>
          <a:p>
            <a:pPr marL="609600" indent="-609600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Sintaks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DROP TABLE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nama_table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Contoh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DROP TABLE BUKU;</a:t>
            </a:r>
          </a:p>
          <a:p>
            <a:pPr marL="609600" indent="-609600"/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/>
            <a:r>
              <a:rPr lang="en-US" sz="20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Menghapus</a:t>
            </a: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Berkas</a:t>
            </a: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Index</a:t>
            </a:r>
          </a:p>
          <a:p>
            <a:pPr marL="609600" indent="-609600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DROP INDEX</a:t>
            </a:r>
          </a:p>
          <a:p>
            <a:pPr marL="609600" indent="-609600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Sintaks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DROP INDEX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nama_index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Contoh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DROP INDEX BUKU_INDEX;</a:t>
            </a:r>
          </a:p>
        </p:txBody>
      </p:sp>
    </p:spTree>
    <p:extLst>
      <p:ext uri="{BB962C8B-B14F-4D97-AF65-F5344CB8AC3E}">
        <p14:creationId xmlns:p14="http://schemas.microsoft.com/office/powerpoint/2010/main" val="16974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Profil</a:t>
            </a:r>
            <a:r>
              <a:rPr lang="en-US" dirty="0" smtClean="0"/>
              <a:t> MySQL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5328" y="1417638"/>
            <a:ext cx="7813344" cy="47545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endParaRPr lang="en-US" sz="3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59068"/>
              </p:ext>
            </p:extLst>
          </p:nvPr>
        </p:nvGraphicFramePr>
        <p:xfrm>
          <a:off x="983575" y="1828800"/>
          <a:ext cx="7246025" cy="3657600"/>
        </p:xfrm>
        <a:graphic>
          <a:graphicData uri="http://schemas.openxmlformats.org/drawingml/2006/table">
            <a:tbl>
              <a:tblPr/>
              <a:tblGrid>
                <a:gridCol w="2216825"/>
                <a:gridCol w="5029200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Pengembang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Oracle (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sebelumnya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Sun,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sebelumnya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MySQL AB)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Rilis perdana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23 May 1995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Rilis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stabil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1"/>
                          </a:solidFill>
                        </a:rPr>
                        <a:t>5.5.24 (7 Mei 2012; 2 tahun yang </a:t>
                      </a:r>
                      <a:r>
                        <a:rPr lang="fi-FI" dirty="0" smtClean="0">
                          <a:solidFill>
                            <a:schemeClr val="bg1"/>
                          </a:solidFill>
                        </a:rPr>
                        <a:t>lalu)</a:t>
                      </a:r>
                      <a:endParaRPr lang="fi-FI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Rilis pratayang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5.6.5 (10 April 2012; 2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tahun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yang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lalu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Bahasa pemograman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C, C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++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Sistem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operasi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antar-platform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Jenis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RDBMS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Lisensi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GPL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atau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Lisensi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Komersial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Situs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web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resmi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hlinkClick r:id="rId2"/>
                        </a:rPr>
                        <a:t>www.mysql.com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dan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hlinkClick r:id="rId3"/>
                        </a:rPr>
                        <a:t>dev.mysql.com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18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Maiandra GD" pitchFamily="34" charset="0"/>
              </a:rPr>
              <a:t>DML </a:t>
            </a:r>
            <a:r>
              <a:rPr lang="en-US" sz="4000" dirty="0">
                <a:latin typeface="Maiandra GD" pitchFamily="34" charset="0"/>
              </a:rPr>
              <a:t>(Data </a:t>
            </a:r>
            <a:r>
              <a:rPr lang="en-US" sz="4000" dirty="0" smtClean="0">
                <a:latin typeface="Maiandra GD" pitchFamily="34" charset="0"/>
              </a:rPr>
              <a:t>manipulation Language</a:t>
            </a:r>
            <a:r>
              <a:rPr lang="en-US" sz="4000" dirty="0">
                <a:latin typeface="Maiandra GD" pitchFamily="34" charset="0"/>
              </a:rPr>
              <a:t>) - </a:t>
            </a:r>
            <a:r>
              <a:rPr lang="en-US" sz="4000" dirty="0" smtClean="0">
                <a:latin typeface="Maiandra GD" pitchFamily="34" charset="0"/>
              </a:rPr>
              <a:t>1</a:t>
            </a:r>
            <a:endParaRPr lang="en-US" sz="4000" dirty="0">
              <a:latin typeface="Maiandra GD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1722438"/>
            <a:ext cx="8229600" cy="36115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609600" indent="-609600"/>
            <a:r>
              <a:rPr lang="en-US" sz="2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Berisi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perintah-perintah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mengendalikan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pengaksesan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sz="2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Meliputi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Mencari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(query)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mengubah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(modify)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suatu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tabel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/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Meliputi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990600" lvl="1" indent="-533400">
              <a:buFontTx/>
              <a:buAutoNum type="arabicPeriod"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 	: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menampilkan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data </a:t>
            </a:r>
          </a:p>
          <a:p>
            <a:pPr marL="990600" lvl="1" indent="-533400">
              <a:buFontTx/>
              <a:buAutoNum type="arabicPeriod"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INSERT 	: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menambahkan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baru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990600" lvl="1" indent="-533400">
              <a:buFontTx/>
              <a:buAutoNum type="arabicPeriod"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UPDATE	: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mengubah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data yang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ada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990600" lvl="1" indent="-533400">
              <a:buFontTx/>
              <a:buAutoNum type="arabicPeriod"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DELETE 	: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menghapus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data </a:t>
            </a:r>
          </a:p>
        </p:txBody>
      </p:sp>
    </p:spTree>
    <p:extLst>
      <p:ext uri="{BB962C8B-B14F-4D97-AF65-F5344CB8AC3E}">
        <p14:creationId xmlns:p14="http://schemas.microsoft.com/office/powerpoint/2010/main" val="195124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Maiandra GD" pitchFamily="34" charset="0"/>
              </a:rPr>
              <a:t>DML (Data manipulation Language) - </a:t>
            </a:r>
            <a:r>
              <a:rPr lang="en-US" sz="4000" dirty="0" smtClean="0">
                <a:latin typeface="Maiandra GD" pitchFamily="34" charset="0"/>
              </a:rPr>
              <a:t>2</a:t>
            </a:r>
            <a:endParaRPr lang="en-US" sz="4000" dirty="0">
              <a:latin typeface="Maiandra GD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1722438"/>
            <a:ext cx="8229600" cy="41449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609600" indent="-609600"/>
            <a:r>
              <a:rPr lang="en-US" sz="2400" b="1">
                <a:latin typeface="Maiandra GD" pitchFamily="34" charset="0"/>
              </a:rPr>
              <a:t>SELECT</a:t>
            </a:r>
          </a:p>
          <a:p>
            <a:pPr marL="609600" indent="-609600"/>
            <a:r>
              <a:rPr lang="en-US" sz="2400">
                <a:latin typeface="Maiandra GD" pitchFamily="34" charset="0"/>
              </a:rPr>
              <a:t>	menampilkan data dari satu atau lebih tabel, biasanya dalam sebuah basis data yang sama.</a:t>
            </a:r>
          </a:p>
          <a:p>
            <a:pPr marL="609600" indent="-609600"/>
            <a:r>
              <a:rPr lang="en-US" sz="2400" b="1">
                <a:latin typeface="Maiandra GD" pitchFamily="34" charset="0"/>
              </a:rPr>
              <a:t>Sintax secara umum</a:t>
            </a:r>
          </a:p>
          <a:p>
            <a:pPr marL="609600" indent="-609600"/>
            <a:r>
              <a:rPr lang="en-US" sz="2400">
                <a:latin typeface="Maiandra GD" pitchFamily="34" charset="0"/>
              </a:rPr>
              <a:t>	SELECT column_name from table_name</a:t>
            </a:r>
          </a:p>
          <a:p>
            <a:pPr marL="609600" indent="-609600"/>
            <a:r>
              <a:rPr lang="en-US" sz="2400" b="1">
                <a:latin typeface="Maiandra GD" pitchFamily="34" charset="0"/>
              </a:rPr>
              <a:t>Klausa opsional</a:t>
            </a:r>
          </a:p>
          <a:p>
            <a:pPr marL="609600" indent="-609600"/>
            <a:r>
              <a:rPr lang="en-US" sz="2400">
                <a:latin typeface="Maiandra GD" pitchFamily="34" charset="0"/>
              </a:rPr>
              <a:t>	1. Where</a:t>
            </a:r>
          </a:p>
          <a:p>
            <a:pPr marL="609600" indent="-609600"/>
            <a:r>
              <a:rPr lang="en-US" sz="2400">
                <a:latin typeface="Maiandra GD" pitchFamily="34" charset="0"/>
              </a:rPr>
              <a:t>	2. Group by</a:t>
            </a:r>
          </a:p>
          <a:p>
            <a:pPr marL="609600" indent="-609600"/>
            <a:r>
              <a:rPr lang="en-US" sz="2400">
                <a:latin typeface="Maiandra GD" pitchFamily="34" charset="0"/>
              </a:rPr>
              <a:t>	3. Having</a:t>
            </a:r>
          </a:p>
          <a:p>
            <a:pPr marL="609600" indent="-609600"/>
            <a:r>
              <a:rPr lang="en-US" sz="2400">
                <a:latin typeface="Maiandra GD" pitchFamily="34" charset="0"/>
              </a:rPr>
              <a:t>	4. Order by</a:t>
            </a:r>
            <a:endParaRPr lang="en-US" sz="2400" dirty="0"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1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77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Maiandra GD" pitchFamily="34" charset="0"/>
              </a:rPr>
              <a:t>DML (Data manipulation Language) - </a:t>
            </a:r>
            <a:r>
              <a:rPr lang="en-US" sz="4000" dirty="0" smtClean="0">
                <a:latin typeface="Maiandra GD" pitchFamily="34" charset="0"/>
              </a:rPr>
              <a:t>3</a:t>
            </a:r>
            <a:endParaRPr lang="en-US" sz="4000" dirty="0">
              <a:latin typeface="Maiandra GD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1722438"/>
            <a:ext cx="8229600" cy="41449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609600" indent="-609600"/>
            <a:r>
              <a:rPr lang="en-US" sz="2400" b="1" dirty="0">
                <a:latin typeface="Maiandra GD" pitchFamily="34" charset="0"/>
              </a:rPr>
              <a:t>INSERT</a:t>
            </a:r>
          </a:p>
          <a:p>
            <a:pPr marL="609600" indent="-609600"/>
            <a:r>
              <a:rPr lang="en-US" sz="2400" dirty="0">
                <a:latin typeface="Maiandra GD" pitchFamily="34" charset="0"/>
              </a:rPr>
              <a:t>	</a:t>
            </a:r>
            <a:r>
              <a:rPr lang="en-US" sz="2400" dirty="0" err="1">
                <a:latin typeface="Maiandra GD" pitchFamily="34" charset="0"/>
              </a:rPr>
              <a:t>memasukkan</a:t>
            </a:r>
            <a:r>
              <a:rPr lang="en-US" sz="2400" dirty="0">
                <a:latin typeface="Maiandra GD" pitchFamily="34" charset="0"/>
              </a:rPr>
              <a:t> data </a:t>
            </a:r>
            <a:r>
              <a:rPr lang="en-US" sz="2400" dirty="0" err="1">
                <a:latin typeface="Maiandra GD" pitchFamily="34" charset="0"/>
              </a:rPr>
              <a:t>ke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dalam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tabel</a:t>
            </a:r>
            <a:endParaRPr lang="en-US" sz="2400" dirty="0">
              <a:latin typeface="Maiandra GD" pitchFamily="34" charset="0"/>
            </a:endParaRPr>
          </a:p>
          <a:p>
            <a:pPr marL="609600" indent="-609600"/>
            <a:r>
              <a:rPr lang="en-US" sz="2400" b="1" dirty="0" err="1">
                <a:latin typeface="Maiandra GD" pitchFamily="34" charset="0"/>
              </a:rPr>
              <a:t>Sintax</a:t>
            </a:r>
            <a:r>
              <a:rPr lang="en-US" sz="2400" b="1" dirty="0">
                <a:latin typeface="Maiandra GD" pitchFamily="34" charset="0"/>
              </a:rPr>
              <a:t> </a:t>
            </a:r>
            <a:r>
              <a:rPr lang="en-US" sz="2400" b="1" dirty="0" err="1">
                <a:latin typeface="Maiandra GD" pitchFamily="34" charset="0"/>
              </a:rPr>
              <a:t>secara</a:t>
            </a:r>
            <a:r>
              <a:rPr lang="en-US" sz="2400" b="1" dirty="0">
                <a:latin typeface="Maiandra GD" pitchFamily="34" charset="0"/>
              </a:rPr>
              <a:t> </a:t>
            </a:r>
            <a:r>
              <a:rPr lang="en-US" sz="2400" b="1" dirty="0" err="1">
                <a:latin typeface="Maiandra GD" pitchFamily="34" charset="0"/>
              </a:rPr>
              <a:t>umum</a:t>
            </a:r>
            <a:endParaRPr lang="en-US" sz="2400" b="1" dirty="0">
              <a:latin typeface="Maiandra GD" pitchFamily="34" charset="0"/>
            </a:endParaRPr>
          </a:p>
          <a:p>
            <a:pPr marL="609600" indent="-609600"/>
            <a:r>
              <a:rPr lang="en-US" sz="2400" dirty="0">
                <a:latin typeface="Maiandra GD" pitchFamily="34" charset="0"/>
              </a:rPr>
              <a:t>	INSERT INTO </a:t>
            </a:r>
            <a:r>
              <a:rPr lang="en-US" sz="2400" dirty="0" err="1">
                <a:latin typeface="Maiandra GD" pitchFamily="34" charset="0"/>
              </a:rPr>
              <a:t>table_name</a:t>
            </a:r>
            <a:r>
              <a:rPr lang="en-US" sz="2400" dirty="0">
                <a:latin typeface="Maiandra GD" pitchFamily="34" charset="0"/>
              </a:rPr>
              <a:t> (column_1, column_2, column_3, ..) VALUES (value_1, value_2, value_3, ..)</a:t>
            </a:r>
          </a:p>
          <a:p>
            <a:pPr marL="609600" indent="-609600"/>
            <a:r>
              <a:rPr lang="en-US" sz="2400" b="1" dirty="0" err="1">
                <a:latin typeface="Maiandra GD" pitchFamily="34" charset="0"/>
              </a:rPr>
              <a:t>Contoh</a:t>
            </a:r>
            <a:endParaRPr lang="en-US" sz="2400" b="1" dirty="0">
              <a:latin typeface="Maiandra GD" pitchFamily="34" charset="0"/>
            </a:endParaRPr>
          </a:p>
          <a:p>
            <a:pPr marL="609600" indent="-609600"/>
            <a:r>
              <a:rPr lang="en-US" sz="2400" b="1" dirty="0">
                <a:latin typeface="Maiandra GD" pitchFamily="34" charset="0"/>
              </a:rPr>
              <a:t>	</a:t>
            </a:r>
            <a:r>
              <a:rPr lang="en-US" sz="2400" dirty="0">
                <a:latin typeface="Maiandra GD" pitchFamily="34" charset="0"/>
              </a:rPr>
              <a:t>INSERT INTO </a:t>
            </a:r>
            <a:r>
              <a:rPr lang="en-US" sz="2400" dirty="0" err="1">
                <a:latin typeface="Maiandra GD" pitchFamily="34" charset="0"/>
              </a:rPr>
              <a:t>buku</a:t>
            </a:r>
            <a:r>
              <a:rPr lang="en-US" sz="2400" dirty="0">
                <a:latin typeface="Maiandra GD" pitchFamily="34" charset="0"/>
              </a:rPr>
              <a:t> (</a:t>
            </a:r>
            <a:r>
              <a:rPr lang="en-US" sz="2400" dirty="0" err="1">
                <a:latin typeface="Maiandra GD" pitchFamily="34" charset="0"/>
              </a:rPr>
              <a:t>judul</a:t>
            </a:r>
            <a:r>
              <a:rPr lang="en-US" sz="2400" dirty="0">
                <a:latin typeface="Maiandra GD" pitchFamily="34" charset="0"/>
              </a:rPr>
              <a:t>, </a:t>
            </a:r>
            <a:r>
              <a:rPr lang="en-US" sz="2400" dirty="0" err="1">
                <a:latin typeface="Maiandra GD" pitchFamily="34" charset="0"/>
              </a:rPr>
              <a:t>pengarang</a:t>
            </a:r>
            <a:r>
              <a:rPr lang="en-US" sz="2400" dirty="0">
                <a:latin typeface="Maiandra GD" pitchFamily="34" charset="0"/>
              </a:rPr>
              <a:t>, </a:t>
            </a:r>
            <a:r>
              <a:rPr lang="en-US" sz="2400" dirty="0" err="1">
                <a:latin typeface="Maiandra GD" pitchFamily="34" charset="0"/>
              </a:rPr>
              <a:t>penerbit</a:t>
            </a:r>
            <a:r>
              <a:rPr lang="en-US" sz="2400" dirty="0">
                <a:latin typeface="Maiandra GD" pitchFamily="34" charset="0"/>
              </a:rPr>
              <a:t>, </a:t>
            </a:r>
            <a:r>
              <a:rPr lang="en-US" sz="2400" dirty="0" err="1">
                <a:latin typeface="Maiandra GD" pitchFamily="34" charset="0"/>
              </a:rPr>
              <a:t>tahun_terbit</a:t>
            </a:r>
            <a:r>
              <a:rPr lang="en-US" sz="2400" dirty="0">
                <a:latin typeface="Maiandra GD" pitchFamily="34" charset="0"/>
              </a:rPr>
              <a:t>) VALUES (‘</a:t>
            </a:r>
            <a:r>
              <a:rPr lang="en-US" sz="2400" dirty="0" err="1">
                <a:latin typeface="Maiandra GD" pitchFamily="34" charset="0"/>
              </a:rPr>
              <a:t>Pengenalan</a:t>
            </a:r>
            <a:r>
              <a:rPr lang="en-US" sz="2400" dirty="0">
                <a:latin typeface="Maiandra GD" pitchFamily="34" charset="0"/>
              </a:rPr>
              <a:t> SQL’, ‘</a:t>
            </a:r>
            <a:r>
              <a:rPr lang="en-US" sz="2400" dirty="0" err="1">
                <a:latin typeface="Maiandra GD" pitchFamily="34" charset="0"/>
              </a:rPr>
              <a:t>Hendra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Wijaya</a:t>
            </a:r>
            <a:r>
              <a:rPr lang="en-US" sz="2400" dirty="0">
                <a:latin typeface="Maiandra GD" pitchFamily="34" charset="0"/>
              </a:rPr>
              <a:t>’,’</a:t>
            </a:r>
            <a:r>
              <a:rPr lang="en-US" sz="2400" dirty="0" err="1">
                <a:latin typeface="Maiandra GD" pitchFamily="34" charset="0"/>
              </a:rPr>
              <a:t>Elex</a:t>
            </a:r>
            <a:r>
              <a:rPr lang="en-US" sz="2400" dirty="0">
                <a:latin typeface="Maiandra GD" pitchFamily="34" charset="0"/>
              </a:rPr>
              <a:t> Media’, 2003);</a:t>
            </a:r>
            <a:endParaRPr lang="en-US" sz="2400" b="1" dirty="0"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Maiandra GD" pitchFamily="34" charset="0"/>
              </a:rPr>
              <a:t>DML (Data Manipulation Language) </a:t>
            </a:r>
            <a:r>
              <a:rPr lang="en-US" sz="3200" dirty="0" smtClean="0">
                <a:latin typeface="Maiandra GD" pitchFamily="34" charset="0"/>
              </a:rPr>
              <a:t>-4</a:t>
            </a:r>
            <a:endParaRPr lang="en-US" sz="3200" dirty="0">
              <a:latin typeface="Maiandra GD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5328" y="1417638"/>
            <a:ext cx="8173872" cy="39163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609600" indent="-609600"/>
            <a:r>
              <a:rPr lang="en-US" sz="2400" b="1" dirty="0">
                <a:latin typeface="Maiandra GD" pitchFamily="34" charset="0"/>
              </a:rPr>
              <a:t>Update</a:t>
            </a:r>
          </a:p>
          <a:p>
            <a:pPr marL="609600" indent="-609600"/>
            <a:r>
              <a:rPr lang="en-US" sz="2400" b="1" dirty="0">
                <a:latin typeface="Maiandra GD" pitchFamily="34" charset="0"/>
              </a:rPr>
              <a:t>	</a:t>
            </a:r>
            <a:r>
              <a:rPr lang="en-US" sz="2400" dirty="0" err="1">
                <a:latin typeface="Maiandra GD" pitchFamily="34" charset="0"/>
              </a:rPr>
              <a:t>mengubah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atau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memperbarui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isi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tabel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pada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baris-baris</a:t>
            </a:r>
            <a:r>
              <a:rPr lang="en-US" sz="2400" dirty="0">
                <a:latin typeface="Maiandra GD" pitchFamily="34" charset="0"/>
              </a:rPr>
              <a:t> yang </a:t>
            </a:r>
            <a:r>
              <a:rPr lang="en-US" sz="2400" dirty="0" err="1">
                <a:latin typeface="Maiandra GD" pitchFamily="34" charset="0"/>
              </a:rPr>
              <a:t>sesuai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dengan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klausa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i="1" dirty="0">
                <a:latin typeface="Maiandra GD" pitchFamily="34" charset="0"/>
              </a:rPr>
              <a:t>where</a:t>
            </a:r>
            <a:r>
              <a:rPr lang="en-US" sz="2400" dirty="0">
                <a:latin typeface="Maiandra GD" pitchFamily="34" charset="0"/>
              </a:rPr>
              <a:t>.</a:t>
            </a:r>
          </a:p>
          <a:p>
            <a:pPr marL="609600" indent="-609600"/>
            <a:r>
              <a:rPr lang="en-US" sz="2400" b="1" dirty="0" err="1">
                <a:latin typeface="Maiandra GD" pitchFamily="34" charset="0"/>
              </a:rPr>
              <a:t>Sintax</a:t>
            </a:r>
            <a:endParaRPr lang="en-US" sz="2400" b="1" dirty="0">
              <a:latin typeface="Maiandra GD" pitchFamily="34" charset="0"/>
            </a:endParaRPr>
          </a:p>
          <a:p>
            <a:pPr marL="609600" indent="-609600"/>
            <a:r>
              <a:rPr lang="en-US" sz="2400" dirty="0">
                <a:latin typeface="Maiandra GD" pitchFamily="34" charset="0"/>
              </a:rPr>
              <a:t>	Update </a:t>
            </a:r>
            <a:r>
              <a:rPr lang="en-US" sz="2400" dirty="0" err="1">
                <a:latin typeface="Maiandra GD" pitchFamily="34" charset="0"/>
              </a:rPr>
              <a:t>table_name</a:t>
            </a:r>
            <a:r>
              <a:rPr lang="en-US" sz="2400" dirty="0">
                <a:latin typeface="Maiandra GD" pitchFamily="34" charset="0"/>
              </a:rPr>
              <a:t> set column_1 = value_1, column_2 = value_2,… WHERE &lt;where clause&gt;</a:t>
            </a:r>
          </a:p>
          <a:p>
            <a:pPr marL="609600" indent="-609600"/>
            <a:r>
              <a:rPr lang="en-US" sz="2400" b="1" dirty="0" err="1">
                <a:latin typeface="Maiandra GD" pitchFamily="34" charset="0"/>
              </a:rPr>
              <a:t>Contoh</a:t>
            </a:r>
            <a:endParaRPr lang="en-US" sz="2400" b="1" dirty="0">
              <a:latin typeface="Maiandra GD" pitchFamily="34" charset="0"/>
            </a:endParaRPr>
          </a:p>
          <a:p>
            <a:pPr marL="609600" indent="-609600"/>
            <a:r>
              <a:rPr lang="en-US" sz="2400" b="1" dirty="0">
                <a:latin typeface="Maiandra GD" pitchFamily="34" charset="0"/>
              </a:rPr>
              <a:t>	</a:t>
            </a:r>
            <a:r>
              <a:rPr lang="en-US" sz="2400" dirty="0">
                <a:latin typeface="Maiandra GD" pitchFamily="34" charset="0"/>
              </a:rPr>
              <a:t>Update </a:t>
            </a:r>
            <a:r>
              <a:rPr lang="en-US" sz="2400" dirty="0" err="1">
                <a:latin typeface="Maiandra GD" pitchFamily="34" charset="0"/>
              </a:rPr>
              <a:t>buku</a:t>
            </a:r>
            <a:r>
              <a:rPr lang="en-US" sz="2400" dirty="0">
                <a:latin typeface="Maiandra GD" pitchFamily="34" charset="0"/>
              </a:rPr>
              <a:t> set </a:t>
            </a:r>
            <a:r>
              <a:rPr lang="en-US" sz="2400" dirty="0" err="1">
                <a:latin typeface="Maiandra GD" pitchFamily="34" charset="0"/>
              </a:rPr>
              <a:t>tahun_terbit</a:t>
            </a:r>
            <a:r>
              <a:rPr lang="en-US" sz="2400" dirty="0">
                <a:latin typeface="Maiandra GD" pitchFamily="34" charset="0"/>
              </a:rPr>
              <a:t> = 2004 where </a:t>
            </a:r>
            <a:r>
              <a:rPr lang="en-US" sz="2400" dirty="0" err="1">
                <a:latin typeface="Maiandra GD" pitchFamily="34" charset="0"/>
              </a:rPr>
              <a:t>pengarang</a:t>
            </a:r>
            <a:r>
              <a:rPr lang="en-US" sz="2400" dirty="0">
                <a:latin typeface="Maiandra GD" pitchFamily="34" charset="0"/>
              </a:rPr>
              <a:t> = ‘</a:t>
            </a:r>
            <a:r>
              <a:rPr lang="en-US" sz="2400" dirty="0" err="1">
                <a:latin typeface="Maiandra GD" pitchFamily="34" charset="0"/>
              </a:rPr>
              <a:t>Hendra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Wijaya</a:t>
            </a:r>
            <a:r>
              <a:rPr lang="en-US" sz="2400" dirty="0">
                <a:latin typeface="Maiandra GD" pitchFamily="34" charset="0"/>
              </a:rPr>
              <a:t>’;</a:t>
            </a:r>
          </a:p>
        </p:txBody>
      </p:sp>
    </p:spTree>
    <p:extLst>
      <p:ext uri="{BB962C8B-B14F-4D97-AF65-F5344CB8AC3E}">
        <p14:creationId xmlns:p14="http://schemas.microsoft.com/office/powerpoint/2010/main" val="5966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Maiandra GD" pitchFamily="34" charset="0"/>
              </a:rPr>
              <a:t>DML (Data Manipulation Language) </a:t>
            </a:r>
            <a:r>
              <a:rPr lang="en-US" sz="3200" dirty="0" smtClean="0">
                <a:latin typeface="Maiandra GD" pitchFamily="34" charset="0"/>
              </a:rPr>
              <a:t>- 5</a:t>
            </a:r>
            <a:endParaRPr lang="en-US" sz="3200" dirty="0">
              <a:latin typeface="Maiandra GD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5328" y="1417638"/>
            <a:ext cx="8173872" cy="39163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609600" indent="-609600"/>
            <a:r>
              <a:rPr lang="en-US" sz="2400" b="1" dirty="0">
                <a:latin typeface="Maiandra GD" pitchFamily="34" charset="0"/>
              </a:rPr>
              <a:t>Delete</a:t>
            </a:r>
          </a:p>
          <a:p>
            <a:pPr marL="609600" indent="-609600"/>
            <a:r>
              <a:rPr lang="en-US" sz="2400" b="1" dirty="0">
                <a:latin typeface="Maiandra GD" pitchFamily="34" charset="0"/>
              </a:rPr>
              <a:t>	</a:t>
            </a:r>
            <a:r>
              <a:rPr lang="en-US" sz="2400" dirty="0" err="1">
                <a:latin typeface="Maiandra GD" pitchFamily="34" charset="0"/>
              </a:rPr>
              <a:t>Instruksi</a:t>
            </a:r>
            <a:r>
              <a:rPr lang="en-US" sz="2400" dirty="0">
                <a:latin typeface="Maiandra GD" pitchFamily="34" charset="0"/>
              </a:rPr>
              <a:t> SQL </a:t>
            </a:r>
            <a:r>
              <a:rPr lang="en-US" sz="2400" dirty="0" err="1">
                <a:latin typeface="Maiandra GD" pitchFamily="34" charset="0"/>
              </a:rPr>
              <a:t>untuk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menghapus</a:t>
            </a:r>
            <a:r>
              <a:rPr lang="en-US" sz="2400" dirty="0">
                <a:latin typeface="Maiandra GD" pitchFamily="34" charset="0"/>
              </a:rPr>
              <a:t> data.</a:t>
            </a:r>
          </a:p>
          <a:p>
            <a:pPr marL="609600" indent="-609600"/>
            <a:endParaRPr lang="en-US" sz="2400" dirty="0">
              <a:latin typeface="Maiandra GD" pitchFamily="34" charset="0"/>
            </a:endParaRPr>
          </a:p>
          <a:p>
            <a:pPr marL="609600" indent="-609600"/>
            <a:r>
              <a:rPr lang="en-US" sz="2400" b="1" dirty="0" err="1">
                <a:latin typeface="Maiandra GD" pitchFamily="34" charset="0"/>
              </a:rPr>
              <a:t>Sintax</a:t>
            </a:r>
            <a:endParaRPr lang="en-US" sz="2400" b="1" dirty="0">
              <a:latin typeface="Maiandra GD" pitchFamily="34" charset="0"/>
            </a:endParaRPr>
          </a:p>
          <a:p>
            <a:pPr marL="609600" indent="-609600"/>
            <a:r>
              <a:rPr lang="en-US" sz="2400" b="1" dirty="0">
                <a:latin typeface="Maiandra GD" pitchFamily="34" charset="0"/>
              </a:rPr>
              <a:t>	</a:t>
            </a:r>
            <a:r>
              <a:rPr lang="en-US" sz="2400" dirty="0">
                <a:latin typeface="Maiandra GD" pitchFamily="34" charset="0"/>
              </a:rPr>
              <a:t>DELETE FROM </a:t>
            </a:r>
            <a:r>
              <a:rPr lang="en-US" sz="2400" dirty="0" err="1">
                <a:latin typeface="Maiandra GD" pitchFamily="34" charset="0"/>
              </a:rPr>
              <a:t>table_name</a:t>
            </a:r>
            <a:r>
              <a:rPr lang="en-US" sz="2400" dirty="0">
                <a:latin typeface="Maiandra GD" pitchFamily="34" charset="0"/>
              </a:rPr>
              <a:t> WHERE &lt;</a:t>
            </a:r>
            <a:r>
              <a:rPr lang="en-US" sz="2400" i="1" dirty="0">
                <a:latin typeface="Maiandra GD" pitchFamily="34" charset="0"/>
              </a:rPr>
              <a:t>where clause</a:t>
            </a:r>
            <a:r>
              <a:rPr lang="en-US" sz="2400" dirty="0">
                <a:latin typeface="Maiandra GD" pitchFamily="34" charset="0"/>
              </a:rPr>
              <a:t>&gt;</a:t>
            </a:r>
          </a:p>
          <a:p>
            <a:pPr marL="609600" indent="-609600"/>
            <a:endParaRPr lang="en-US" sz="2400" b="1" dirty="0">
              <a:latin typeface="Maiandra GD" pitchFamily="34" charset="0"/>
            </a:endParaRPr>
          </a:p>
          <a:p>
            <a:pPr marL="609600" indent="-609600"/>
            <a:r>
              <a:rPr lang="en-US" sz="2400" b="1" dirty="0" err="1">
                <a:latin typeface="Maiandra GD" pitchFamily="34" charset="0"/>
              </a:rPr>
              <a:t>Contoh</a:t>
            </a:r>
            <a:endParaRPr lang="en-US" sz="2400" b="1" dirty="0">
              <a:latin typeface="Maiandra GD" pitchFamily="34" charset="0"/>
            </a:endParaRPr>
          </a:p>
          <a:p>
            <a:pPr marL="609600" indent="-609600"/>
            <a:r>
              <a:rPr lang="en-US" sz="2400" b="1" dirty="0">
                <a:latin typeface="Maiandra GD" pitchFamily="34" charset="0"/>
              </a:rPr>
              <a:t>	</a:t>
            </a:r>
            <a:r>
              <a:rPr lang="en-US" sz="2400" dirty="0">
                <a:latin typeface="Maiandra GD" pitchFamily="34" charset="0"/>
              </a:rPr>
              <a:t>DELETE FROM </a:t>
            </a:r>
            <a:r>
              <a:rPr lang="en-US" sz="2400" dirty="0" err="1">
                <a:latin typeface="Maiandra GD" pitchFamily="34" charset="0"/>
              </a:rPr>
              <a:t>buku</a:t>
            </a:r>
            <a:r>
              <a:rPr lang="en-US" sz="2400" dirty="0">
                <a:latin typeface="Maiandra GD" pitchFamily="34" charset="0"/>
              </a:rPr>
              <a:t> where </a:t>
            </a:r>
            <a:r>
              <a:rPr lang="en-US" sz="2400" dirty="0" err="1">
                <a:latin typeface="Maiandra GD" pitchFamily="34" charset="0"/>
              </a:rPr>
              <a:t>tahun_terbit</a:t>
            </a:r>
            <a:r>
              <a:rPr lang="en-US" sz="2400" dirty="0">
                <a:latin typeface="Maiandra GD" pitchFamily="34" charset="0"/>
              </a:rPr>
              <a:t> = 2004;</a:t>
            </a:r>
          </a:p>
        </p:txBody>
      </p:sp>
    </p:spTree>
    <p:extLst>
      <p:ext uri="{BB962C8B-B14F-4D97-AF65-F5344CB8AC3E}">
        <p14:creationId xmlns:p14="http://schemas.microsoft.com/office/powerpoint/2010/main" val="38508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Maiandra GD" pitchFamily="34" charset="0"/>
              </a:rPr>
              <a:t>DCL (Data Control Language) - </a:t>
            </a:r>
            <a:r>
              <a:rPr lang="en-US" sz="4000" dirty="0" smtClean="0">
                <a:latin typeface="Maiandra GD" pitchFamily="34" charset="0"/>
              </a:rPr>
              <a:t>2</a:t>
            </a:r>
            <a:endParaRPr lang="en-US" sz="4000" dirty="0">
              <a:latin typeface="Maiandra GD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5328" y="1417638"/>
            <a:ext cx="8173872" cy="50593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609600" indent="-609600">
              <a:lnSpc>
                <a:spcPct val="80000"/>
              </a:lnSpc>
            </a:pPr>
            <a:r>
              <a:rPr lang="en-US" sz="24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Melihat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seluruh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user yang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terdaftar</a:t>
            </a: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>
              <a:lnSpc>
                <a:spcPct val="80000"/>
              </a:lnSpc>
            </a:pP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>
              <a:lnSpc>
                <a:spcPct val="80000"/>
              </a:lnSpc>
            </a:pP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Memasukkan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user </a:t>
            </a:r>
            <a:r>
              <a:rPr lang="en-US" sz="24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baru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SQL</a:t>
            </a:r>
          </a:p>
          <a:p>
            <a:pPr marL="609600" indent="-609600">
              <a:lnSpc>
                <a:spcPct val="80000"/>
              </a:lnSpc>
            </a:pP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>
              <a:lnSpc>
                <a:spcPct val="80000"/>
              </a:lnSpc>
            </a:pP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>
              <a:lnSpc>
                <a:spcPct val="80000"/>
              </a:lnSpc>
            </a:pP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Memberi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ijin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akses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tertentu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terhadap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suatu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tabel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>
              <a:lnSpc>
                <a:spcPct val="80000"/>
              </a:lnSpc>
            </a:pP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>
              <a:lnSpc>
                <a:spcPct val="80000"/>
              </a:lnSpc>
            </a:pP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en-US" sz="24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Melihat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setting </a:t>
            </a:r>
            <a:r>
              <a:rPr lang="en-US" sz="24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opsi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grant </a:t>
            </a:r>
            <a:r>
              <a:rPr lang="en-US" sz="24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seorang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user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1905000"/>
            <a:ext cx="7467600" cy="762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9600" indent="-609600">
              <a:lnSpc>
                <a:spcPct val="80000"/>
              </a:lnSpc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mysql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&gt;use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mysql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mysql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&gt;select host, user, password from user;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4305300"/>
            <a:ext cx="7467600" cy="762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9600" indent="-609600">
              <a:lnSpc>
                <a:spcPct val="80000"/>
              </a:lnSpc>
            </a:pPr>
            <a:r>
              <a:rPr lang="en-US" sz="1600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mysql</a:t>
            </a:r>
            <a:r>
              <a:rPr lang="en-US" sz="1600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&gt;grant select, update on </a:t>
            </a:r>
            <a:r>
              <a:rPr lang="en-US" sz="1600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perpustakaan.buku</a:t>
            </a:r>
            <a:r>
              <a:rPr lang="en-US" sz="1600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to ‘</a:t>
            </a:r>
            <a:r>
              <a:rPr lang="en-US" sz="1600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ali</a:t>
            </a:r>
            <a:r>
              <a:rPr lang="en-US" sz="1600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’@’</a:t>
            </a:r>
            <a:r>
              <a:rPr lang="en-US" sz="1600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localhost</a:t>
            </a:r>
            <a:r>
              <a:rPr lang="en-US" sz="1600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’ ;</a:t>
            </a:r>
          </a:p>
        </p:txBody>
      </p:sp>
      <p:sp>
        <p:nvSpPr>
          <p:cNvPr id="7" name="Rectangle 6"/>
          <p:cNvSpPr/>
          <p:nvPr/>
        </p:nvSpPr>
        <p:spPr>
          <a:xfrm>
            <a:off x="1157514" y="3162300"/>
            <a:ext cx="7467600" cy="6477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9600" indent="-609600"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mysql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&gt;create user ‘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ali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’@’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localhost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’ ; 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24857" y="5410200"/>
            <a:ext cx="7467600" cy="762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9600" indent="-609600">
              <a:lnSpc>
                <a:spcPct val="80000"/>
              </a:lnSpc>
            </a:pPr>
            <a:r>
              <a:rPr lang="en-US" sz="1600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mysql</a:t>
            </a:r>
            <a:r>
              <a:rPr lang="en-US" sz="1600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&gt;show grants for ‘</a:t>
            </a:r>
            <a:r>
              <a:rPr lang="en-US" sz="1600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ali</a:t>
            </a:r>
            <a:r>
              <a:rPr lang="en-US" sz="1600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’@’</a:t>
            </a:r>
            <a:r>
              <a:rPr lang="en-US" sz="1600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localhost</a:t>
            </a:r>
            <a:r>
              <a:rPr lang="en-US" sz="1600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’;</a:t>
            </a:r>
          </a:p>
        </p:txBody>
      </p:sp>
    </p:spTree>
    <p:extLst>
      <p:ext uri="{BB962C8B-B14F-4D97-AF65-F5344CB8AC3E}">
        <p14:creationId xmlns:p14="http://schemas.microsoft.com/office/powerpoint/2010/main" val="246835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Maiandra GD" pitchFamily="34" charset="0"/>
              </a:rPr>
              <a:t>DCL (Data Control Language) - 3</a:t>
            </a:r>
            <a:endParaRPr lang="en-US" sz="4000" dirty="0">
              <a:latin typeface="Maiandra GD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5328" y="1417638"/>
            <a:ext cx="8173872" cy="47545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Revoke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mencabut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hak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akses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user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terhadap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suatu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tabel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609600" indent="-609600">
              <a:lnSpc>
                <a:spcPct val="80000"/>
              </a:lnSpc>
            </a:pP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Contoh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609600" indent="-609600">
              <a:lnSpc>
                <a:spcPct val="80000"/>
              </a:lnSpc>
            </a:pP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>
              <a:lnSpc>
                <a:spcPct val="80000"/>
              </a:lnSpc>
            </a:pPr>
            <a:endParaRPr lang="en-US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>
              <a:lnSpc>
                <a:spcPct val="80000"/>
              </a:lnSpc>
            </a:pP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en-US" sz="2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Menghapus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n-US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en-US" sz="2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proses restore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2819400"/>
            <a:ext cx="7467600" cy="762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mysql</a:t>
            </a:r>
            <a:r>
              <a:rPr lang="en-US" sz="1600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&gt;revoke select, update on </a:t>
            </a:r>
            <a:r>
              <a:rPr lang="en-US" sz="1600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perpustakaan.buku</a:t>
            </a:r>
            <a:r>
              <a:rPr lang="en-US" sz="1600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from ‘</a:t>
            </a:r>
            <a:r>
              <a:rPr lang="en-US" sz="1600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ali</a:t>
            </a:r>
            <a:r>
              <a:rPr lang="en-US" sz="1600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’@’</a:t>
            </a:r>
            <a:r>
              <a:rPr lang="en-US" sz="1600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localhost</a:t>
            </a:r>
            <a:r>
              <a:rPr lang="en-US" sz="1600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’;</a:t>
            </a:r>
            <a:endParaRPr lang="en-US" sz="1600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4495800"/>
            <a:ext cx="7467600" cy="762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9600" indent="-609600">
              <a:lnSpc>
                <a:spcPct val="80000"/>
              </a:lnSpc>
            </a:pPr>
            <a:r>
              <a:rPr lang="en-US" sz="1600" dirty="0" err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mysql</a:t>
            </a:r>
            <a:r>
              <a:rPr lang="en-US" sz="1600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&gt;drop </a:t>
            </a:r>
            <a:r>
              <a:rPr lang="en-US" sz="1600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user ‘</a:t>
            </a:r>
            <a:r>
              <a:rPr lang="en-US" sz="1600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ali</a:t>
            </a:r>
            <a:r>
              <a:rPr lang="en-US" sz="1600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’@’</a:t>
            </a:r>
            <a:r>
              <a:rPr lang="en-US" sz="1600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localhost</a:t>
            </a:r>
            <a:r>
              <a:rPr lang="en-US" sz="1600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’;</a:t>
            </a:r>
            <a:endParaRPr lang="en-US" sz="1600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BACK UP </a:t>
            </a:r>
            <a:r>
              <a:rPr lang="en-US" sz="4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RESTORE </a:t>
            </a:r>
            <a:r>
              <a:rPr lang="en-US" sz="4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mySQL</a:t>
            </a:r>
            <a:endParaRPr lang="en-US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5328" y="1417638"/>
            <a:ext cx="8173872" cy="47545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Back up </a:t>
            </a: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database</a:t>
            </a:r>
          </a:p>
          <a:p>
            <a:pPr lvl="1"/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Gunakan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utilitas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mysqldump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Format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instruksi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n-US" sz="24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80000"/>
              </a:lnSpc>
            </a:pPr>
            <a:endParaRPr lang="en-US" sz="24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en-US" sz="2400" b="1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proses restore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2286000"/>
            <a:ext cx="7239000" cy="2133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:&gt;mysqldump –u root –p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dest_path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file_name.sql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atau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:&gt;mysqldump –u root –p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file_name.sql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c:&gt;mysqldump –u root –p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perpus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c:\backupsql\perpus_db.sql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5181600"/>
            <a:ext cx="7010400" cy="609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mysql</a:t>
            </a:r>
            <a:r>
              <a:rPr lang="en-US" sz="1600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&gt; \. C:\</a:t>
            </a:r>
            <a:r>
              <a:rPr lang="en-US" sz="1600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backupsql\dataku_bu.sql</a:t>
            </a:r>
            <a:endParaRPr lang="en-US" sz="1600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8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Agregat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5328" y="1417638"/>
            <a:ext cx="8173872" cy="47545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SUM.</a:t>
            </a:r>
          </a:p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menampilkan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total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jumlah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nilai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suatu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kolom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4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AVG</a:t>
            </a:r>
          </a:p>
          <a:p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menampilkan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nilai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rata-rata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suatu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kolom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COUNT</a:t>
            </a:r>
          </a:p>
          <a:p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menampilkan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berapa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jumlah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record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suatu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kolom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MIN</a:t>
            </a:r>
          </a:p>
          <a:p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menampilkan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nilai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terendah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suatu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kolom</a:t>
            </a:r>
            <a:endParaRPr lang="de-DE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MAX	</a:t>
            </a:r>
            <a:r>
              <a:rPr lang="de-DE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lvl="1"/>
            <a:r>
              <a:rPr lang="de-DE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de-DE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menampilkan </a:t>
            </a:r>
            <a:r>
              <a:rPr lang="de-DE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nilai terbanyak dari suatu kolom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8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5328" y="1417638"/>
            <a:ext cx="8173872" cy="4754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http://</a:t>
            </a:r>
            <a:r>
              <a: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id.wikipedia.org/wiki/MySQL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http://www.mysql.com</a:t>
            </a:r>
            <a:r>
              <a: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</a:t>
            </a:r>
            <a:r>
              <a: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www.academia.edu/6217761/Pengertian-dan-sejarah-mysql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Pendiri</a:t>
            </a:r>
            <a:r>
              <a:rPr lang="en-US" dirty="0" smtClean="0"/>
              <a:t> MySQL AB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8142" y="5119914"/>
            <a:ext cx="7813344" cy="7474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just"/>
            <a:r>
              <a:rPr lang="en-US" sz="2800" dirty="0"/>
              <a:t>David </a:t>
            </a:r>
            <a:r>
              <a:rPr lang="en-US" sz="2800" dirty="0" err="1"/>
              <a:t>Axmark</a:t>
            </a:r>
            <a:r>
              <a:rPr lang="en-US" sz="2800" dirty="0"/>
              <a:t> (</a:t>
            </a:r>
            <a:r>
              <a:rPr lang="en-US" sz="2800" dirty="0" err="1"/>
              <a:t>kiri</a:t>
            </a:r>
            <a:r>
              <a:rPr lang="en-US" sz="2800" dirty="0"/>
              <a:t>) </a:t>
            </a:r>
            <a:r>
              <a:rPr lang="en-US" sz="2800" dirty="0" err="1"/>
              <a:t>dan</a:t>
            </a:r>
            <a:r>
              <a:rPr lang="en-US" sz="2800" dirty="0"/>
              <a:t> Michael "Monty" </a:t>
            </a:r>
            <a:r>
              <a:rPr lang="en-US" sz="2800" dirty="0" err="1"/>
              <a:t>Widenius</a:t>
            </a:r>
            <a:r>
              <a:rPr lang="en-US" sz="2800" dirty="0"/>
              <a:t>,</a:t>
            </a:r>
            <a:endParaRPr lang="en-US" sz="28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16751"/>
            <a:ext cx="4114800" cy="353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4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9600" y="1524000"/>
            <a:ext cx="8173872" cy="38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4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TERIMA KASIH </a:t>
            </a:r>
            <a:endParaRPr lang="en-US" sz="48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08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</a:t>
            </a:r>
            <a:r>
              <a:rPr lang="en-US" dirty="0" err="1" smtClean="0"/>
              <a:t>adalah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5328" y="1417638"/>
            <a:ext cx="7813344" cy="47545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just"/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Perangkat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lunak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manajemen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basis data SQL (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bahasa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Inggris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: database management system)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atau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DBMS yang multithread, multi-user,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sekitar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6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juta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instalasi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di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seluruh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dunia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 MySQL AB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membuat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MySQL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tersedia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sebagai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perangkat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lunak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gratis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dibawah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lisensi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GNU General Public License (GPL),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tetapi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mereka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juga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menjual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dibawah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lisensi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komersial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kasus-kasus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dimana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penggunaannya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tidak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cocok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penggunaan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GPL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8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’ MySQL </a:t>
            </a:r>
            <a:r>
              <a:rPr lang="en-US" dirty="0" err="1" smtClean="0"/>
              <a:t>adalah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5328" y="1417638"/>
            <a:ext cx="7813344" cy="47545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just"/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algn="just"/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Tidak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sama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proyek-proyek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seperti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Apache,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dimana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perangkat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lunak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dikembangkan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oleh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komunitas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umum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hak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cipta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kode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sumber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dimiliki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oleh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penulisnya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masing-masing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MySQL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dimiliki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disponsori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oleh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sebuah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perusahaan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komersial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Swedia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MySQL AB,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dimana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memegang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hak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cipta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hampir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atas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semua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kode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sumbernya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Kedua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orang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Swedia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satu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orang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Finlandia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mendirikan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MySQL AB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: David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Axmark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Allan Larsson,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Michael "Monty"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Widenius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73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Kelebihan</a:t>
            </a:r>
            <a:r>
              <a:rPr lang="en-US" b="1" dirty="0" smtClean="0"/>
              <a:t> MySQL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65328" y="1417638"/>
            <a:ext cx="7259472" cy="50593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Portabilitas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Open source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Multi-user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Performance Tuning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</a:rPr>
              <a:t>Ragam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 multi data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</a:rPr>
              <a:t>Perintah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</a:rPr>
              <a:t>dari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</a:rPr>
              <a:t>fungsi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</a:rPr>
              <a:t>Keamanan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</a:rPr>
              <a:t>Skalabilitas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&amp;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</a:rPr>
              <a:t>pembatasan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</a:rPr>
              <a:t>Konektifitas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</a:rPr>
              <a:t>Lokalisasi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Interface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Client &amp; tool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</a:rPr>
              <a:t>Struktur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</a:rPr>
              <a:t>tabel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7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Menyediakan</a:t>
            </a:r>
            <a:r>
              <a:rPr lang="en-US" b="1" dirty="0" smtClean="0"/>
              <a:t> API 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81000" y="1417638"/>
            <a:ext cx="8326272" cy="44497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Terdapat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beberapa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API (Application 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Programming Interface ) 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C++, C#,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Eiffel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Smalltalk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Java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Lisp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Perl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PHP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Python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Ruby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REALbasic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Tcl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Penggunaan</a:t>
            </a:r>
            <a:r>
              <a:rPr lang="en-US" dirty="0" smtClean="0"/>
              <a:t> MySQL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5328" y="1417638"/>
            <a:ext cx="7813344" cy="47545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	MySQL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sangat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populer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aplikasi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web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seperti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MediaWiki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(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perangkat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lunak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dipakai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Wikipedia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proyek-proyek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sejenis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)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PHP-Nuke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berfungsi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sebagai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komponen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basis data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LAMP.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Popularitas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sebagai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aplikasi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web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dikarenakan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kedekatannya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popularitas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PHP,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sehingga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seringkali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disebut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sebagai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Dynamic Duo. </a:t>
            </a:r>
          </a:p>
        </p:txBody>
      </p:sp>
    </p:spTree>
    <p:extLst>
      <p:ext uri="{BB962C8B-B14F-4D97-AF65-F5344CB8AC3E}">
        <p14:creationId xmlns:p14="http://schemas.microsoft.com/office/powerpoint/2010/main" val="6854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274638"/>
            <a:ext cx="8915400" cy="1143000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Administrasi</a:t>
            </a:r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manajemen</a:t>
            </a:r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database </a:t>
            </a:r>
            <a:r>
              <a:rPr lang="en-US" sz="32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mySQL</a:t>
            </a:r>
            <a:endParaRPr lang="en-U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1435781"/>
            <a:ext cx="7813344" cy="243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just"/>
            <a:r>
              <a:rPr lang="en-US" sz="32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Ada </a:t>
            </a:r>
            <a:r>
              <a:rPr lang="en-US" sz="3200" b="1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dua</a:t>
            </a:r>
            <a:r>
              <a:rPr lang="en-US" sz="32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cara</a:t>
            </a:r>
            <a:r>
              <a:rPr lang="en-US" sz="32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32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mengakses</a:t>
            </a:r>
            <a:r>
              <a:rPr lang="en-US" sz="32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mysql</a:t>
            </a:r>
            <a:r>
              <a:rPr lang="en-US" sz="32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42900" indent="-342900" algn="just">
              <a:buFontTx/>
              <a:buChar char="-"/>
            </a:pPr>
            <a:r>
              <a:rPr lang="en-US" sz="32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GUI </a:t>
            </a:r>
          </a:p>
          <a:p>
            <a:pPr marL="342900" indent="-342900" algn="just">
              <a:buFontTx/>
              <a:buChar char="-"/>
            </a:pPr>
            <a:r>
              <a:rPr lang="en-US" sz="32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Console</a:t>
            </a:r>
            <a:endParaRPr lang="en-US" sz="32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2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703</Words>
  <Application>Microsoft Office PowerPoint</Application>
  <PresentationFormat>On-screen Show (4:3)</PresentationFormat>
  <Paragraphs>275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Courier New</vt:lpstr>
      <vt:lpstr>Maiandra GD</vt:lpstr>
      <vt:lpstr>Segoe UI</vt:lpstr>
      <vt:lpstr>Segoe UI Light</vt:lpstr>
      <vt:lpstr>Segoe UI Semilight</vt:lpstr>
      <vt:lpstr>Wingdings</vt:lpstr>
      <vt:lpstr>Office Theme</vt:lpstr>
      <vt:lpstr>Konsep Teknologi Informasi</vt:lpstr>
      <vt:lpstr>Profil MySQL</vt:lpstr>
      <vt:lpstr>Pendiri MySQL AB</vt:lpstr>
      <vt:lpstr>MySQL adalah …</vt:lpstr>
      <vt:lpstr>Cont’ MySQL adalah …</vt:lpstr>
      <vt:lpstr>Kelebihan MySQL</vt:lpstr>
      <vt:lpstr>Menyediakan API </vt:lpstr>
      <vt:lpstr>Penggunaan MySQL</vt:lpstr>
      <vt:lpstr>Administrasi dan manajemen database mySQL</vt:lpstr>
      <vt:lpstr>Manajemen MySQL dengan Console </vt:lpstr>
      <vt:lpstr>Manajemen MySQL dengan GUI (web based)</vt:lpstr>
      <vt:lpstr>Manajemen MySQL dengan GUI (desktop based)</vt:lpstr>
      <vt:lpstr>Administrasi dan konfigurasi database MySQL dengan console </vt:lpstr>
      <vt:lpstr>Cont’ …</vt:lpstr>
      <vt:lpstr>DDL (Data Definition Language) - 1</vt:lpstr>
      <vt:lpstr>DDL (Data Definition Language) - 2</vt:lpstr>
      <vt:lpstr>DDL (Data Definition Language) - 3</vt:lpstr>
      <vt:lpstr>DDL (Data Definition Language) - 4</vt:lpstr>
      <vt:lpstr>DDL (Data Definition Language) - 5</vt:lpstr>
      <vt:lpstr>DML (Data manipulation Language) - 1</vt:lpstr>
      <vt:lpstr>DML (Data manipulation Language) - 2</vt:lpstr>
      <vt:lpstr>DML (Data manipulation Language) - 3</vt:lpstr>
      <vt:lpstr>DML (Data Manipulation Language) -4</vt:lpstr>
      <vt:lpstr>DML (Data Manipulation Language) - 5</vt:lpstr>
      <vt:lpstr>DCL (Data Control Language) - 2</vt:lpstr>
      <vt:lpstr>DCL (Data Control Language) - 3</vt:lpstr>
      <vt:lpstr>BACK UP dan RESTORE mySQL</vt:lpstr>
      <vt:lpstr>Fungsi Agregat</vt:lpstr>
      <vt:lpstr>Referensi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8 Metro Style</dc:title>
  <dc:creator>Md Aminul Islam</dc:creator>
  <cp:lastModifiedBy>Asus</cp:lastModifiedBy>
  <cp:revision>49</cp:revision>
  <dcterms:created xsi:type="dcterms:W3CDTF">2013-02-01T10:00:41Z</dcterms:created>
  <dcterms:modified xsi:type="dcterms:W3CDTF">2014-12-13T16:42:45Z</dcterms:modified>
</cp:coreProperties>
</file>