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85" r:id="rId4"/>
    <p:sldId id="258" r:id="rId5"/>
    <p:sldId id="259" r:id="rId6"/>
    <p:sldId id="260" r:id="rId7"/>
    <p:sldId id="261" r:id="rId8"/>
    <p:sldId id="262" r:id="rId9"/>
    <p:sldId id="286" r:id="rId10"/>
    <p:sldId id="263" r:id="rId11"/>
    <p:sldId id="264" r:id="rId12"/>
    <p:sldId id="265" r:id="rId13"/>
    <p:sldId id="287" r:id="rId14"/>
    <p:sldId id="266" r:id="rId15"/>
    <p:sldId id="288" r:id="rId16"/>
    <p:sldId id="267" r:id="rId17"/>
    <p:sldId id="268" r:id="rId18"/>
    <p:sldId id="289" r:id="rId19"/>
    <p:sldId id="269" r:id="rId20"/>
    <p:sldId id="270" r:id="rId21"/>
    <p:sldId id="290" r:id="rId22"/>
    <p:sldId id="271" r:id="rId23"/>
    <p:sldId id="272" r:id="rId24"/>
    <p:sldId id="273" r:id="rId25"/>
    <p:sldId id="274" r:id="rId26"/>
    <p:sldId id="275" r:id="rId27"/>
    <p:sldId id="276" r:id="rId28"/>
    <p:sldId id="277" r:id="rId29"/>
    <p:sldId id="278" r:id="rId30"/>
    <p:sldId id="279" r:id="rId31"/>
    <p:sldId id="291" r:id="rId32"/>
    <p:sldId id="280" r:id="rId33"/>
    <p:sldId id="281" r:id="rId34"/>
    <p:sldId id="282" r:id="rId35"/>
    <p:sldId id="292" r:id="rId36"/>
    <p:sldId id="283" r:id="rId37"/>
    <p:sldId id="284" r:id="rId3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434"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25149B01-0919-4055-A9C9-C56158185B0E}" type="datetimeFigureOut">
              <a:rPr lang="id-ID" smtClean="0"/>
              <a:pPr/>
              <a:t>30/11/2012</a:t>
            </a:fld>
            <a:endParaRPr lang="id-ID"/>
          </a:p>
        </p:txBody>
      </p:sp>
      <p:sp>
        <p:nvSpPr>
          <p:cNvPr id="17" name="Footer Placeholder 16"/>
          <p:cNvSpPr>
            <a:spLocks noGrp="1"/>
          </p:cNvSpPr>
          <p:nvPr>
            <p:ph type="ftr" sz="quarter" idx="11"/>
          </p:nvPr>
        </p:nvSpPr>
        <p:spPr/>
        <p:txBody>
          <a:bodyPr/>
          <a:lstStyle>
            <a:extLst/>
          </a:lstStyle>
          <a:p>
            <a:endParaRPr lang="id-ID"/>
          </a:p>
        </p:txBody>
      </p:sp>
      <p:sp>
        <p:nvSpPr>
          <p:cNvPr id="29" name="Slide Number Placeholder 28"/>
          <p:cNvSpPr>
            <a:spLocks noGrp="1"/>
          </p:cNvSpPr>
          <p:nvPr>
            <p:ph type="sldNum" sz="quarter" idx="12"/>
          </p:nvPr>
        </p:nvSpPr>
        <p:spPr/>
        <p:txBody>
          <a:bodyPr/>
          <a:lstStyle>
            <a:extLst/>
          </a:lstStyle>
          <a:p>
            <a:fld id="{D9615C07-9779-409C-92D7-55E8B953B162}" type="slidenum">
              <a:rPr lang="id-ID" smtClean="0"/>
              <a:pPr/>
              <a:t>‹#›</a:t>
            </a:fld>
            <a:endParaRPr lang="id-ID"/>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149B01-0919-4055-A9C9-C56158185B0E}" type="datetimeFigureOut">
              <a:rPr lang="id-ID" smtClean="0"/>
              <a:pPr/>
              <a:t>30/11/2012</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9615C07-9779-409C-92D7-55E8B953B162}"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149B01-0919-4055-A9C9-C56158185B0E}" type="datetimeFigureOut">
              <a:rPr lang="id-ID" smtClean="0"/>
              <a:pPr/>
              <a:t>30/11/2012</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9615C07-9779-409C-92D7-55E8B953B162}"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149B01-0919-4055-A9C9-C56158185B0E}" type="datetimeFigureOut">
              <a:rPr lang="id-ID" smtClean="0"/>
              <a:pPr/>
              <a:t>30/11/2012</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9615C07-9779-409C-92D7-55E8B953B162}"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5149B01-0919-4055-A9C9-C56158185B0E}" type="datetimeFigureOut">
              <a:rPr lang="id-ID" smtClean="0"/>
              <a:pPr/>
              <a:t>30/11/2012</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9615C07-9779-409C-92D7-55E8B953B162}" type="slidenum">
              <a:rPr lang="id-ID" smtClean="0"/>
              <a:pPr/>
              <a:t>‹#›</a:t>
            </a:fld>
            <a:endParaRPr lang="id-ID"/>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5149B01-0919-4055-A9C9-C56158185B0E}" type="datetimeFigureOut">
              <a:rPr lang="id-ID" smtClean="0"/>
              <a:pPr/>
              <a:t>30/11/2012</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9615C07-9779-409C-92D7-55E8B953B162}"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5149B01-0919-4055-A9C9-C56158185B0E}" type="datetimeFigureOut">
              <a:rPr lang="id-ID" smtClean="0"/>
              <a:pPr/>
              <a:t>30/11/2012</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D9615C07-9779-409C-92D7-55E8B953B162}" type="slidenum">
              <a:rPr lang="id-ID" smtClean="0"/>
              <a:pPr/>
              <a:t>‹#›</a:t>
            </a:fld>
            <a:endParaRPr lang="id-ID"/>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5149B01-0919-4055-A9C9-C56158185B0E}" type="datetimeFigureOut">
              <a:rPr lang="id-ID" smtClean="0"/>
              <a:pPr/>
              <a:t>30/11/2012</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D9615C07-9779-409C-92D7-55E8B953B162}"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5149B01-0919-4055-A9C9-C56158185B0E}" type="datetimeFigureOut">
              <a:rPr lang="id-ID" smtClean="0"/>
              <a:pPr/>
              <a:t>30/11/2012</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D9615C07-9779-409C-92D7-55E8B953B162}"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5149B01-0919-4055-A9C9-C56158185B0E}" type="datetimeFigureOut">
              <a:rPr lang="id-ID" smtClean="0"/>
              <a:pPr/>
              <a:t>30/11/2012</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9615C07-9779-409C-92D7-55E8B953B162}"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25149B01-0919-4055-A9C9-C56158185B0E}" type="datetimeFigureOut">
              <a:rPr lang="id-ID" smtClean="0"/>
              <a:pPr/>
              <a:t>30/11/2012</a:t>
            </a:fld>
            <a:endParaRPr lang="id-ID"/>
          </a:p>
        </p:txBody>
      </p:sp>
      <p:sp>
        <p:nvSpPr>
          <p:cNvPr id="6" name="Footer Placeholder 5"/>
          <p:cNvSpPr>
            <a:spLocks noGrp="1"/>
          </p:cNvSpPr>
          <p:nvPr>
            <p:ph type="ftr" sz="quarter" idx="11"/>
          </p:nvPr>
        </p:nvSpPr>
        <p:spPr>
          <a:xfrm>
            <a:off x="914400" y="55499"/>
            <a:ext cx="5562600" cy="365125"/>
          </a:xfrm>
        </p:spPr>
        <p:txBody>
          <a:bodyPr/>
          <a:lstStyle>
            <a:extLst/>
          </a:lstStyle>
          <a:p>
            <a:endParaRPr lang="id-ID"/>
          </a:p>
        </p:txBody>
      </p:sp>
      <p:sp>
        <p:nvSpPr>
          <p:cNvPr id="7" name="Slide Number Placeholder 6"/>
          <p:cNvSpPr>
            <a:spLocks noGrp="1"/>
          </p:cNvSpPr>
          <p:nvPr>
            <p:ph type="sldNum" sz="quarter" idx="12"/>
          </p:nvPr>
        </p:nvSpPr>
        <p:spPr>
          <a:xfrm>
            <a:off x="8610600" y="55499"/>
            <a:ext cx="457200" cy="365125"/>
          </a:xfrm>
        </p:spPr>
        <p:txBody>
          <a:bodyPr/>
          <a:lstStyle>
            <a:extLst/>
          </a:lstStyle>
          <a:p>
            <a:fld id="{D9615C07-9779-409C-92D7-55E8B953B162}"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25149B01-0919-4055-A9C9-C56158185B0E}" type="datetimeFigureOut">
              <a:rPr lang="id-ID" smtClean="0"/>
              <a:pPr/>
              <a:t>30/11/2012</a:t>
            </a:fld>
            <a:endParaRPr lang="id-ID"/>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id-ID"/>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D9615C07-9779-409C-92D7-55E8B953B162}" type="slidenum">
              <a:rPr lang="id-ID" smtClean="0"/>
              <a:pPr/>
              <a:t>‹#›</a:t>
            </a:fld>
            <a:endParaRPr lang="id-ID"/>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357166"/>
            <a:ext cx="7772400" cy="2571768"/>
          </a:xfrm>
        </p:spPr>
        <p:txBody>
          <a:bodyPr>
            <a:noAutofit/>
          </a:bodyPr>
          <a:lstStyle/>
          <a:p>
            <a:r>
              <a:rPr lang="id-ID" sz="4800" dirty="0" smtClean="0">
                <a:solidFill>
                  <a:schemeClr val="tx1"/>
                </a:solidFill>
                <a:latin typeface="Arial" pitchFamily="34" charset="0"/>
                <a:cs typeface="Arial" pitchFamily="34" charset="0"/>
              </a:rPr>
              <a:t>Sistem Pendukung Pengambilan Keputusan</a:t>
            </a:r>
            <a:endParaRPr lang="id-ID" sz="4800" dirty="0">
              <a:solidFill>
                <a:schemeClr val="tx1"/>
              </a:solidFill>
              <a:latin typeface="Arial" pitchFamily="34" charset="0"/>
              <a:cs typeface="Arial" pitchFamily="34" charset="0"/>
            </a:endParaRPr>
          </a:p>
        </p:txBody>
      </p:sp>
      <p:sp>
        <p:nvSpPr>
          <p:cNvPr id="3" name="Subtitle 2"/>
          <p:cNvSpPr>
            <a:spLocks noGrp="1"/>
          </p:cNvSpPr>
          <p:nvPr>
            <p:ph type="subTitle" idx="1"/>
          </p:nvPr>
        </p:nvSpPr>
        <p:spPr>
          <a:xfrm>
            <a:off x="1071538" y="3786190"/>
            <a:ext cx="7058052" cy="1924048"/>
          </a:xfrm>
        </p:spPr>
        <p:txBody>
          <a:bodyPr>
            <a:normAutofit fontScale="85000" lnSpcReduction="10000"/>
          </a:bodyPr>
          <a:lstStyle/>
          <a:p>
            <a:pPr algn="l"/>
            <a:r>
              <a:rPr lang="id-ID" sz="3200" dirty="0" smtClean="0">
                <a:solidFill>
                  <a:srgbClr val="FFFF00"/>
                </a:solidFill>
                <a:latin typeface="Arial" pitchFamily="34" charset="0"/>
                <a:cs typeface="Arial" pitchFamily="34" charset="0"/>
              </a:rPr>
              <a:t>Disusun oleh </a:t>
            </a:r>
          </a:p>
          <a:p>
            <a:pPr algn="l"/>
            <a:r>
              <a:rPr lang="id-ID" sz="3200" dirty="0" smtClean="0">
                <a:solidFill>
                  <a:srgbClr val="FFFF00"/>
                </a:solidFill>
                <a:latin typeface="Arial" pitchFamily="34" charset="0"/>
                <a:cs typeface="Arial" pitchFamily="34" charset="0"/>
              </a:rPr>
              <a:t>Ichwan Panggabean 	NPM : 0211 11 070</a:t>
            </a:r>
          </a:p>
          <a:p>
            <a:pPr algn="l"/>
            <a:r>
              <a:rPr lang="id-ID" sz="3200" dirty="0" smtClean="0">
                <a:solidFill>
                  <a:srgbClr val="FFFF00"/>
                </a:solidFill>
                <a:latin typeface="Arial" pitchFamily="34" charset="0"/>
                <a:cs typeface="Arial" pitchFamily="34" charset="0"/>
              </a:rPr>
              <a:t>Miftahul Hidayat		NPM : 0211 11 047</a:t>
            </a:r>
          </a:p>
          <a:p>
            <a:pPr algn="l"/>
            <a:r>
              <a:rPr lang="id-ID" dirty="0" smtClean="0">
                <a:solidFill>
                  <a:srgbClr val="FFFF00"/>
                </a:solidFill>
                <a:latin typeface="Arial" pitchFamily="34" charset="0"/>
                <a:cs typeface="Arial" pitchFamily="34" charset="0"/>
              </a:rPr>
              <a:t>	</a:t>
            </a:r>
            <a:endParaRPr lang="id-ID"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Membangun Konsep</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571472" y="1571612"/>
            <a:ext cx="8229600" cy="2857520"/>
          </a:xfrm>
        </p:spPr>
        <p:txBody>
          <a:bodyPr>
            <a:normAutofit/>
          </a:bodyPr>
          <a:lstStyle/>
          <a:p>
            <a:pPr>
              <a:buNone/>
            </a:pPr>
            <a:r>
              <a:rPr lang="id-ID" sz="2800" dirty="0" smtClean="0">
                <a:latin typeface="Arial" pitchFamily="34" charset="0"/>
                <a:cs typeface="Arial" pitchFamily="34" charset="0"/>
              </a:rPr>
              <a:t>	Dengan pemahaman mengenai dasar konsep pemecahan masalah, kita sekarang dapat menggambarkan bagaimana konsep ini diterapkan kedalam sistem pendukung keputusan</a:t>
            </a:r>
          </a:p>
          <a:p>
            <a:pPr>
              <a:buNone/>
            </a:pPr>
            <a:endParaRPr lang="id-ID" sz="2800" dirty="0" smtClean="0">
              <a:latin typeface="Arial" pitchFamily="34" charset="0"/>
              <a:cs typeface="Arial" pitchFamily="34" charset="0"/>
            </a:endParaRPr>
          </a:p>
          <a:p>
            <a:pPr>
              <a:buNone/>
            </a:pPr>
            <a:endParaRPr lang="id-ID" sz="2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357322"/>
          </a:xfrm>
        </p:spPr>
        <p:txBody>
          <a:bodyPr>
            <a:normAutofit/>
          </a:bodyPr>
          <a:lstStyle/>
          <a:p>
            <a:r>
              <a:rPr lang="id-ID" sz="3200" dirty="0" smtClean="0">
                <a:latin typeface="Arial" pitchFamily="34" charset="0"/>
                <a:cs typeface="Arial" pitchFamily="34" charset="0"/>
              </a:rPr>
              <a:t>Elemen Proses Pemecahan Masalah</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457200" y="1714488"/>
            <a:ext cx="8229600" cy="4610112"/>
          </a:xfrm>
        </p:spPr>
        <p:txBody>
          <a:bodyPr>
            <a:normAutofit fontScale="92500" lnSpcReduction="20000"/>
          </a:bodyPr>
          <a:lstStyle/>
          <a:p>
            <a:pPr>
              <a:buFont typeface="Arial" pitchFamily="34" charset="0"/>
              <a:buChar char="•"/>
            </a:pPr>
            <a:r>
              <a:rPr lang="id-ID" dirty="0" smtClean="0"/>
              <a:t>Solusi masalah sistem adalah solusi yang membuat sistem tersebut memenuhi  tujuannya dengan paling baik,seperti yang dicerminkan dalam standar kinerja sistem.Standar ini menunjukkan situasi yang diinginkan (</a:t>
            </a:r>
            <a:r>
              <a:rPr lang="id-ID" i="1" dirty="0" smtClean="0"/>
              <a:t>desired state</a:t>
            </a:r>
            <a:r>
              <a:rPr lang="id-ID" dirty="0" smtClean="0"/>
              <a:t>),dan seorang manajer harus memilki informasi yang menggambarkan keadaan saat ini (</a:t>
            </a:r>
            <a:r>
              <a:rPr lang="id-ID" i="1" dirty="0" smtClean="0"/>
              <a:t>current state</a:t>
            </a:r>
            <a:r>
              <a:rPr lang="id-ID" dirty="0" smtClean="0"/>
              <a:t>).Jika dua keadaan ini berbeda,maka ada masalah dan harus dipecahkan.</a:t>
            </a:r>
          </a:p>
          <a:p>
            <a:pPr>
              <a:buFont typeface="Arial" pitchFamily="34" charset="0"/>
              <a:buChar char="•"/>
            </a:pPr>
            <a:r>
              <a:rPr lang="id-ID" dirty="0" smtClean="0"/>
              <a:t>Perbedaan antara keadaan saat ini dengan  keadaan yang diinginkan disebut dengan kriteri solusi (</a:t>
            </a:r>
            <a:r>
              <a:rPr lang="id-ID" i="1" dirty="0" smtClean="0"/>
              <a:t>solution criterion</a:t>
            </a:r>
            <a:r>
              <a:rPr lang="id-ID" dirty="0" smtClean="0"/>
              <a:t>),atau apa yang harus terjadi agar saat ini berubah menjadi situasi yang diinginkan.</a:t>
            </a:r>
            <a:endParaRPr lang="id-ID"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42852"/>
            <a:ext cx="8229600" cy="5967434"/>
          </a:xfrm>
        </p:spPr>
        <p:txBody>
          <a:bodyPr>
            <a:noAutofit/>
          </a:bodyPr>
          <a:lstStyle/>
          <a:p>
            <a:pPr>
              <a:buFont typeface="Arial" pitchFamily="34" charset="0"/>
              <a:buChar char="•"/>
            </a:pPr>
            <a:r>
              <a:rPr lang="id-ID" sz="2800" dirty="0" smtClean="0"/>
              <a:t>Tanggungjawab manajer manajer adalah mengidentifikasi solusi alternatif yang selalu ada.Manajer biasanya akan mengandalkan pengalaman sendiri atau mencari bantun  dari pemproses informasi nonkomputer, seperti input dari pihak lain baik di dalam maupun di luar perusahan.</a:t>
            </a:r>
          </a:p>
          <a:p>
            <a:pPr>
              <a:buFont typeface="Arial" pitchFamily="34" charset="0"/>
              <a:buChar char="•"/>
            </a:pPr>
            <a:r>
              <a:rPr lang="id-ID" sz="2800" dirty="0" smtClean="0"/>
              <a:t>Setelah  </a:t>
            </a:r>
            <a:r>
              <a:rPr lang="id-ID" sz="2800" dirty="0" smtClean="0">
                <a:latin typeface="Arial" pitchFamily="34" charset="0"/>
                <a:cs typeface="Arial" pitchFamily="34" charset="0"/>
              </a:rPr>
              <a:t>berbagai</a:t>
            </a:r>
            <a:r>
              <a:rPr lang="id-ID" sz="2800" dirty="0" smtClean="0"/>
              <a:t>  alternatif diidentifikasi,sistem informasi dapat digunakan untuk mengevaluasinya.Evaluasi ini harus mempertimbangkan batasan (</a:t>
            </a:r>
            <a:r>
              <a:rPr lang="id-ID" sz="2800" i="1" dirty="0" smtClean="0"/>
              <a:t>constraint</a:t>
            </a:r>
            <a:r>
              <a:rPr lang="id-ID" sz="2800" dirty="0" smtClean="0"/>
              <a:t>) yang ada,yang dapat berasal dari internal maupun lingkungan</a:t>
            </a:r>
            <a:r>
              <a:rPr lang="id-ID" sz="2800" dirty="0" smtClean="0"/>
              <a:t>.</a:t>
            </a:r>
            <a:endParaRPr lang="id-ID"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85728"/>
            <a:ext cx="7772400" cy="4572000"/>
          </a:xfrm>
        </p:spPr>
        <p:txBody>
          <a:bodyPr/>
          <a:lstStyle/>
          <a:p>
            <a:pPr>
              <a:buFont typeface="Arial" pitchFamily="34" charset="0"/>
              <a:buChar char="•"/>
            </a:pPr>
            <a:r>
              <a:rPr lang="id-ID" sz="3200" dirty="0" smtClean="0"/>
              <a:t>Batasan internal (</a:t>
            </a:r>
            <a:r>
              <a:rPr lang="id-ID" sz="3200" i="1" dirty="0" smtClean="0"/>
              <a:t>internal constraint</a:t>
            </a:r>
            <a:r>
              <a:rPr lang="id-ID" sz="3200" dirty="0" smtClean="0"/>
              <a:t>),yaitu sumber daya yang terbatas yang ada dalam perusahaan.</a:t>
            </a:r>
          </a:p>
          <a:p>
            <a:pPr>
              <a:buFont typeface="Arial" pitchFamily="34" charset="0"/>
              <a:buChar char="•"/>
            </a:pPr>
            <a:r>
              <a:rPr lang="id-ID" sz="3200" dirty="0" smtClean="0"/>
              <a:t>Batasan lingkungan (</a:t>
            </a:r>
            <a:r>
              <a:rPr lang="id-ID" sz="3200" i="1" dirty="0" smtClean="0"/>
              <a:t>environmental constraint</a:t>
            </a:r>
            <a:r>
              <a:rPr lang="id-ID" sz="3200" dirty="0" smtClean="0"/>
              <a:t>),yaitu tekanan dari berbagai lingkungan yang membatasi aliran sumber daya dari dan keluar perusahaan.</a:t>
            </a:r>
          </a:p>
          <a:p>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714380"/>
          </a:xfrm>
        </p:spPr>
        <p:txBody>
          <a:bodyPr>
            <a:normAutofit/>
          </a:bodyPr>
          <a:lstStyle/>
          <a:p>
            <a:r>
              <a:rPr lang="id-ID" sz="3200" dirty="0" smtClean="0">
                <a:latin typeface="Arial" pitchFamily="34" charset="0"/>
                <a:cs typeface="Arial" pitchFamily="34" charset="0"/>
              </a:rPr>
              <a:t>Memilih Solusi Yang Terbaik </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457200" y="1000108"/>
            <a:ext cx="8329642" cy="5429288"/>
          </a:xfrm>
        </p:spPr>
        <p:txBody>
          <a:bodyPr>
            <a:noAutofit/>
          </a:bodyPr>
          <a:lstStyle/>
          <a:p>
            <a:pPr lvl="1">
              <a:buNone/>
            </a:pPr>
            <a:r>
              <a:rPr lang="id-ID" sz="2800" dirty="0" smtClean="0">
                <a:latin typeface="Arial" pitchFamily="34" charset="0"/>
                <a:cs typeface="Arial" pitchFamily="34" charset="0"/>
              </a:rPr>
              <a:t>	Herry Mintzberg,seorang ahli teori manajeman telah mengidentifikasikan tiga pendekatan:</a:t>
            </a:r>
          </a:p>
          <a:p>
            <a:pPr marL="850392" lvl="1" indent="-457200">
              <a:buFont typeface="+mj-lt"/>
              <a:buAutoNum type="arabicPeriod"/>
            </a:pPr>
            <a:r>
              <a:rPr lang="id-ID" sz="2800" dirty="0" smtClean="0">
                <a:latin typeface="Arial" pitchFamily="34" charset="0"/>
                <a:cs typeface="Arial" pitchFamily="34" charset="0"/>
              </a:rPr>
              <a:t>Analisis,yaitu evaluasi atas pilihan-pilihan secara sistematis,dengan mempertimbangkan konsekuensi pilihan-pilihan tersebut pada tujuan organisasi.Contohnya adalah pertimbangan yang dilakukan oleh anggota komite pengawas SIM untuk memutuskan  pendekatan mana yang harus diambil dalam mengimplementasikan sistem informasi eksekutif</a:t>
            </a:r>
            <a:r>
              <a:rPr lang="id-ID" sz="2800" dirty="0" smtClean="0">
                <a:latin typeface="Arial" pitchFamily="34" charset="0"/>
                <a:cs typeface="Arial" pitchFamily="34" charset="0"/>
              </a:rPr>
              <a:t>.</a:t>
            </a:r>
            <a:endParaRPr lang="id-ID" sz="2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428604"/>
            <a:ext cx="7772400" cy="4572000"/>
          </a:xfrm>
        </p:spPr>
        <p:txBody>
          <a:bodyPr>
            <a:noAutofit/>
          </a:bodyPr>
          <a:lstStyle/>
          <a:p>
            <a:pPr marL="850392" lvl="1" indent="-457200">
              <a:buFont typeface="+mj-lt"/>
              <a:buAutoNum type="arabicPeriod"/>
            </a:pPr>
            <a:r>
              <a:rPr lang="id-ID" sz="2800" dirty="0" smtClean="0">
                <a:latin typeface="Arial" pitchFamily="34" charset="0"/>
                <a:cs typeface="Arial" pitchFamily="34" charset="0"/>
              </a:rPr>
              <a:t>Penilaian,yaitu proses yang dilakukan oleh seorang manajer.Contohnya adalah manajer produksi menerapkan pengalaman dan intuisi dalam mengevaluasi gambar pabrik baru yang diusulkan dari model matematika.</a:t>
            </a:r>
          </a:p>
          <a:p>
            <a:pPr marL="850392" lvl="1" indent="-457200">
              <a:buFont typeface="+mj-lt"/>
              <a:buAutoNum type="arabicPeriod"/>
            </a:pPr>
            <a:r>
              <a:rPr lang="id-ID" sz="2800" dirty="0" smtClean="0">
                <a:latin typeface="Arial" pitchFamily="34" charset="0"/>
                <a:cs typeface="Arial" pitchFamily="34" charset="0"/>
              </a:rPr>
              <a:t>Penawaran,yaitu negosiasi antara beberapa manajer.Contohnya adalah proses memberi dan menerima yang berlangsung antara anggota komite eksekutif mengenai pasar yang mana yang harus dimasuki selanjutnya.</a:t>
            </a:r>
          </a:p>
          <a:p>
            <a:endParaRPr lang="id-ID"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14290"/>
            <a:ext cx="7772400" cy="914400"/>
          </a:xfrm>
        </p:spPr>
        <p:txBody>
          <a:bodyPr>
            <a:normAutofit/>
          </a:bodyPr>
          <a:lstStyle/>
          <a:p>
            <a:r>
              <a:rPr lang="id-ID" sz="3200" dirty="0" smtClean="0">
                <a:latin typeface="Arial" pitchFamily="34" charset="0"/>
                <a:cs typeface="Arial" pitchFamily="34" charset="0"/>
              </a:rPr>
              <a:t>Permasalahan Versus Gejala</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857224" y="1214422"/>
            <a:ext cx="7772400" cy="4572000"/>
          </a:xfrm>
        </p:spPr>
        <p:txBody>
          <a:bodyPr>
            <a:normAutofit fontScale="92500" lnSpcReduction="20000"/>
          </a:bodyPr>
          <a:lstStyle/>
          <a:p>
            <a:r>
              <a:rPr lang="id-ID" dirty="0" smtClean="0">
                <a:latin typeface="Arial" pitchFamily="34" charset="0"/>
                <a:cs typeface="Arial" pitchFamily="34" charset="0"/>
              </a:rPr>
              <a:t>Gejala (</a:t>
            </a:r>
            <a:r>
              <a:rPr lang="id-ID" i="1" dirty="0" smtClean="0">
                <a:latin typeface="Arial" pitchFamily="34" charset="0"/>
                <a:cs typeface="Arial" pitchFamily="34" charset="0"/>
              </a:rPr>
              <a:t>symptom) </a:t>
            </a:r>
            <a:r>
              <a:rPr lang="id-ID" dirty="0" smtClean="0">
                <a:latin typeface="Arial" pitchFamily="34" charset="0"/>
                <a:cs typeface="Arial" pitchFamily="34" charset="0"/>
              </a:rPr>
              <a:t> adalah kondisi yang dihasilkan masalah.pentingnya melihat  perbedaan masalah  dengan gejala adalah agar kita tidak menghabiskan banyak waktu dan uang untuk menyelesaikan permasalahan yang salah atau sesuatu yang sesungguhnya bukanlah suatu masalah. Contohnya adalah seorang manajer menghadapi gejala rendahnya keuntungan. Sesuatu telah menyebabkan keuntungan rendah. Masalahnya adalah penyebab dari keuntungan yang rendah.</a:t>
            </a:r>
            <a:endParaRPr lang="id-ID"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928694"/>
          </a:xfrm>
        </p:spPr>
        <p:txBody>
          <a:bodyPr>
            <a:normAutofit/>
          </a:bodyPr>
          <a:lstStyle/>
          <a:p>
            <a:r>
              <a:rPr lang="id-ID" sz="3200" dirty="0" smtClean="0">
                <a:latin typeface="Arial" pitchFamily="34" charset="0"/>
                <a:cs typeface="Arial" pitchFamily="34" charset="0"/>
              </a:rPr>
              <a:t>Struktur Permasalahan</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457200" y="1319218"/>
            <a:ext cx="8229600" cy="5038740"/>
          </a:xfrm>
        </p:spPr>
        <p:txBody>
          <a:bodyPr>
            <a:noAutofit/>
          </a:bodyPr>
          <a:lstStyle/>
          <a:p>
            <a:r>
              <a:rPr lang="id-ID" sz="2800" dirty="0" smtClean="0">
                <a:latin typeface="Arial" pitchFamily="34" charset="0"/>
                <a:cs typeface="Arial" pitchFamily="34" charset="0"/>
              </a:rPr>
              <a:t>Masalah mengenai berapa banyak persediaan yang harus dipesan merupakan contoh permasalahan yang dapat dipahami  dengan baik oleh seorang manajer, bahkan dengan model matematika yang disebut dengan formula EOQ </a:t>
            </a:r>
            <a:r>
              <a:rPr lang="id-ID" sz="2800" i="1" dirty="0" smtClean="0">
                <a:latin typeface="Arial" pitchFamily="34" charset="0"/>
                <a:cs typeface="Arial" pitchFamily="34" charset="0"/>
              </a:rPr>
              <a:t>(Economic order Quantity)</a:t>
            </a:r>
            <a:r>
              <a:rPr lang="id-ID" sz="2800" dirty="0" smtClean="0">
                <a:latin typeface="Arial" pitchFamily="34" charset="0"/>
                <a:cs typeface="Arial" pitchFamily="34" charset="0"/>
              </a:rPr>
              <a:t> dapat memberi tahu bagaimana masalah tersebut harus diselesaikan. Masalah seperti ini disebut </a:t>
            </a:r>
            <a:r>
              <a:rPr lang="id-ID" sz="2800" b="1" dirty="0" smtClean="0">
                <a:latin typeface="Arial" pitchFamily="34" charset="0"/>
                <a:cs typeface="Arial" pitchFamily="34" charset="0"/>
              </a:rPr>
              <a:t>masalah terstruktur </a:t>
            </a:r>
            <a:r>
              <a:rPr lang="id-ID" sz="2800" b="1" i="1" dirty="0" smtClean="0">
                <a:latin typeface="Arial" pitchFamily="34" charset="0"/>
                <a:cs typeface="Arial" pitchFamily="34" charset="0"/>
              </a:rPr>
              <a:t>(structured problem) </a:t>
            </a:r>
            <a:endParaRPr lang="id-ID" sz="2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357166"/>
            <a:ext cx="7772400" cy="4572000"/>
          </a:xfrm>
        </p:spPr>
        <p:txBody>
          <a:bodyPr>
            <a:normAutofit/>
          </a:bodyPr>
          <a:lstStyle/>
          <a:p>
            <a:r>
              <a:rPr lang="id-ID" sz="2800" b="1" dirty="0" smtClean="0">
                <a:latin typeface="Arial" pitchFamily="34" charset="0"/>
                <a:cs typeface="Arial" pitchFamily="34" charset="0"/>
              </a:rPr>
              <a:t>Masalah yang tidak terstruktur </a:t>
            </a:r>
            <a:r>
              <a:rPr lang="id-ID" sz="2800" b="1" i="1" dirty="0" smtClean="0">
                <a:latin typeface="Arial" pitchFamily="34" charset="0"/>
                <a:cs typeface="Arial" pitchFamily="34" charset="0"/>
              </a:rPr>
              <a:t>(uunstructured problem) ,</a:t>
            </a:r>
            <a:r>
              <a:rPr lang="id-ID" sz="2800" dirty="0" smtClean="0">
                <a:latin typeface="Arial" pitchFamily="34" charset="0"/>
                <a:cs typeface="Arial" pitchFamily="34" charset="0"/>
              </a:rPr>
              <a:t>yaitu masalah yang tidak memiliki elemen atau hubungan antar elemen yang dipahami oleh orang yang memecahkan masalah.</a:t>
            </a:r>
          </a:p>
          <a:p>
            <a:r>
              <a:rPr lang="id-ID" sz="2800" b="1" dirty="0" smtClean="0">
                <a:latin typeface="Arial" pitchFamily="34" charset="0"/>
                <a:cs typeface="Arial" pitchFamily="34" charset="0"/>
              </a:rPr>
              <a:t>Masalah semiterstruktur (</a:t>
            </a:r>
            <a:r>
              <a:rPr lang="id-ID" sz="2800" b="1" i="1" dirty="0" smtClean="0">
                <a:latin typeface="Arial" pitchFamily="34" charset="0"/>
                <a:cs typeface="Arial" pitchFamily="34" charset="0"/>
              </a:rPr>
              <a:t>semistructured problem)</a:t>
            </a:r>
            <a:r>
              <a:rPr lang="id-ID" sz="2800" i="1" dirty="0" smtClean="0">
                <a:latin typeface="Arial" pitchFamily="34" charset="0"/>
                <a:cs typeface="Arial" pitchFamily="34" charset="0"/>
              </a:rPr>
              <a:t>, </a:t>
            </a:r>
            <a:r>
              <a:rPr lang="id-ID" sz="2800" dirty="0" smtClean="0">
                <a:latin typeface="Arial" pitchFamily="34" charset="0"/>
                <a:cs typeface="Arial" pitchFamily="34" charset="0"/>
              </a:rPr>
              <a:t>yaitu masalah yanbg terdiri atas beberapa elemen atau hubungan yang dipahami oleh sipemecah masalah dan beberapa yang tidak dapat dipahami</a:t>
            </a:r>
            <a:endParaRPr lang="id-ID" sz="2800" b="1" dirty="0" smtClean="0">
              <a:latin typeface="Arial" pitchFamily="34" charset="0"/>
              <a:cs typeface="Arial" pitchFamily="34" charset="0"/>
            </a:endParaRPr>
          </a:p>
          <a:p>
            <a:endParaRPr lang="id-ID"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214446"/>
          </a:xfrm>
        </p:spPr>
        <p:txBody>
          <a:bodyPr>
            <a:normAutofit/>
          </a:bodyPr>
          <a:lstStyle/>
          <a:p>
            <a:r>
              <a:rPr lang="id-ID" sz="3200" dirty="0" smtClean="0">
                <a:latin typeface="Arial" pitchFamily="34" charset="0"/>
                <a:cs typeface="Arial" pitchFamily="34" charset="0"/>
              </a:rPr>
              <a:t>Jenis Keputusan</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500034" y="1214422"/>
            <a:ext cx="8229600" cy="4681550"/>
          </a:xfrm>
        </p:spPr>
        <p:txBody>
          <a:bodyPr>
            <a:normAutofit fontScale="92500"/>
          </a:bodyPr>
          <a:lstStyle/>
          <a:p>
            <a:pPr>
              <a:buNone/>
            </a:pPr>
            <a:r>
              <a:rPr lang="id-ID" dirty="0" smtClean="0">
                <a:latin typeface="Arial" pitchFamily="34" charset="0"/>
                <a:cs typeface="Arial" pitchFamily="34" charset="0"/>
              </a:rPr>
              <a:t>Herbert A. Simon) menemukan metode untuk</a:t>
            </a:r>
          </a:p>
          <a:p>
            <a:pPr>
              <a:buNone/>
            </a:pPr>
            <a:r>
              <a:rPr lang="id-ID" dirty="0" smtClean="0">
                <a:latin typeface="Arial" pitchFamily="34" charset="0"/>
                <a:cs typeface="Arial" pitchFamily="34" charset="0"/>
              </a:rPr>
              <a:t>mengklasifikasikan keputusan :</a:t>
            </a:r>
          </a:p>
          <a:p>
            <a:r>
              <a:rPr lang="id-ID" b="1" dirty="0" smtClean="0">
                <a:latin typeface="Arial" pitchFamily="34" charset="0"/>
                <a:cs typeface="Arial" pitchFamily="34" charset="0"/>
              </a:rPr>
              <a:t>Keputusan terprogram </a:t>
            </a:r>
            <a:r>
              <a:rPr lang="id-ID" b="1" i="1" dirty="0" smtClean="0">
                <a:latin typeface="Arial" pitchFamily="34" charset="0"/>
                <a:cs typeface="Arial" pitchFamily="34" charset="0"/>
              </a:rPr>
              <a:t>(</a:t>
            </a:r>
            <a:r>
              <a:rPr lang="id-ID" i="1" dirty="0" smtClean="0">
                <a:latin typeface="Arial" pitchFamily="34" charset="0"/>
                <a:cs typeface="Arial" pitchFamily="34" charset="0"/>
              </a:rPr>
              <a:t>programmed decision) </a:t>
            </a:r>
            <a:r>
              <a:rPr lang="id-ID" dirty="0" smtClean="0">
                <a:latin typeface="Arial" pitchFamily="34" charset="0"/>
                <a:cs typeface="Arial" pitchFamily="34" charset="0"/>
              </a:rPr>
              <a:t>, bersifat “repetitif dan rutin dalam hal prosedur tertentu digunakan untuk menanganinya sehingga keputusan tersebut tidak perlu dianggap  </a:t>
            </a:r>
            <a:r>
              <a:rPr lang="id-ID" i="1" dirty="0" smtClean="0">
                <a:latin typeface="Arial" pitchFamily="34" charset="0"/>
                <a:cs typeface="Arial" pitchFamily="34" charset="0"/>
              </a:rPr>
              <a:t>de novo </a:t>
            </a:r>
            <a:r>
              <a:rPr lang="id-ID" dirty="0" smtClean="0">
                <a:latin typeface="Arial" pitchFamily="34" charset="0"/>
                <a:cs typeface="Arial" pitchFamily="34" charset="0"/>
              </a:rPr>
              <a:t>(baru) setiap kali terjadi.”</a:t>
            </a:r>
          </a:p>
          <a:p>
            <a:r>
              <a:rPr lang="id-ID" b="1" dirty="0" smtClean="0">
                <a:latin typeface="Arial" pitchFamily="34" charset="0"/>
                <a:cs typeface="Arial" pitchFamily="34" charset="0"/>
              </a:rPr>
              <a:t>Keputusan yang tidak terprogram (</a:t>
            </a:r>
            <a:r>
              <a:rPr lang="id-ID" i="1" dirty="0" smtClean="0">
                <a:latin typeface="Arial" pitchFamily="34" charset="0"/>
                <a:cs typeface="Arial" pitchFamily="34" charset="0"/>
              </a:rPr>
              <a:t>nonprogrammed decision), </a:t>
            </a:r>
            <a:r>
              <a:rPr lang="id-ID" dirty="0" smtClean="0">
                <a:latin typeface="Arial" pitchFamily="34" charset="0"/>
                <a:cs typeface="Arial" pitchFamily="34" charset="0"/>
              </a:rPr>
              <a:t>yaitu bersifat “baru</a:t>
            </a:r>
            <a:r>
              <a:rPr lang="id-ID" b="1" dirty="0" smtClean="0">
                <a:latin typeface="Arial" pitchFamily="34" charset="0"/>
                <a:cs typeface="Arial" pitchFamily="34" charset="0"/>
              </a:rPr>
              <a:t>, </a:t>
            </a:r>
            <a:r>
              <a:rPr lang="id-ID" dirty="0" smtClean="0">
                <a:latin typeface="Arial" pitchFamily="34" charset="0"/>
                <a:cs typeface="Arial" pitchFamily="34" charset="0"/>
              </a:rPr>
              <a:t>tidak tersruktur, dan penuh konsekuensi.”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normAutofit/>
          </a:bodyPr>
          <a:lstStyle/>
          <a:p>
            <a:r>
              <a:rPr lang="id-ID" sz="3200" dirty="0" smtClean="0">
                <a:solidFill>
                  <a:schemeClr val="accent6">
                    <a:lumMod val="40000"/>
                    <a:lumOff val="60000"/>
                  </a:schemeClr>
                </a:solidFill>
                <a:latin typeface="Arial" pitchFamily="34" charset="0"/>
                <a:cs typeface="Arial" pitchFamily="34" charset="0"/>
              </a:rPr>
              <a:t>Apa Yang Disebut Dengan Pembuatan Keputusan</a:t>
            </a:r>
            <a:endParaRPr lang="id-ID" sz="3200" dirty="0">
              <a:solidFill>
                <a:schemeClr val="accent6">
                  <a:lumMod val="40000"/>
                  <a:lumOff val="60000"/>
                </a:schemeClr>
              </a:solidFill>
              <a:latin typeface="Arial" pitchFamily="34" charset="0"/>
              <a:cs typeface="Arial" pitchFamily="34" charset="0"/>
            </a:endParaRPr>
          </a:p>
        </p:txBody>
      </p:sp>
      <p:sp>
        <p:nvSpPr>
          <p:cNvPr id="3" name="Content Placeholder 2"/>
          <p:cNvSpPr>
            <a:spLocks noGrp="1"/>
          </p:cNvSpPr>
          <p:nvPr>
            <p:ph idx="1"/>
          </p:nvPr>
        </p:nvSpPr>
        <p:spPr>
          <a:xfrm>
            <a:off x="914400" y="1783560"/>
            <a:ext cx="7772400" cy="3431390"/>
          </a:xfrm>
        </p:spPr>
        <p:txBody>
          <a:bodyPr>
            <a:noAutofit/>
          </a:bodyPr>
          <a:lstStyle/>
          <a:p>
            <a:r>
              <a:rPr lang="id-ID" sz="2800" dirty="0" smtClean="0">
                <a:latin typeface="Arial" pitchFamily="34" charset="0"/>
                <a:cs typeface="Arial" pitchFamily="34" charset="0"/>
              </a:rPr>
              <a:t>SIM (Sistem Informasi Manajemen),jika diartikan secara sederhana, SIM sebenarnya adalah sistem yang memberikan informasi untuk digunakan dalam pembuatan keputusan guna menyelesaikan masalah bagi para penggunanya.</a:t>
            </a:r>
          </a:p>
          <a:p>
            <a:pPr>
              <a:buNone/>
            </a:pPr>
            <a:endParaRPr lang="id-ID" sz="2800" dirty="0" smtClean="0">
              <a:latin typeface="Arial" pitchFamily="34" charset="0"/>
              <a:cs typeface="Arial" pitchFamily="34" charset="0"/>
            </a:endParaRPr>
          </a:p>
          <a:p>
            <a:pPr>
              <a:buNone/>
            </a:pPr>
            <a:endParaRPr lang="id-ID" sz="2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214446"/>
          </a:xfrm>
        </p:spPr>
        <p:txBody>
          <a:bodyPr>
            <a:normAutofit/>
          </a:bodyPr>
          <a:lstStyle/>
          <a:p>
            <a:r>
              <a:rPr lang="id-ID" sz="3200" dirty="0" smtClean="0">
                <a:latin typeface="Arial" pitchFamily="34" charset="0"/>
                <a:cs typeface="Arial" pitchFamily="34" charset="0"/>
              </a:rPr>
              <a:t>Sistem Pendukung Pengambilan Keputusan</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457200" y="1500174"/>
            <a:ext cx="8229600" cy="4824426"/>
          </a:xfrm>
        </p:spPr>
        <p:txBody>
          <a:bodyPr>
            <a:noAutofit/>
          </a:bodyPr>
          <a:lstStyle/>
          <a:p>
            <a:pPr>
              <a:buNone/>
            </a:pPr>
            <a:r>
              <a:rPr lang="id-ID" sz="2800" dirty="0" smtClean="0">
                <a:latin typeface="Arial" pitchFamily="34" charset="0"/>
                <a:cs typeface="Arial" pitchFamily="34" charset="0"/>
              </a:rPr>
              <a:t>  	Dua profesor MIT,G. Antony Gorry dan Michael S. scott Morton mengemukakan klasifikasi  masalah ke dalam struktur permasalahan dan tingkat manajemen.</a:t>
            </a:r>
          </a:p>
          <a:p>
            <a:pPr>
              <a:buNone/>
            </a:pPr>
            <a:r>
              <a:rPr lang="id-ID" sz="2800" dirty="0" smtClean="0">
                <a:latin typeface="Arial" pitchFamily="34" charset="0"/>
                <a:cs typeface="Arial" pitchFamily="34" charset="0"/>
              </a:rPr>
              <a:t>	Mereka menggunakan istilah-istilah yang dibuat oleh Robert N. Antony yang menyebutkan tingkat yang paling atas  </a:t>
            </a:r>
            <a:r>
              <a:rPr lang="id-ID" sz="2800" i="1" dirty="0" smtClean="0">
                <a:latin typeface="Arial" pitchFamily="34" charset="0"/>
                <a:cs typeface="Arial" pitchFamily="34" charset="0"/>
              </a:rPr>
              <a:t>tingkat perencanaan strategis, </a:t>
            </a:r>
            <a:r>
              <a:rPr lang="id-ID" sz="2800" dirty="0" smtClean="0">
                <a:latin typeface="Arial" pitchFamily="34" charset="0"/>
                <a:cs typeface="Arial" pitchFamily="34" charset="0"/>
              </a:rPr>
              <a:t>tingkat tengah </a:t>
            </a:r>
            <a:r>
              <a:rPr lang="id-ID" sz="2800" i="1" dirty="0" smtClean="0">
                <a:latin typeface="Arial" pitchFamily="34" charset="0"/>
                <a:cs typeface="Arial" pitchFamily="34" charset="0"/>
              </a:rPr>
              <a:t>tingkat pengendalian manajemen, </a:t>
            </a:r>
            <a:r>
              <a:rPr lang="id-ID" sz="2800" dirty="0" smtClean="0">
                <a:latin typeface="Arial" pitchFamily="34" charset="0"/>
                <a:cs typeface="Arial" pitchFamily="34" charset="0"/>
              </a:rPr>
              <a:t>dan tingkat yang paling rendah </a:t>
            </a:r>
            <a:r>
              <a:rPr lang="id-ID" sz="2800" i="1" dirty="0" smtClean="0">
                <a:latin typeface="Arial" pitchFamily="34" charset="0"/>
                <a:cs typeface="Arial" pitchFamily="34" charset="0"/>
              </a:rPr>
              <a:t>tingkat pengendalian operasional</a:t>
            </a:r>
            <a:r>
              <a:rPr lang="id-ID" sz="2800" i="1" dirty="0" smtClean="0">
                <a:latin typeface="Arial" pitchFamily="34" charset="0"/>
                <a:cs typeface="Arial" pitchFamily="34" charset="0"/>
              </a:rPr>
              <a:t>.</a:t>
            </a:r>
            <a:endParaRPr lang="id-ID" sz="2800" i="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85728"/>
            <a:ext cx="7772400" cy="4572000"/>
          </a:xfrm>
        </p:spPr>
        <p:txBody>
          <a:bodyPr>
            <a:normAutofit/>
          </a:bodyPr>
          <a:lstStyle/>
          <a:p>
            <a:pPr>
              <a:buFont typeface="Arial" pitchFamily="34" charset="0"/>
              <a:buChar char="•"/>
            </a:pPr>
            <a:r>
              <a:rPr lang="id-ID" sz="2800" dirty="0" smtClean="0">
                <a:latin typeface="Arial" pitchFamily="34" charset="0"/>
                <a:cs typeface="Arial" pitchFamily="34" charset="0"/>
              </a:rPr>
              <a:t>Sistem keputusan terstruktur (SDS-</a:t>
            </a:r>
            <a:r>
              <a:rPr lang="id-ID" sz="2800" i="1" dirty="0" smtClean="0">
                <a:latin typeface="Arial" pitchFamily="34" charset="0"/>
                <a:cs typeface="Arial" pitchFamily="34" charset="0"/>
              </a:rPr>
              <a:t>structured decision system) </a:t>
            </a:r>
            <a:r>
              <a:rPr lang="id-ID" sz="2800" dirty="0" smtClean="0">
                <a:latin typeface="Arial" pitchFamily="34" charset="0"/>
                <a:cs typeface="Arial" pitchFamily="34" charset="0"/>
              </a:rPr>
              <a:t>digunakan untuk mendeskripsikan sistem-sistem yang mampu menyelesaikan masalah yang teridentifikasi.</a:t>
            </a:r>
          </a:p>
          <a:p>
            <a:pPr>
              <a:buFont typeface="Arial" pitchFamily="34" charset="0"/>
              <a:buChar char="•"/>
            </a:pPr>
            <a:r>
              <a:rPr lang="id-ID" sz="2800" dirty="0" smtClean="0">
                <a:latin typeface="Arial" pitchFamily="34" charset="0"/>
                <a:cs typeface="Arial" pitchFamily="34" charset="0"/>
              </a:rPr>
              <a:t>Gorry dan Scott-Morton menggunakan sistem pendukung pengambilan keputusan (DSS- </a:t>
            </a:r>
            <a:r>
              <a:rPr lang="id-ID" sz="2800" i="1" dirty="0" smtClean="0">
                <a:latin typeface="Arial" pitchFamily="34" charset="0"/>
                <a:cs typeface="Arial" pitchFamily="34" charset="0"/>
              </a:rPr>
              <a:t>Decision Support System</a:t>
            </a:r>
            <a:r>
              <a:rPr lang="id-ID" sz="2800" dirty="0" smtClean="0">
                <a:latin typeface="Arial" pitchFamily="34" charset="0"/>
                <a:cs typeface="Arial" pitchFamily="34" charset="0"/>
              </a:rPr>
              <a:t>) untuk menggambarkan sistem yang dapat memberikan dukungan yang dibutuhkan.</a:t>
            </a:r>
          </a:p>
          <a:p>
            <a:endParaRPr lang="id-ID"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724648"/>
          </a:xfrm>
        </p:spPr>
        <p:txBody>
          <a:bodyPr>
            <a:normAutofit/>
          </a:bodyPr>
          <a:lstStyle/>
          <a:p>
            <a:r>
              <a:rPr lang="id-ID" sz="3200" dirty="0" smtClean="0">
                <a:latin typeface="Arial" pitchFamily="34" charset="0"/>
                <a:cs typeface="Arial" pitchFamily="34" charset="0"/>
              </a:rPr>
              <a:t>Model DSS</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500034" y="1071546"/>
            <a:ext cx="8229600" cy="4824426"/>
          </a:xfrm>
        </p:spPr>
        <p:txBody>
          <a:bodyPr>
            <a:noAutofit/>
          </a:bodyPr>
          <a:lstStyle/>
          <a:p>
            <a:r>
              <a:rPr lang="id-ID" sz="2600" dirty="0" smtClean="0">
                <a:latin typeface="Arial" pitchFamily="34" charset="0"/>
                <a:cs typeface="Arial" pitchFamily="34" charset="0"/>
              </a:rPr>
              <a:t>Model DSS menghasilkan laporan khusus dan berkala serta output dari model matemetika.laporan khusus ini berisikan respons terhadap permintaan ke basis data. Setelah DSS diterapkan dengan baik, kemampuan yang memungkinkan para pemecah masalah untuk bekerjasama dalam kelompok ditambahkan ke dalam model tersebut. Penambahan piranti lunak </a:t>
            </a:r>
            <a:r>
              <a:rPr lang="id-ID" sz="2600" i="1" dirty="0" smtClean="0">
                <a:latin typeface="Arial" pitchFamily="34" charset="0"/>
                <a:cs typeface="Arial" pitchFamily="34" charset="0"/>
              </a:rPr>
              <a:t>groupware</a:t>
            </a:r>
            <a:r>
              <a:rPr lang="id-ID" sz="2600" dirty="0" smtClean="0">
                <a:latin typeface="Arial" pitchFamily="34" charset="0"/>
                <a:cs typeface="Arial" pitchFamily="34" charset="0"/>
              </a:rPr>
              <a:t> memungkinkan sistem tersebut berfungsi sebagai sistem pengambilan keputusan kelompok (</a:t>
            </a:r>
            <a:r>
              <a:rPr lang="id-ID" sz="2600" i="1" dirty="0" smtClean="0">
                <a:latin typeface="Arial" pitchFamily="34" charset="0"/>
                <a:cs typeface="Arial" pitchFamily="34" charset="0"/>
              </a:rPr>
              <a:t>group decision support system-</a:t>
            </a:r>
            <a:r>
              <a:rPr lang="id-ID" sz="2600" dirty="0" smtClean="0">
                <a:latin typeface="Arial" pitchFamily="34" charset="0"/>
                <a:cs typeface="Arial" pitchFamily="34" charset="0"/>
              </a:rPr>
              <a:t>GDSS). Yang terbaru, kemampuan kecerdasan buatan juga telah ditambahkan beserta kemampuan untuk terlibat dalam OLAP</a:t>
            </a:r>
            <a:r>
              <a:rPr lang="id-ID" sz="2600" i="1" dirty="0" smtClean="0">
                <a:latin typeface="Arial" pitchFamily="34" charset="0"/>
                <a:cs typeface="Arial" pitchFamily="34" charset="0"/>
              </a:rPr>
              <a:t>(On-line analyting processing)</a:t>
            </a:r>
            <a:r>
              <a:rPr lang="id-ID" sz="2600" dirty="0" smtClean="0">
                <a:latin typeface="Arial" pitchFamily="34" charset="0"/>
                <a:cs typeface="Arial" pitchFamily="34" charset="0"/>
              </a:rPr>
              <a:t>. </a:t>
            </a:r>
            <a:endParaRPr lang="id-ID" sz="2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PEMODELAN MATEMATIKA</a:t>
            </a:r>
            <a:endParaRPr lang="id-ID" dirty="0"/>
          </a:p>
        </p:txBody>
      </p:sp>
      <p:sp>
        <p:nvSpPr>
          <p:cNvPr id="3" name="Content Placeholder 2"/>
          <p:cNvSpPr>
            <a:spLocks noGrp="1"/>
          </p:cNvSpPr>
          <p:nvPr>
            <p:ph idx="1"/>
          </p:nvPr>
        </p:nvSpPr>
        <p:spPr/>
        <p:txBody>
          <a:bodyPr/>
          <a:lstStyle/>
          <a:p>
            <a:r>
              <a:rPr lang="id-ID" dirty="0" smtClean="0"/>
              <a:t>Model adalah abstraksi dari sesuatu. Model mewakili suatu objek atau aktivitas, yang disebut entitas </a:t>
            </a:r>
            <a:r>
              <a:rPr lang="id-ID" i="1" dirty="0" smtClean="0"/>
              <a:t>(entity). </a:t>
            </a:r>
            <a:r>
              <a:rPr lang="id-ID" dirty="0" smtClean="0"/>
              <a:t>Manajer menggunakan model untuk mewaili permasalahan yang harus diselesaikan. Obkek atau aktivitas yang menyebabkan masalah disebut dengan entitas.</a:t>
            </a:r>
            <a:endParaRPr lang="id-ID"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071570"/>
          </a:xfrm>
        </p:spPr>
        <p:txBody>
          <a:bodyPr>
            <a:normAutofit/>
          </a:bodyPr>
          <a:lstStyle/>
          <a:p>
            <a:r>
              <a:rPr lang="id-ID" dirty="0" smtClean="0">
                <a:solidFill>
                  <a:schemeClr val="tx1"/>
                </a:solidFill>
              </a:rPr>
              <a:t>Jenis Model</a:t>
            </a:r>
            <a:endParaRPr lang="id-ID" dirty="0">
              <a:solidFill>
                <a:schemeClr val="tx1"/>
              </a:solidFill>
            </a:endParaRPr>
          </a:p>
        </p:txBody>
      </p:sp>
      <p:sp>
        <p:nvSpPr>
          <p:cNvPr id="3" name="Content Placeholder 2"/>
          <p:cNvSpPr>
            <a:spLocks noGrp="1"/>
          </p:cNvSpPr>
          <p:nvPr>
            <p:ph idx="1"/>
          </p:nvPr>
        </p:nvSpPr>
        <p:spPr>
          <a:xfrm>
            <a:off x="457200" y="1571612"/>
            <a:ext cx="8229600" cy="4752988"/>
          </a:xfrm>
        </p:spPr>
        <p:txBody>
          <a:bodyPr>
            <a:normAutofit fontScale="77500" lnSpcReduction="20000"/>
          </a:bodyPr>
          <a:lstStyle/>
          <a:p>
            <a:r>
              <a:rPr lang="id-ID" b="1" dirty="0" smtClean="0"/>
              <a:t>Model Fisik</a:t>
            </a:r>
            <a:r>
              <a:rPr lang="id-ID" dirty="0" smtClean="0"/>
              <a:t> </a:t>
            </a:r>
            <a:r>
              <a:rPr lang="id-ID" i="1" dirty="0" smtClean="0"/>
              <a:t>(physical model</a:t>
            </a:r>
            <a:r>
              <a:rPr lang="id-ID" dirty="0" smtClean="0"/>
              <a:t>) merupakan gambaran tiga dimensi entitasnya.</a:t>
            </a:r>
          </a:p>
          <a:p>
            <a:r>
              <a:rPr lang="id-ID" b="1" dirty="0" smtClean="0"/>
              <a:t>Model naratif </a:t>
            </a:r>
            <a:r>
              <a:rPr lang="id-ID" i="1" dirty="0" smtClean="0"/>
              <a:t>(narrative model) </a:t>
            </a:r>
            <a:r>
              <a:rPr lang="id-ID" dirty="0" smtClean="0"/>
              <a:t>, menggambarkan entitas dengan kata-kata yang terucap dan tertulis. Semua  komunikasi bisnis adalah model naratif, sehingga membuat model naratif jenis model yang paling populer.</a:t>
            </a:r>
          </a:p>
          <a:p>
            <a:r>
              <a:rPr lang="id-ID" b="1" dirty="0" smtClean="0"/>
              <a:t>Model grafis </a:t>
            </a:r>
            <a:r>
              <a:rPr lang="id-ID" i="1" dirty="0" smtClean="0"/>
              <a:t>(graphic model), </a:t>
            </a:r>
            <a:r>
              <a:rPr lang="id-ID" dirty="0" smtClean="0"/>
              <a:t>menggambarkan entitasnya dengan abstraksi garis, simbol, atau bentuk.</a:t>
            </a:r>
          </a:p>
          <a:p>
            <a:r>
              <a:rPr lang="id-ID" b="1" dirty="0" smtClean="0"/>
              <a:t>Model  matematis </a:t>
            </a:r>
            <a:r>
              <a:rPr lang="id-ID" i="1" dirty="0" smtClean="0"/>
              <a:t> (mathematical model) , </a:t>
            </a:r>
            <a:r>
              <a:rPr lang="id-ID" dirty="0" smtClean="0"/>
              <a:t>setiap rumus atau persamaan matematika adalah model matematis. Kebanyakan model matematika yang digunakan manajer bisnis sama kompleksnya dengan yang digunakan untuk menghitung EOQ </a:t>
            </a:r>
            <a:r>
              <a:rPr lang="id-ID" i="1" dirty="0" smtClean="0"/>
              <a:t>(economic order quantity). 				</a:t>
            </a:r>
            <a:r>
              <a:rPr lang="id-ID" b="1" dirty="0" smtClean="0"/>
              <a:t>EOQ=√2PS/M</a:t>
            </a:r>
            <a:endParaRPr lang="id-ID"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Penggunaan Model</a:t>
            </a:r>
            <a:endParaRPr lang="id-ID" sz="32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id-ID" sz="2800" dirty="0" smtClean="0">
                <a:latin typeface="Arial" pitchFamily="34" charset="0"/>
                <a:cs typeface="Arial" pitchFamily="34" charset="0"/>
              </a:rPr>
              <a:t>	Keempat jenis model memberikan pemahaman dan memfasilitasi komunikasi. Selain itu model matemetis memiliki kemampuan prediktif.</a:t>
            </a:r>
          </a:p>
          <a:p>
            <a:pPr marL="514350" indent="-514350">
              <a:buNone/>
            </a:pPr>
            <a:r>
              <a:rPr lang="id-ID" sz="2800" dirty="0" smtClean="0">
                <a:latin typeface="Arial" pitchFamily="34" charset="0"/>
                <a:cs typeface="Arial" pitchFamily="34" charset="0"/>
              </a:rPr>
              <a:t>	1.Memberikan pengertian</a:t>
            </a:r>
          </a:p>
          <a:p>
            <a:pPr marL="514350" indent="-514350">
              <a:buNone/>
            </a:pPr>
            <a:r>
              <a:rPr lang="id-ID" sz="2800" dirty="0" smtClean="0">
                <a:latin typeface="Arial" pitchFamily="34" charset="0"/>
                <a:cs typeface="Arial" pitchFamily="34" charset="0"/>
              </a:rPr>
              <a:t>	2.Memfasilitasi komunikasi</a:t>
            </a:r>
          </a:p>
          <a:p>
            <a:pPr marL="514350" indent="-514350">
              <a:buNone/>
            </a:pPr>
            <a:r>
              <a:rPr lang="id-ID" sz="2800" dirty="0" smtClean="0">
                <a:latin typeface="Arial" pitchFamily="34" charset="0"/>
                <a:cs typeface="Arial" pitchFamily="34" charset="0"/>
              </a:rPr>
              <a:t>	3.Memprediksi masa depan</a:t>
            </a:r>
            <a:endParaRPr lang="id-ID" sz="2800"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id-ID" sz="3200" dirty="0" smtClean="0">
                <a:latin typeface="Arial" pitchFamily="34" charset="0"/>
                <a:cs typeface="Arial" pitchFamily="34" charset="0"/>
              </a:rPr>
              <a:t>Kelas Model Matematis</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457200" y="1714488"/>
            <a:ext cx="8229600" cy="4610112"/>
          </a:xfrm>
        </p:spPr>
        <p:txBody>
          <a:bodyPr>
            <a:normAutofit/>
          </a:bodyPr>
          <a:lstStyle/>
          <a:p>
            <a:r>
              <a:rPr lang="id-ID" sz="2800" dirty="0" smtClean="0">
                <a:latin typeface="Arial" pitchFamily="34" charset="0"/>
                <a:cs typeface="Arial" pitchFamily="34" charset="0"/>
              </a:rPr>
              <a:t>Model statis atau dinamis </a:t>
            </a:r>
            <a:r>
              <a:rPr lang="id-ID" sz="2800" i="1" dirty="0" smtClean="0">
                <a:latin typeface="Arial" pitchFamily="34" charset="0"/>
                <a:cs typeface="Arial" pitchFamily="34" charset="0"/>
              </a:rPr>
              <a:t>(static or dinamic model)</a:t>
            </a:r>
            <a:endParaRPr lang="id-ID" sz="2800" dirty="0" smtClean="0">
              <a:latin typeface="Arial" pitchFamily="34" charset="0"/>
              <a:cs typeface="Arial" pitchFamily="34" charset="0"/>
            </a:endParaRPr>
          </a:p>
          <a:p>
            <a:r>
              <a:rPr lang="id-ID" sz="2800" dirty="0" smtClean="0">
                <a:latin typeface="Arial" pitchFamily="34" charset="0"/>
                <a:cs typeface="Arial" pitchFamily="34" charset="0"/>
              </a:rPr>
              <a:t>Model probabilitas atau deterministrik </a:t>
            </a:r>
            <a:r>
              <a:rPr lang="id-ID" sz="2800" i="1" dirty="0" smtClean="0">
                <a:latin typeface="Arial" pitchFamily="34" charset="0"/>
                <a:cs typeface="Arial" pitchFamily="34" charset="0"/>
              </a:rPr>
              <a:t>(probability or deterministic model)</a:t>
            </a:r>
          </a:p>
          <a:p>
            <a:r>
              <a:rPr lang="id-ID" sz="2800" dirty="0" smtClean="0">
                <a:latin typeface="Arial" pitchFamily="34" charset="0"/>
                <a:cs typeface="Arial" pitchFamily="34" charset="0"/>
              </a:rPr>
              <a:t>Model optimasi atau suboptimasi </a:t>
            </a:r>
            <a:r>
              <a:rPr lang="id-ID" sz="2800" i="1" dirty="0" smtClean="0">
                <a:latin typeface="Arial" pitchFamily="34" charset="0"/>
                <a:cs typeface="Arial" pitchFamily="34" charset="0"/>
              </a:rPr>
              <a:t>(optimazing orsuboptimazing model)</a:t>
            </a:r>
            <a:endParaRPr lang="id-ID" sz="2800" dirty="0">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Simulasi</a:t>
            </a:r>
            <a:endParaRPr lang="id-ID" sz="32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id-ID" sz="2800" dirty="0" smtClean="0">
                <a:latin typeface="Arial" pitchFamily="34" charset="0"/>
                <a:cs typeface="Arial" pitchFamily="34" charset="0"/>
              </a:rPr>
              <a:t>	Tindakan menggunakan model disebut dengan simulasi. Yang perlu diperhatikan dalam simulasi adalah:</a:t>
            </a:r>
          </a:p>
          <a:p>
            <a:pPr marL="880110" lvl="1" indent="-514350">
              <a:buFont typeface="+mj-lt"/>
              <a:buAutoNum type="arabicPeriod"/>
            </a:pPr>
            <a:r>
              <a:rPr lang="id-ID" sz="2800" dirty="0" smtClean="0">
                <a:latin typeface="Arial" pitchFamily="34" charset="0"/>
                <a:cs typeface="Arial" pitchFamily="34" charset="0"/>
              </a:rPr>
              <a:t>Skenario </a:t>
            </a:r>
            <a:r>
              <a:rPr lang="id-ID" sz="2800" i="1" dirty="0" smtClean="0">
                <a:latin typeface="Arial" pitchFamily="34" charset="0"/>
                <a:cs typeface="Arial" pitchFamily="34" charset="0"/>
              </a:rPr>
              <a:t>(scenario), digunakan untuk menggambarkan kondisi yang mempengaruhi simulasi.</a:t>
            </a:r>
          </a:p>
          <a:p>
            <a:pPr marL="880110" lvl="1" indent="-514350">
              <a:buFont typeface="+mj-lt"/>
              <a:buAutoNum type="arabicPeriod"/>
            </a:pPr>
            <a:r>
              <a:rPr lang="id-ID" sz="2800" dirty="0" smtClean="0">
                <a:latin typeface="Arial" pitchFamily="34" charset="0"/>
                <a:cs typeface="Arial" pitchFamily="34" charset="0"/>
              </a:rPr>
              <a:t>Variabel keputusan </a:t>
            </a:r>
            <a:r>
              <a:rPr lang="id-ID" sz="2800" i="1" dirty="0" smtClean="0">
                <a:latin typeface="Arial" pitchFamily="34" charset="0"/>
                <a:cs typeface="Arial" pitchFamily="34" charset="0"/>
              </a:rPr>
              <a:t>(decision variable), </a:t>
            </a:r>
            <a:r>
              <a:rPr lang="id-ID" sz="2800" dirty="0" smtClean="0">
                <a:latin typeface="Arial" pitchFamily="34" charset="0"/>
                <a:cs typeface="Arial" pitchFamily="34" charset="0"/>
              </a:rPr>
              <a:t>yaitu nilai yang dimasukkan manajer untuk mengukur dampak pada entitas.</a:t>
            </a:r>
            <a:endParaRPr lang="id-ID" sz="2800" dirty="0">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Teknik Simulasi</a:t>
            </a:r>
            <a:endParaRPr lang="id-ID" sz="32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id-ID" sz="2800" dirty="0" smtClean="0">
                <a:latin typeface="Arial" pitchFamily="34" charset="0"/>
                <a:cs typeface="Arial" pitchFamily="34" charset="0"/>
              </a:rPr>
              <a:t>	Model ini menghasilkan solusi yag terbaik menggunakan menggunakan skenario tertentu dan variabel-variabel keputusan.  Namun penting juga menjalankan model suboptimasi berulang kali  guna mencari kombinasi varibel keputusan yang menghasilkan hasil yang memuaskan.</a:t>
            </a:r>
            <a:endParaRPr lang="id-ID" sz="2800" dirty="0">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Format output simulasi</a:t>
            </a:r>
            <a:endParaRPr lang="id-ID" sz="32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id-ID" sz="2800" dirty="0" smtClean="0">
                <a:latin typeface="Arial" pitchFamily="34" charset="0"/>
                <a:cs typeface="Arial" pitchFamily="34" charset="0"/>
              </a:rPr>
              <a:t>	Melibatkan berbagai elemen skenario dan variabel keputusan pada layar atau halaman yang sama seperti output merupakan praktik yang baik. Dengan demikian akan jelas input yang mana yang menghasilkan output.</a:t>
            </a:r>
            <a:endParaRPr lang="id-ID" sz="28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642918"/>
            <a:ext cx="7772400" cy="4572000"/>
          </a:xfrm>
        </p:spPr>
        <p:txBody>
          <a:bodyPr/>
          <a:lstStyle/>
          <a:p>
            <a:pPr>
              <a:buFont typeface="Wingdings" pitchFamily="2" charset="2"/>
              <a:buChar char="§"/>
            </a:pPr>
            <a:r>
              <a:rPr lang="id-ID" sz="3200" dirty="0" smtClean="0">
                <a:latin typeface="Arial" pitchFamily="34" charset="0"/>
                <a:cs typeface="Arial" pitchFamily="34" charset="0"/>
              </a:rPr>
              <a:t> Proses pembuatan keputusan dan pemecahan masalah dapat ditunjukkan dari perbedaanya,yaitu dengan memberikan daftar langkah pemecahan masalah,memberikan  dua kerangka berpikir yang berguna dalam pamecahan masalah,dan memberikan pendekatan sistem sebagai dasar untuk memecahkan berbagai jenis masalah.</a:t>
            </a:r>
            <a:endParaRPr lang="id-ID" sz="3200" dirty="0" smtClean="0">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Contoh Pemodelan</a:t>
            </a:r>
            <a:endParaRPr lang="id-ID" sz="3200"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pPr>
              <a:buNone/>
            </a:pPr>
            <a:r>
              <a:rPr lang="id-ID" sz="2800" dirty="0" smtClean="0">
                <a:latin typeface="Arial" pitchFamily="34" charset="0"/>
                <a:cs typeface="Arial" pitchFamily="34" charset="0"/>
              </a:rPr>
              <a:t>	Eksekutif perusahaan dapat menggunakan model matematis untuk membuat beberapa keputusan kunci. Para eksekutif ini dapat menyimulasikan dampak dari:</a:t>
            </a:r>
          </a:p>
          <a:p>
            <a:pPr lvl="1"/>
            <a:r>
              <a:rPr lang="id-ID" sz="2800" dirty="0" smtClean="0">
                <a:latin typeface="Arial" pitchFamily="34" charset="0"/>
                <a:cs typeface="Arial" pitchFamily="34" charset="0"/>
              </a:rPr>
              <a:t>Harga produk</a:t>
            </a:r>
          </a:p>
          <a:p>
            <a:pPr lvl="1"/>
            <a:r>
              <a:rPr lang="id-ID" sz="2800" dirty="0" smtClean="0">
                <a:latin typeface="Arial" pitchFamily="34" charset="0"/>
                <a:cs typeface="Arial" pitchFamily="34" charset="0"/>
              </a:rPr>
              <a:t>Jumlah investasi pabrik yang dibutuhkan untuk menyediakan kapasitas juntuk memproduksi </a:t>
            </a:r>
            <a:r>
              <a:rPr lang="id-ID" sz="2800" dirty="0" smtClean="0">
                <a:latin typeface="Arial" pitchFamily="34" charset="0"/>
                <a:cs typeface="Arial" pitchFamily="34" charset="0"/>
              </a:rPr>
              <a:t>produk</a:t>
            </a:r>
            <a:endParaRPr lang="id-ID" sz="2800" dirty="0" smtClean="0">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id-ID" sz="2800" dirty="0" smtClean="0">
                <a:latin typeface="Arial" pitchFamily="34" charset="0"/>
                <a:cs typeface="Arial" pitchFamily="34" charset="0"/>
              </a:rPr>
              <a:t>Jumlah yang akan diinvestasikan dalam aktivitas pemasaran, seperti iklan dan penjualan langsung</a:t>
            </a:r>
          </a:p>
          <a:p>
            <a:pPr lvl="1"/>
            <a:r>
              <a:rPr lang="id-ID" sz="2800" dirty="0" smtClean="0">
                <a:latin typeface="Arial" pitchFamily="34" charset="0"/>
                <a:cs typeface="Arial" pitchFamily="34" charset="0"/>
              </a:rPr>
              <a:t>Jumlah yang akan diinvestasikan dalm penelitian dan pengembangan</a:t>
            </a:r>
          </a:p>
          <a:p>
            <a:endParaRPr lang="id-ID"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Input Model</a:t>
            </a:r>
            <a:endParaRPr lang="id-ID" sz="32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id-ID" sz="2800" dirty="0" smtClean="0">
                <a:latin typeface="Arial" pitchFamily="34" charset="0"/>
                <a:cs typeface="Arial" pitchFamily="34" charset="0"/>
              </a:rPr>
              <a:t>	Menunjukkan input yang digunakan untuk memasukkan elemen data skenario untuk kuartal sebelumnya dan menunjukkan elemen skenario untuk kuartal berikutnya</a:t>
            </a:r>
          </a:p>
          <a:p>
            <a:pPr>
              <a:buNone/>
            </a:pPr>
            <a:endParaRPr lang="id-ID" sz="2800" dirty="0">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Output Model</a:t>
            </a:r>
            <a:endParaRPr lang="id-ID" sz="32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id-ID" sz="2800" dirty="0" smtClean="0">
                <a:latin typeface="Arial" pitchFamily="34" charset="0"/>
                <a:cs typeface="Arial" pitchFamily="34" charset="0"/>
              </a:rPr>
              <a:t>	Para eksekutif  mendapatkan output yang lebih detail dalam bentuk tampilan dilayar atau cetakan</a:t>
            </a:r>
            <a:endParaRPr lang="id-ID" sz="2800" dirty="0">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latin typeface="Arial" pitchFamily="34" charset="0"/>
                <a:cs typeface="Arial" pitchFamily="34" charset="0"/>
              </a:rPr>
              <a:t>Kelebihan dan kelemahan Pemodelan</a:t>
            </a:r>
            <a:endParaRPr lang="id-ID" sz="3200"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pPr>
              <a:buNone/>
            </a:pPr>
            <a:r>
              <a:rPr lang="id-ID" sz="2800" dirty="0" smtClean="0">
                <a:latin typeface="Arial" pitchFamily="34" charset="0"/>
                <a:cs typeface="Arial" pitchFamily="34" charset="0"/>
              </a:rPr>
              <a:t>	Manajer yang menggunakan model matematika bisa mendapatkan manfaat melalui hal-hal berikut:</a:t>
            </a:r>
          </a:p>
          <a:p>
            <a:pPr lvl="1"/>
            <a:r>
              <a:rPr lang="id-ID" sz="2800" dirty="0" smtClean="0">
                <a:latin typeface="Arial" pitchFamily="34" charset="0"/>
                <a:cs typeface="Arial" pitchFamily="34" charset="0"/>
              </a:rPr>
              <a:t>Proses pemodelan dapat menjadi pengalaman belajar.</a:t>
            </a:r>
          </a:p>
          <a:p>
            <a:pPr lvl="1"/>
            <a:r>
              <a:rPr lang="id-ID" sz="2800" dirty="0" smtClean="0">
                <a:latin typeface="Arial" pitchFamily="34" charset="0"/>
                <a:cs typeface="Arial" pitchFamily="34" charset="0"/>
              </a:rPr>
              <a:t>Kecepatan proses simulasi memungkinkan sejumlah besar alternatif dapat dipertimbangkan dengan cara memberikan kemampuan  untuk mengevaluasi dampak keputusan dalam waktu yang singkat</a:t>
            </a:r>
            <a:r>
              <a:rPr lang="id-ID" sz="2800" dirty="0" smtClean="0">
                <a:latin typeface="Arial" pitchFamily="34" charset="0"/>
                <a:cs typeface="Arial" pitchFamily="34" charset="0"/>
              </a:rPr>
              <a:t>.</a:t>
            </a:r>
            <a:endParaRPr lang="id-ID" sz="2800" dirty="0" smtClean="0">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id-ID" sz="2800" dirty="0" smtClean="0">
                <a:latin typeface="Arial" pitchFamily="34" charset="0"/>
                <a:cs typeface="Arial" pitchFamily="34" charset="0"/>
              </a:rPr>
              <a:t>Memberikan kemampuan </a:t>
            </a:r>
            <a:r>
              <a:rPr lang="id-ID" sz="2800" i="1" dirty="0" smtClean="0">
                <a:latin typeface="Arial" pitchFamily="34" charset="0"/>
                <a:cs typeface="Arial" pitchFamily="34" charset="0"/>
              </a:rPr>
              <a:t>prediksi</a:t>
            </a:r>
            <a:r>
              <a:rPr lang="id-ID" sz="2800" dirty="0" smtClean="0">
                <a:latin typeface="Arial" pitchFamily="34" charset="0"/>
                <a:cs typeface="Arial" pitchFamily="34" charset="0"/>
              </a:rPr>
              <a:t>-pandangan kemasa depan- yang tidak dapat diberikan oleh metode penyedia informasi lain.</a:t>
            </a:r>
          </a:p>
          <a:p>
            <a:pPr lvl="1"/>
            <a:r>
              <a:rPr lang="id-ID" sz="2800" dirty="0" smtClean="0">
                <a:latin typeface="Arial" pitchFamily="34" charset="0"/>
                <a:cs typeface="Arial" pitchFamily="34" charset="0"/>
              </a:rPr>
              <a:t>Model tidak semahal upaya uji coba.</a:t>
            </a:r>
          </a:p>
          <a:p>
            <a:endParaRPr lang="id-ID"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706"/>
          </a:xfrm>
        </p:spPr>
        <p:txBody>
          <a:bodyPr>
            <a:normAutofit fontScale="90000"/>
          </a:bodyPr>
          <a:lstStyle/>
          <a:p>
            <a:endParaRPr lang="id-ID" dirty="0"/>
          </a:p>
        </p:txBody>
      </p:sp>
      <p:sp>
        <p:nvSpPr>
          <p:cNvPr id="3" name="Content Placeholder 2"/>
          <p:cNvSpPr>
            <a:spLocks noGrp="1"/>
          </p:cNvSpPr>
          <p:nvPr>
            <p:ph idx="1"/>
          </p:nvPr>
        </p:nvSpPr>
        <p:spPr>
          <a:xfrm>
            <a:off x="457200" y="857232"/>
            <a:ext cx="8229600" cy="5467368"/>
          </a:xfrm>
        </p:spPr>
        <p:txBody>
          <a:bodyPr/>
          <a:lstStyle/>
          <a:p>
            <a:pPr>
              <a:buNone/>
            </a:pPr>
            <a:r>
              <a:rPr lang="id-ID" dirty="0" smtClean="0"/>
              <a:t>Kelemahan pemodelan ini adalah:</a:t>
            </a:r>
          </a:p>
          <a:p>
            <a:pPr lvl="1"/>
            <a:r>
              <a:rPr lang="id-ID" i="1" dirty="0" smtClean="0"/>
              <a:t>Kesulitan untuk membuat model sistem bisnis </a:t>
            </a:r>
            <a:r>
              <a:rPr lang="id-ID" dirty="0" smtClean="0"/>
              <a:t>akan menghasilkan model yang tidak mencakup semua pengaruh terhadap entitas.</a:t>
            </a:r>
          </a:p>
          <a:p>
            <a:pPr lvl="1"/>
            <a:r>
              <a:rPr lang="id-ID" i="1" dirty="0" smtClean="0"/>
              <a:t>Kemampuan matematis tingkat tinggi</a:t>
            </a:r>
            <a:r>
              <a:rPr lang="id-ID" dirty="0" smtClean="0"/>
              <a:t> dibutuhkan untuk merancang model yang lebih kompleks. Selain itu kemampuan semacam ini juga diperlukan untuk menginterpretasikan output dengan baik.</a:t>
            </a:r>
            <a:endParaRPr lang="id-ID" i="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67656"/>
          </a:xfrm>
        </p:spPr>
        <p:txBody>
          <a:bodyPr>
            <a:noAutofit/>
          </a:bodyPr>
          <a:lstStyle/>
          <a:p>
            <a:r>
              <a:rPr lang="id-ID" sz="4000" dirty="0" smtClean="0"/>
              <a:t>PEMODELAN MATEMATIKA MENGGUNAKN LEMBAR KERJA ELEKTRONIK</a:t>
            </a:r>
            <a:endParaRPr lang="id-ID" sz="4000" dirty="0"/>
          </a:p>
        </p:txBody>
      </p:sp>
      <p:sp>
        <p:nvSpPr>
          <p:cNvPr id="3" name="Content Placeholder 2"/>
          <p:cNvSpPr>
            <a:spLocks noGrp="1"/>
          </p:cNvSpPr>
          <p:nvPr>
            <p:ph idx="1"/>
          </p:nvPr>
        </p:nvSpPr>
        <p:spPr>
          <a:xfrm>
            <a:off x="457200" y="2571744"/>
            <a:ext cx="8229600" cy="3752856"/>
          </a:xfrm>
        </p:spPr>
        <p:txBody>
          <a:bodyPr/>
          <a:lstStyle/>
          <a:p>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85728"/>
            <a:ext cx="7772400" cy="914400"/>
          </a:xfrm>
        </p:spPr>
        <p:txBody>
          <a:bodyPr>
            <a:normAutofit fontScale="90000"/>
          </a:bodyPr>
          <a:lstStyle/>
          <a:p>
            <a:r>
              <a:rPr lang="id-ID" dirty="0" smtClean="0"/>
              <a:t>Pemecahan Masalah dan </a:t>
            </a:r>
            <a:r>
              <a:rPr lang="id-ID" sz="3600" dirty="0" smtClean="0">
                <a:latin typeface="Arial" pitchFamily="34" charset="0"/>
                <a:cs typeface="Arial" pitchFamily="34" charset="0"/>
              </a:rPr>
              <a:t>Pembuatan</a:t>
            </a:r>
            <a:r>
              <a:rPr lang="id-ID" dirty="0" smtClean="0"/>
              <a:t>  Keputusan</a:t>
            </a:r>
            <a:endParaRPr lang="id-ID" dirty="0"/>
          </a:p>
        </p:txBody>
      </p:sp>
      <p:sp>
        <p:nvSpPr>
          <p:cNvPr id="3" name="Content Placeholder 2"/>
          <p:cNvSpPr>
            <a:spLocks noGrp="1"/>
          </p:cNvSpPr>
          <p:nvPr>
            <p:ph idx="1"/>
          </p:nvPr>
        </p:nvSpPr>
        <p:spPr/>
        <p:txBody>
          <a:bodyPr>
            <a:normAutofit fontScale="92500" lnSpcReduction="20000"/>
          </a:bodyPr>
          <a:lstStyle/>
          <a:p>
            <a:pPr algn="just"/>
            <a:r>
              <a:rPr lang="id-ID" dirty="0" smtClean="0">
                <a:latin typeface="Arial" pitchFamily="34" charset="0"/>
                <a:cs typeface="Arial" pitchFamily="34" charset="0"/>
              </a:rPr>
              <a:t>Pemecahan masalah  (</a:t>
            </a:r>
            <a:r>
              <a:rPr lang="id-ID" i="1" dirty="0" smtClean="0">
                <a:latin typeface="Arial" pitchFamily="34" charset="0"/>
                <a:cs typeface="Arial" pitchFamily="34" charset="0"/>
              </a:rPr>
              <a:t>problem solving</a:t>
            </a:r>
            <a:r>
              <a:rPr lang="id-ID" dirty="0" smtClean="0">
                <a:latin typeface="Arial" pitchFamily="34" charset="0"/>
                <a:cs typeface="Arial" pitchFamily="34" charset="0"/>
              </a:rPr>
              <a:t>)Terdiri atas respon terhadap hal yang berjalan dengan baik, serta terhadap hal yang berjalan dengan buruk dengan cara mendefenisikan masalah (problem) sebagai kondisi atau peristiwa yang berbahaya atau dapat membahayakan perusahaan,atau yang bermanfaat atau dapat memberi manfaat.</a:t>
            </a:r>
          </a:p>
          <a:p>
            <a:pPr algn="just"/>
            <a:r>
              <a:rPr lang="id-ID" dirty="0" smtClean="0">
                <a:latin typeface="Arial" pitchFamily="34" charset="0"/>
                <a:cs typeface="Arial" pitchFamily="34" charset="0"/>
              </a:rPr>
              <a:t>Pembuatan keputusan (</a:t>
            </a:r>
            <a:r>
              <a:rPr lang="id-ID" i="1" dirty="0" smtClean="0">
                <a:latin typeface="Arial" pitchFamily="34" charset="0"/>
                <a:cs typeface="Arial" pitchFamily="34" charset="0"/>
              </a:rPr>
              <a:t>decision making</a:t>
            </a:r>
            <a:r>
              <a:rPr lang="id-ID" dirty="0" smtClean="0">
                <a:latin typeface="Arial" pitchFamily="34" charset="0"/>
                <a:cs typeface="Arial" pitchFamily="34" charset="0"/>
              </a:rPr>
              <a:t>),yaitu tindakan memilih  diantara berbagai alternatif solusi pemecahan masalah.</a:t>
            </a:r>
            <a:endParaRPr lang="id-ID"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214446"/>
          </a:xfrm>
        </p:spPr>
        <p:txBody>
          <a:bodyPr/>
          <a:lstStyle/>
          <a:p>
            <a:r>
              <a:rPr lang="id-ID" dirty="0" smtClean="0"/>
              <a:t>Fase </a:t>
            </a:r>
            <a:r>
              <a:rPr lang="id-ID" sz="3200" dirty="0" smtClean="0"/>
              <a:t>Pemecahan</a:t>
            </a:r>
            <a:r>
              <a:rPr lang="id-ID" dirty="0" smtClean="0"/>
              <a:t> </a:t>
            </a:r>
            <a:r>
              <a:rPr lang="id-ID" sz="3200" dirty="0" smtClean="0">
                <a:latin typeface="Arial" pitchFamily="34" charset="0"/>
                <a:cs typeface="Arial" pitchFamily="34" charset="0"/>
              </a:rPr>
              <a:t>Masalah</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428596" y="1214422"/>
            <a:ext cx="8229600" cy="4538674"/>
          </a:xfrm>
        </p:spPr>
        <p:txBody>
          <a:bodyPr>
            <a:noAutofit/>
          </a:bodyPr>
          <a:lstStyle/>
          <a:p>
            <a:r>
              <a:rPr lang="id-ID" sz="2800" dirty="0" smtClean="0">
                <a:latin typeface="Arial" pitchFamily="34" charset="0"/>
                <a:cs typeface="Arial" pitchFamily="34" charset="0"/>
              </a:rPr>
              <a:t>Menurut Herbert A.Simon,orang yang memecahkan masalah terlihat dalam:	</a:t>
            </a:r>
          </a:p>
          <a:p>
            <a:pPr lvl="1">
              <a:buFont typeface="Arial" pitchFamily="34" charset="0"/>
              <a:buChar char="•"/>
            </a:pPr>
            <a:r>
              <a:rPr lang="id-ID" sz="2800" dirty="0" smtClean="0">
                <a:latin typeface="Arial" pitchFamily="34" charset="0"/>
                <a:cs typeface="Arial" pitchFamily="34" charset="0"/>
              </a:rPr>
              <a:t> Aktivitas intelijen,yaitu mencari disekitar lingkungan kondisi yang harus dipecahkan.</a:t>
            </a:r>
          </a:p>
          <a:p>
            <a:pPr lvl="1">
              <a:buFont typeface="Arial" pitchFamily="34" charset="0"/>
              <a:buChar char="•"/>
            </a:pPr>
            <a:r>
              <a:rPr lang="id-ID" sz="2800" dirty="0" smtClean="0">
                <a:latin typeface="Arial" pitchFamily="34" charset="0"/>
                <a:cs typeface="Arial" pitchFamily="34" charset="0"/>
              </a:rPr>
              <a:t>Aktivitas perancangan,yaitu menemukan, mengembangkan,dan menganalisis tindakan-tindakan yang mungkin dilakukan.</a:t>
            </a:r>
          </a:p>
          <a:p>
            <a:pPr lvl="1">
              <a:buFont typeface="Arial" pitchFamily="34" charset="0"/>
              <a:buChar char="•"/>
            </a:pPr>
            <a:r>
              <a:rPr lang="id-ID" sz="2800" dirty="0" smtClean="0">
                <a:latin typeface="Arial" pitchFamily="34" charset="0"/>
                <a:cs typeface="Arial" pitchFamily="34" charset="0"/>
              </a:rPr>
              <a:t>Aktivitas pemilihan,yaitu memilih tindakan tertentu dari beberapa yang tersedia.</a:t>
            </a:r>
          </a:p>
          <a:p>
            <a:pPr lvl="1">
              <a:buFont typeface="Arial" pitchFamily="34" charset="0"/>
              <a:buChar char="•"/>
            </a:pPr>
            <a:r>
              <a:rPr lang="id-ID" sz="2800" dirty="0" smtClean="0">
                <a:latin typeface="Arial" pitchFamily="34" charset="0"/>
                <a:cs typeface="Arial" pitchFamily="34" charset="0"/>
              </a:rPr>
              <a:t>Aktivitas pengkajian,yaitu memeriksa pilihan-pilihan yang lalu.</a:t>
            </a:r>
          </a:p>
          <a:p>
            <a:pPr lvl="1">
              <a:buNone/>
            </a:pPr>
            <a:endParaRPr lang="id-ID" sz="2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428760"/>
          </a:xfrm>
        </p:spPr>
        <p:txBody>
          <a:bodyPr>
            <a:normAutofit/>
          </a:bodyPr>
          <a:lstStyle/>
          <a:p>
            <a:r>
              <a:rPr lang="id-ID" dirty="0" smtClean="0">
                <a:latin typeface="Arial" pitchFamily="34" charset="0"/>
                <a:cs typeface="Arial" pitchFamily="34" charset="0"/>
              </a:rPr>
              <a:t>Kerangka Pikiran Pemecahan </a:t>
            </a:r>
            <a:r>
              <a:rPr lang="id-ID" sz="3200" dirty="0" smtClean="0">
                <a:latin typeface="Arial" pitchFamily="34" charset="0"/>
                <a:cs typeface="Arial" pitchFamily="34" charset="0"/>
              </a:rPr>
              <a:t>Masalah</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500034" y="1428736"/>
            <a:ext cx="8258204" cy="3681418"/>
          </a:xfrm>
        </p:spPr>
        <p:txBody>
          <a:bodyPr>
            <a:normAutofit fontScale="92500"/>
          </a:bodyPr>
          <a:lstStyle/>
          <a:p>
            <a:pPr algn="just"/>
            <a:r>
              <a:rPr lang="id-ID" dirty="0" smtClean="0"/>
              <a:t>Kerangka berpikir yang berguna dalam pemecahan masalah adalah model sistem umum perusahaan dan model delapan elemen lingkungan.Model sistem umum sebagai kerangka berpikir perusahaan sebagai suatu sistem.Hal diidentifikasi melalui elemen-elemen penting yang harus ada,aliran data,informasi serta keputusan yang menghubungkan elemen-elemen tersebut.</a:t>
            </a:r>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Pendekatan</a:t>
            </a:r>
            <a:r>
              <a:rPr lang="id-ID" dirty="0" smtClean="0"/>
              <a:t> Sistem</a:t>
            </a:r>
            <a:endParaRPr lang="id-ID" dirty="0"/>
          </a:p>
        </p:txBody>
      </p:sp>
      <p:sp>
        <p:nvSpPr>
          <p:cNvPr id="3" name="Content Placeholder 2"/>
          <p:cNvSpPr>
            <a:spLocks noGrp="1"/>
          </p:cNvSpPr>
          <p:nvPr>
            <p:ph idx="1"/>
          </p:nvPr>
        </p:nvSpPr>
        <p:spPr/>
        <p:txBody>
          <a:bodyPr>
            <a:normAutofit fontScale="92500"/>
          </a:bodyPr>
          <a:lstStyle/>
          <a:p>
            <a:pPr>
              <a:buNone/>
            </a:pPr>
            <a:r>
              <a:rPr lang="id-ID" dirty="0" smtClean="0"/>
              <a:t>	Perlakuan pemecahan masalah yang paling detail disajikan melalui pendekatan sistem,yaitu sederetan </a:t>
            </a:r>
            <a:r>
              <a:rPr lang="id-ID" dirty="0" smtClean="0">
                <a:latin typeface="Arial" pitchFamily="34" charset="0"/>
                <a:cs typeface="Arial" pitchFamily="34" charset="0"/>
              </a:rPr>
              <a:t>langkah</a:t>
            </a:r>
            <a:r>
              <a:rPr lang="id-ID" dirty="0" smtClean="0"/>
              <a:t> yang dikelompokkan dalam tiga tahap, upaya  persiapan,upaya pendefenisiaan,dan upaya pemecahan.Pendekatan ini menunjukkan model sistem umum disarankan untuk digunakan dalam memendan g perusahaan sebagai suatu sistem dan model linkungan digunakan untuk mengenali sistem lingkungan.</a:t>
            </a:r>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796086"/>
          </a:xfrm>
        </p:spPr>
        <p:txBody>
          <a:bodyPr>
            <a:normAutofit/>
          </a:bodyPr>
          <a:lstStyle/>
          <a:p>
            <a:r>
              <a:rPr lang="id-ID" sz="3200" dirty="0" smtClean="0">
                <a:latin typeface="Arial" pitchFamily="34" charset="0"/>
                <a:cs typeface="Arial" pitchFamily="34" charset="0"/>
              </a:rPr>
              <a:t>Pentingnya</a:t>
            </a:r>
            <a:r>
              <a:rPr lang="id-ID" dirty="0" smtClean="0"/>
              <a:t> Cara Pandang Sistem</a:t>
            </a:r>
            <a:endParaRPr lang="id-ID" dirty="0"/>
          </a:p>
        </p:txBody>
      </p:sp>
      <p:sp>
        <p:nvSpPr>
          <p:cNvPr id="3" name="Content Placeholder 2"/>
          <p:cNvSpPr>
            <a:spLocks noGrp="1"/>
          </p:cNvSpPr>
          <p:nvPr>
            <p:ph idx="1"/>
          </p:nvPr>
        </p:nvSpPr>
        <p:spPr/>
        <p:txBody>
          <a:bodyPr>
            <a:noAutofit/>
          </a:bodyPr>
          <a:lstStyle/>
          <a:p>
            <a:pPr>
              <a:buNone/>
            </a:pPr>
            <a:r>
              <a:rPr lang="id-ID" sz="2800" dirty="0" smtClean="0">
                <a:latin typeface="Arial" pitchFamily="34" charset="0"/>
                <a:cs typeface="Arial" pitchFamily="34" charset="0"/>
              </a:rPr>
              <a:t>	Cara pandang sistem (</a:t>
            </a:r>
            <a:r>
              <a:rPr lang="id-ID" sz="2800" i="1" dirty="0" smtClean="0">
                <a:latin typeface="Arial" pitchFamily="34" charset="0"/>
                <a:cs typeface="Arial" pitchFamily="34" charset="0"/>
              </a:rPr>
              <a:t>system view</a:t>
            </a:r>
            <a:r>
              <a:rPr lang="id-ID" sz="2800" dirty="0" smtClean="0">
                <a:latin typeface="Arial" pitchFamily="34" charset="0"/>
                <a:cs typeface="Arial" pitchFamily="34" charset="0"/>
              </a:rPr>
              <a:t>),yaitu memandang operasional usaha sebagai sistem yang menjadi bagian dari lingkungan yang lebih luas.Pentingnya cara pandang sistem akan</a:t>
            </a:r>
            <a:r>
              <a:rPr lang="id-ID" sz="2800" dirty="0" smtClean="0">
                <a:latin typeface="Arial" pitchFamily="34" charset="0"/>
                <a:cs typeface="Arial" pitchFamily="34" charset="0"/>
              </a:rPr>
              <a:t>:</a:t>
            </a:r>
            <a:endParaRPr lang="id-ID" sz="2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662" y="285728"/>
            <a:ext cx="7772400" cy="6215106"/>
          </a:xfrm>
        </p:spPr>
        <p:txBody>
          <a:bodyPr>
            <a:noAutofit/>
          </a:bodyPr>
          <a:lstStyle/>
          <a:p>
            <a:pPr marL="822960" lvl="1" indent="-457200" algn="l">
              <a:buFont typeface="+mj-lt"/>
              <a:buAutoNum type="arabicParenR"/>
            </a:pPr>
            <a:r>
              <a:rPr lang="id-ID" sz="2800" dirty="0" smtClean="0">
                <a:latin typeface="Arial" pitchFamily="34" charset="0"/>
                <a:cs typeface="Arial" pitchFamily="34" charset="0"/>
              </a:rPr>
              <a:t>Mencegah manajer  agar tidak bingung karena kompleksitas struktur organisasi dan detail pekerjaan</a:t>
            </a:r>
          </a:p>
          <a:p>
            <a:pPr marL="822960" lvl="1" indent="-457200" algn="l">
              <a:buFont typeface="+mj-lt"/>
              <a:buAutoNum type="arabicParenR"/>
            </a:pPr>
            <a:r>
              <a:rPr lang="id-ID" sz="2800" dirty="0" smtClean="0">
                <a:latin typeface="Arial" pitchFamily="34" charset="0"/>
                <a:cs typeface="Arial" pitchFamily="34" charset="0"/>
              </a:rPr>
              <a:t>Menekankan pentingnya memiliki tujuan yang baik.</a:t>
            </a:r>
          </a:p>
          <a:p>
            <a:pPr marL="822960" lvl="1" indent="-457200" algn="l">
              <a:buFont typeface="+mj-lt"/>
              <a:buAutoNum type="arabicParenR"/>
            </a:pPr>
            <a:r>
              <a:rPr lang="id-ID" sz="2800" dirty="0" smtClean="0">
                <a:latin typeface="Arial" pitchFamily="34" charset="0"/>
                <a:cs typeface="Arial" pitchFamily="34" charset="0"/>
              </a:rPr>
              <a:t>Menekankan pentingnya semua bagian organisasi untuk bekerja sama.</a:t>
            </a:r>
          </a:p>
          <a:p>
            <a:pPr marL="822960" lvl="1" indent="-457200" algn="l">
              <a:buFont typeface="+mj-lt"/>
              <a:buAutoNum type="arabicParenR"/>
            </a:pPr>
            <a:r>
              <a:rPr lang="id-ID" sz="2800" dirty="0" smtClean="0">
                <a:latin typeface="Arial" pitchFamily="34" charset="0"/>
                <a:cs typeface="Arial" pitchFamily="34" charset="0"/>
              </a:rPr>
              <a:t>Mengangkat hubungan antara organisasi dengan lingkungannya.</a:t>
            </a:r>
          </a:p>
          <a:p>
            <a:pPr marL="822960" lvl="1" indent="-457200" algn="l">
              <a:buFont typeface="+mj-lt"/>
              <a:buAutoNum type="arabicParenR"/>
            </a:pPr>
            <a:r>
              <a:rPr lang="id-ID" sz="2800" dirty="0" smtClean="0">
                <a:latin typeface="Arial" pitchFamily="34" charset="0"/>
                <a:cs typeface="Arial" pitchFamily="34" charset="0"/>
              </a:rPr>
              <a:t>Menempatkan nilai tinggi pada informasi yang didapat dari input yang hanya dapat dicapai melalui sistem perputaran tertutup.</a:t>
            </a:r>
          </a:p>
          <a:p>
            <a:endParaRPr lang="id-ID"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637</TotalTime>
  <Words>1161</Words>
  <Application>Microsoft Office PowerPoint</Application>
  <PresentationFormat>On-screen Show (4:3)</PresentationFormat>
  <Paragraphs>104</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Metro</vt:lpstr>
      <vt:lpstr>Sistem Pendukung Pengambilan Keputusan</vt:lpstr>
      <vt:lpstr>Apa Yang Disebut Dengan Pembuatan Keputusan</vt:lpstr>
      <vt:lpstr>Slide 3</vt:lpstr>
      <vt:lpstr>Pemecahan Masalah dan Pembuatan  Keputusan</vt:lpstr>
      <vt:lpstr>Fase Pemecahan Masalah</vt:lpstr>
      <vt:lpstr>Kerangka Pikiran Pemecahan Masalah</vt:lpstr>
      <vt:lpstr>Pendekatan Sistem</vt:lpstr>
      <vt:lpstr>Pentingnya Cara Pandang Sistem</vt:lpstr>
      <vt:lpstr>Slide 9</vt:lpstr>
      <vt:lpstr>Membangun Konsep</vt:lpstr>
      <vt:lpstr>Elemen Proses Pemecahan Masalah</vt:lpstr>
      <vt:lpstr>Slide 12</vt:lpstr>
      <vt:lpstr>Slide 13</vt:lpstr>
      <vt:lpstr>Memilih Solusi Yang Terbaik </vt:lpstr>
      <vt:lpstr>Slide 15</vt:lpstr>
      <vt:lpstr>Permasalahan Versus Gejala</vt:lpstr>
      <vt:lpstr>Struktur Permasalahan</vt:lpstr>
      <vt:lpstr>Slide 18</vt:lpstr>
      <vt:lpstr>Jenis Keputusan</vt:lpstr>
      <vt:lpstr>Sistem Pendukung Pengambilan Keputusan</vt:lpstr>
      <vt:lpstr>Slide 21</vt:lpstr>
      <vt:lpstr>Model DSS</vt:lpstr>
      <vt:lpstr>PEMODELAN MATEMATIKA</vt:lpstr>
      <vt:lpstr>Jenis Model</vt:lpstr>
      <vt:lpstr>Penggunaan Model</vt:lpstr>
      <vt:lpstr>Kelas Model Matematis</vt:lpstr>
      <vt:lpstr>Simulasi</vt:lpstr>
      <vt:lpstr>Teknik Simulasi</vt:lpstr>
      <vt:lpstr>Format output simulasi</vt:lpstr>
      <vt:lpstr>Contoh Pemodelan</vt:lpstr>
      <vt:lpstr>Slide 31</vt:lpstr>
      <vt:lpstr>Input Model</vt:lpstr>
      <vt:lpstr>Output Model</vt:lpstr>
      <vt:lpstr>Kelebihan dan kelemahan Pemodelan</vt:lpstr>
      <vt:lpstr>Slide 35</vt:lpstr>
      <vt:lpstr>Slide 36</vt:lpstr>
      <vt:lpstr>PEMODELAN MATEMATIKA MENGGUNAKN LEMBAR KERJA ELEKTRONIK</vt:lpstr>
    </vt:vector>
  </TitlesOfParts>
  <Company>Panggabean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Sstem Pendukung Pengambilan Keputusan</dc:title>
  <dc:creator>iChwan</dc:creator>
  <cp:lastModifiedBy>iChwan</cp:lastModifiedBy>
  <cp:revision>63</cp:revision>
  <dcterms:created xsi:type="dcterms:W3CDTF">2012-10-06T02:09:07Z</dcterms:created>
  <dcterms:modified xsi:type="dcterms:W3CDTF">2012-11-30T04:43:46Z</dcterms:modified>
</cp:coreProperties>
</file>