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4"/>
  </p:notesMasterIdLst>
  <p:sldIdLst>
    <p:sldId id="256" r:id="rId2"/>
    <p:sldId id="283" r:id="rId3"/>
    <p:sldId id="285" r:id="rId4"/>
    <p:sldId id="271" r:id="rId5"/>
    <p:sldId id="269" r:id="rId6"/>
    <p:sldId id="257" r:id="rId7"/>
    <p:sldId id="288" r:id="rId8"/>
    <p:sldId id="286" r:id="rId9"/>
    <p:sldId id="287" r:id="rId10"/>
    <p:sldId id="258" r:id="rId11"/>
    <p:sldId id="259" r:id="rId12"/>
    <p:sldId id="260" r:id="rId13"/>
    <p:sldId id="261" r:id="rId14"/>
    <p:sldId id="272" r:id="rId15"/>
    <p:sldId id="262" r:id="rId16"/>
    <p:sldId id="289" r:id="rId17"/>
    <p:sldId id="263" r:id="rId18"/>
    <p:sldId id="264" r:id="rId19"/>
    <p:sldId id="290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2" r:id="rId30"/>
    <p:sldId id="293" r:id="rId31"/>
    <p:sldId id="291" r:id="rId32"/>
    <p:sldId id="29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6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34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A8E51F0-B12E-4CC1-BBED-7B1D1A69F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79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FFAE-565E-419C-BE95-14286BAECF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2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8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8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28288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5463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63926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8519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1997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09914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EEB4-B06D-4A94-A804-895D57F712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2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3C519-DD7A-4390-AB46-99ABBB023E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10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E8DA-1052-4C6B-BAFE-4D3AC0CD74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1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6C8BE-D36F-4A95-8517-2167DC3786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0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6028-A870-4C36-A1E2-B64123CE8D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91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9983-6FED-4651-BB0B-7498D42722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05CF-89D6-4D0E-95D7-F594133A0E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31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A61F-26B2-4877-9CE9-0F9C87F6FE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187F-A63E-4F06-8172-84040DEB41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95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E6C0-93A5-4D53-8576-744F83735B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24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en-US" smtClean="0"/>
              <a:t>fika - kecerdasan buatan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40624F-3742-48E2-B98B-6DB534254E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26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8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27"/>
          <p:cNvSpPr>
            <a:spLocks noChangeShapeType="1"/>
          </p:cNvSpPr>
          <p:nvPr userDrawn="1"/>
        </p:nvSpPr>
        <p:spPr bwMode="auto">
          <a:xfrm>
            <a:off x="685800" y="6248400"/>
            <a:ext cx="8001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1235075"/>
            <a:ext cx="7772400" cy="1736725"/>
          </a:xfrm>
        </p:spPr>
        <p:txBody>
          <a:bodyPr>
            <a:normAutofit/>
          </a:bodyPr>
          <a:lstStyle/>
          <a:p>
            <a:pPr algn="ctr"/>
            <a:r>
              <a:rPr lang="en-US" altLang="en-US" sz="5400" dirty="0">
                <a:latin typeface="Calibri" panose="020F0502020204030204" pitchFamily="34" charset="0"/>
              </a:rPr>
              <a:t>KECERDASAN BUATAN</a:t>
            </a:r>
            <a:br>
              <a:rPr lang="en-US" altLang="en-US" sz="5400" dirty="0">
                <a:latin typeface="Calibri" panose="020F0502020204030204" pitchFamily="34" charset="0"/>
              </a:rPr>
            </a:br>
            <a:r>
              <a:rPr lang="en-US" altLang="en-US" sz="3600" dirty="0">
                <a:latin typeface="Calibri" panose="020F0502020204030204" pitchFamily="34" charset="0"/>
              </a:rPr>
              <a:t>(ARTIFICIAL INTELLIGENCE)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6294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Soleh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Elfrianto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Hardiyono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PENS D4 LJ PJJ 2014</a:t>
            </a:r>
          </a:p>
          <a:p>
            <a:pPr algn="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2110147044</a:t>
            </a:r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  <a:p>
            <a:pPr algn="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457200"/>
            <a:ext cx="66294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KTI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tugas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Segoe UI Light" pitchFamily="34" charset="0"/>
              </a:rPr>
              <a:t> 8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Segoe UI Ligh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914400"/>
          </a:xfrm>
        </p:spPr>
        <p:txBody>
          <a:bodyPr/>
          <a:lstStyle/>
          <a:p>
            <a:pPr algn="ctr"/>
            <a:r>
              <a:rPr lang="en-US" altLang="en-US" dirty="0"/>
              <a:t>2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Utama</a:t>
            </a:r>
            <a:r>
              <a:rPr lang="en-US" altLang="en-US" dirty="0"/>
              <a:t> AI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solidFill>
                  <a:schemeClr val="tx1"/>
                </a:solidFill>
              </a:rPr>
              <a:t>Basis </a:t>
            </a:r>
            <a:r>
              <a:rPr lang="en-US" altLang="en-US" sz="2800" dirty="0" err="1">
                <a:solidFill>
                  <a:schemeClr val="tx1"/>
                </a:solidFill>
              </a:rPr>
              <a:t>Pengetahuan</a:t>
            </a:r>
            <a:r>
              <a:rPr lang="en-US" altLang="en-US" sz="2800" dirty="0">
                <a:solidFill>
                  <a:schemeClr val="tx1"/>
                </a:solidFill>
              </a:rPr>
              <a:t> (</a:t>
            </a:r>
            <a:r>
              <a:rPr lang="en-US" altLang="en-US" sz="2800" i="1" dirty="0">
                <a:solidFill>
                  <a:schemeClr val="tx1"/>
                </a:solidFill>
              </a:rPr>
              <a:t>knowledge base</a:t>
            </a:r>
            <a:r>
              <a:rPr lang="en-US" alt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</a:rPr>
              <a:t>berisi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fakta-fakta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teori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pemikiran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hubungan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komponen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satu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lainnya</a:t>
            </a:r>
            <a:endParaRPr lang="en-US" altLang="en-US" sz="2800" dirty="0">
              <a:solidFill>
                <a:schemeClr val="tx1"/>
              </a:solidFill>
            </a:endParaRPr>
          </a:p>
          <a:p>
            <a:endParaRPr lang="en-US" altLang="en-US" sz="12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Motor </a:t>
            </a:r>
            <a:r>
              <a:rPr lang="en-US" altLang="en-US" sz="2800" dirty="0" err="1">
                <a:solidFill>
                  <a:schemeClr val="tx1"/>
                </a:solidFill>
              </a:rPr>
              <a:t>Inferensi</a:t>
            </a:r>
            <a:r>
              <a:rPr lang="en-US" altLang="en-US" sz="2800" dirty="0">
                <a:solidFill>
                  <a:schemeClr val="tx1"/>
                </a:solidFill>
              </a:rPr>
              <a:t> (</a:t>
            </a:r>
            <a:r>
              <a:rPr lang="en-US" altLang="en-US" sz="2800" i="1" dirty="0">
                <a:solidFill>
                  <a:schemeClr val="tx1"/>
                </a:solidFill>
              </a:rPr>
              <a:t>inference engine</a:t>
            </a:r>
            <a:r>
              <a:rPr lang="en-US" altLang="en-US" sz="2800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</a:rPr>
              <a:t>Kemampuan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menarik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kesimpulan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berdasar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pengalaman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Berkaitan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representasi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duplikasi</a:t>
            </a:r>
            <a:r>
              <a:rPr lang="en-US" altLang="en-US" sz="2800" dirty="0">
                <a:solidFill>
                  <a:schemeClr val="tx1"/>
                </a:solidFill>
              </a:rPr>
              <a:t> proses </a:t>
            </a:r>
            <a:r>
              <a:rPr lang="en-US" altLang="en-US" sz="2800" dirty="0" err="1">
                <a:solidFill>
                  <a:schemeClr val="tx1"/>
                </a:solidFill>
              </a:rPr>
              <a:t>tersebut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melalui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mesin</a:t>
            </a:r>
            <a:r>
              <a:rPr lang="en-US" altLang="en-US" sz="2800" dirty="0">
                <a:solidFill>
                  <a:schemeClr val="tx1"/>
                </a:solidFill>
              </a:rPr>
              <a:t> (</a:t>
            </a:r>
            <a:r>
              <a:rPr lang="en-US" altLang="en-US" sz="2800" dirty="0" err="1">
                <a:solidFill>
                  <a:schemeClr val="tx1"/>
                </a:solidFill>
              </a:rPr>
              <a:t>misalnya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komputer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robot).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12838"/>
          </a:xfrm>
        </p:spPr>
        <p:txBody>
          <a:bodyPr/>
          <a:lstStyle/>
          <a:p>
            <a:pPr algn="ctr"/>
            <a:r>
              <a:rPr lang="en-US" altLang="en-US" dirty="0" err="1"/>
              <a:t>Konsep</a:t>
            </a:r>
            <a:r>
              <a:rPr lang="en-US" altLang="en-US" dirty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/>
              <a:t>Buatan</a:t>
            </a:r>
            <a:endParaRPr lang="en-US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Turing Test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</a:rPr>
              <a:t>Metode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Pengujian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(Alan Turing).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Proses </a:t>
            </a:r>
            <a:r>
              <a:rPr lang="en-US" altLang="en-US" sz="2800" dirty="0" err="1">
                <a:solidFill>
                  <a:schemeClr val="tx1"/>
                </a:solidFill>
              </a:rPr>
              <a:t>uji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melibatkan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seorang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penanya</a:t>
            </a:r>
            <a:r>
              <a:rPr lang="en-US" altLang="en-US" sz="2800" dirty="0">
                <a:solidFill>
                  <a:schemeClr val="tx1"/>
                </a:solidFill>
              </a:rPr>
              <a:t> (</a:t>
            </a:r>
            <a:r>
              <a:rPr lang="en-US" altLang="en-US" sz="2800" dirty="0" err="1">
                <a:solidFill>
                  <a:schemeClr val="tx1"/>
                </a:solidFill>
              </a:rPr>
              <a:t>manusia</a:t>
            </a:r>
            <a:r>
              <a:rPr lang="en-US" altLang="en-US" sz="2800" dirty="0">
                <a:solidFill>
                  <a:schemeClr val="tx1"/>
                </a:solidFill>
              </a:rPr>
              <a:t>)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dua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obyek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ditanyai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Pemrosesan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Simbolik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</a:rPr>
              <a:t>Sifat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penting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AI </a:t>
            </a:r>
            <a:r>
              <a:rPr lang="en-US" altLang="en-US" sz="2800" dirty="0" err="1">
                <a:solidFill>
                  <a:schemeClr val="tx1"/>
                </a:solidFill>
              </a:rPr>
              <a:t>adalah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bahwa</a:t>
            </a:r>
            <a:r>
              <a:rPr lang="en-US" altLang="en-US" sz="2800" dirty="0">
                <a:solidFill>
                  <a:schemeClr val="tx1"/>
                </a:solidFill>
              </a:rPr>
              <a:t> AI </a:t>
            </a:r>
            <a:r>
              <a:rPr lang="en-US" altLang="en-US" sz="2800" dirty="0" err="1">
                <a:solidFill>
                  <a:schemeClr val="tx1"/>
                </a:solidFill>
              </a:rPr>
              <a:t>merupakan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bagian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ilmu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komputer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melakukan</a:t>
            </a:r>
            <a:r>
              <a:rPr lang="en-US" altLang="en-US" sz="2800" dirty="0">
                <a:solidFill>
                  <a:schemeClr val="tx1"/>
                </a:solidFill>
              </a:rPr>
              <a:t> proses </a:t>
            </a:r>
            <a:r>
              <a:rPr lang="en-US" altLang="en-US" sz="2800" dirty="0" err="1">
                <a:solidFill>
                  <a:schemeClr val="tx1"/>
                </a:solidFill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simbolik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non-</a:t>
            </a:r>
            <a:r>
              <a:rPr lang="en-US" altLang="en-US" sz="2800" dirty="0" err="1">
                <a:solidFill>
                  <a:schemeClr val="tx1"/>
                </a:solidFill>
              </a:rPr>
              <a:t>algoritmik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penyelesain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masalah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Heuristic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Suatu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strategi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melakukan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proses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pencarian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(search)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ruang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problem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efektif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yang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memandu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proses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pencarian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kita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lakukan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di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sepanjang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jalur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memiliki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kemungkinan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sukses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paling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besar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alt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4181"/>
            <a:ext cx="9372600" cy="1112838"/>
          </a:xfrm>
        </p:spPr>
        <p:txBody>
          <a:bodyPr/>
          <a:lstStyle/>
          <a:p>
            <a:pPr algn="ctr"/>
            <a:r>
              <a:rPr lang="en-US" altLang="en-US" dirty="0" err="1" smtClean="0"/>
              <a:t>Lanjutan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Konsep</a:t>
            </a:r>
            <a:r>
              <a:rPr lang="en-US" altLang="en-US" dirty="0" smtClean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 smtClean="0"/>
              <a:t>Buatan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5334000"/>
          </a:xfrm>
        </p:spPr>
        <p:txBody>
          <a:bodyPr/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Inferensi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(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Penarikan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Kesimpulan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)  AI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mencoba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membuat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mesin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memiliki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kemampuan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berpikir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mempertimbangkan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(reasoning),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termasuk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didalamnya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proses </a:t>
            </a:r>
            <a:r>
              <a:rPr lang="en-US" alt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en-US" sz="2800" i="1" dirty="0" err="1">
                <a:solidFill>
                  <a:schemeClr val="tx1"/>
                </a:solidFill>
                <a:sym typeface="Wingdings" panose="05000000000000000000" pitchFamily="2" charset="2"/>
              </a:rPr>
              <a:t>inferencing</a:t>
            </a:r>
            <a:r>
              <a:rPr lang="en-US" alt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berdasarkan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fakta-fakta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aturan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metode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heuristik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dll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endParaRPr lang="en-US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Pencocokan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Pola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i="1" dirty="0">
                <a:solidFill>
                  <a:schemeClr val="tx1"/>
                </a:solidFill>
              </a:rPr>
              <a:t>(Pattern Matching) 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Berusaha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menjelaskan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obyek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kejadian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(events)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proses,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hubungan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logik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komputasional</a:t>
            </a:r>
            <a:endParaRPr lang="en-US" alt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1112838"/>
          </a:xfrm>
        </p:spPr>
        <p:txBody>
          <a:bodyPr/>
          <a:lstStyle/>
          <a:p>
            <a:pPr algn="ctr"/>
            <a:r>
              <a:rPr lang="en-US" altLang="en-US" dirty="0" err="1" smtClean="0"/>
              <a:t>Lanjutan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Konsep</a:t>
            </a:r>
            <a:r>
              <a:rPr lang="en-US" altLang="en-US" dirty="0" smtClean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 smtClean="0"/>
              <a:t>Buatan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914400"/>
          </a:xfrm>
        </p:spPr>
        <p:txBody>
          <a:bodyPr/>
          <a:lstStyle/>
          <a:p>
            <a:pPr algn="ctr"/>
            <a:r>
              <a:rPr lang="en-US" altLang="en-US" dirty="0"/>
              <a:t>“State of the Art” AI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8312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Deep Blue </a:t>
            </a:r>
            <a:r>
              <a:rPr lang="en-US" altLang="en-US" sz="2400" dirty="0" err="1">
                <a:solidFill>
                  <a:schemeClr val="tx1"/>
                </a:solidFill>
              </a:rPr>
              <a:t>mengalahkan</a:t>
            </a:r>
            <a:r>
              <a:rPr lang="en-US" altLang="en-US" sz="2400" dirty="0">
                <a:solidFill>
                  <a:schemeClr val="tx1"/>
                </a:solidFill>
              </a:rPr>
              <a:t> Kasparov, </a:t>
            </a:r>
            <a:r>
              <a:rPr lang="en-US" altLang="en-US" sz="2400" dirty="0" err="1">
                <a:solidFill>
                  <a:schemeClr val="tx1"/>
                </a:solidFill>
              </a:rPr>
              <a:t>juara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dunia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Catur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PEGASUS,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memahami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ucapan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mampu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menangani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transaksi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seperti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mendapatkan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informasi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tiket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udara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termurah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MARVEL: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pakar</a:t>
            </a:r>
            <a:r>
              <a:rPr lang="en-US" altLang="en-US" sz="2400" dirty="0">
                <a:solidFill>
                  <a:schemeClr val="tx1"/>
                </a:solidFill>
              </a:rPr>
              <a:t> real-time </a:t>
            </a:r>
            <a:r>
              <a:rPr lang="en-US" altLang="en-US" sz="2400" dirty="0" err="1">
                <a:solidFill>
                  <a:schemeClr val="tx1"/>
                </a:solidFill>
              </a:rPr>
              <a:t>memonitor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arus</a:t>
            </a:r>
            <a:r>
              <a:rPr lang="en-US" altLang="en-US" sz="2400" dirty="0">
                <a:solidFill>
                  <a:schemeClr val="tx1"/>
                </a:solidFill>
              </a:rPr>
              <a:t> data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pesawat</a:t>
            </a:r>
            <a:r>
              <a:rPr lang="en-US" altLang="en-US" sz="2400" dirty="0">
                <a:solidFill>
                  <a:schemeClr val="tx1"/>
                </a:solidFill>
              </a:rPr>
              <a:t> Voyager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setiap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anomali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sinyal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robot </a:t>
            </a:r>
            <a:r>
              <a:rPr lang="en-US" altLang="en-US" sz="2400" dirty="0" err="1">
                <a:solidFill>
                  <a:schemeClr val="tx1"/>
                </a:solidFill>
              </a:rPr>
              <a:t>mengemudikan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sebuah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mobil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kecepatan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cepat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jalan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raya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umum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diagnostik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pakar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sedang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mengkoreksi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hasil</a:t>
            </a:r>
            <a:r>
              <a:rPr lang="en-US" altLang="en-US" sz="2400" dirty="0">
                <a:solidFill>
                  <a:schemeClr val="tx1"/>
                </a:solidFill>
              </a:rPr>
              <a:t> diagnosis </a:t>
            </a:r>
            <a:r>
              <a:rPr lang="en-US" altLang="en-US" sz="2400" dirty="0" err="1">
                <a:solidFill>
                  <a:schemeClr val="tx1"/>
                </a:solidFill>
              </a:rPr>
              <a:t>pakar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sudah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punya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reputasi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Agent </a:t>
            </a:r>
            <a:r>
              <a:rPr lang="en-US" altLang="en-US" sz="2400" dirty="0" err="1">
                <a:solidFill>
                  <a:schemeClr val="tx1"/>
                </a:solidFill>
              </a:rPr>
              <a:t>pintar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bermacam-macam</a:t>
            </a:r>
            <a:r>
              <a:rPr lang="en-US" altLang="en-US" sz="2400" dirty="0">
                <a:solidFill>
                  <a:schemeClr val="tx1"/>
                </a:solidFill>
              </a:rPr>
              <a:t> domain yang </a:t>
            </a:r>
            <a:r>
              <a:rPr lang="en-US" altLang="en-US" sz="2400" dirty="0" err="1">
                <a:solidFill>
                  <a:schemeClr val="tx1"/>
                </a:solidFill>
              </a:rPr>
              <a:t>bertambah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laju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sangat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tinggi</a:t>
            </a:r>
            <a:r>
              <a:rPr lang="en-US" altLang="en-US" sz="2400" dirty="0">
                <a:solidFill>
                  <a:schemeClr val="tx1"/>
                </a:solidFill>
              </a:rPr>
              <a:t> .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Subjek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materi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pakar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mengajar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learning agent </a:t>
            </a:r>
            <a:r>
              <a:rPr lang="en-US" altLang="en-US" sz="2400" dirty="0" err="1">
                <a:solidFill>
                  <a:schemeClr val="tx1"/>
                </a:solidFill>
              </a:rPr>
              <a:t>penalarannya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pusat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penentuan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gravitasi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62088"/>
          </a:xfrm>
        </p:spPr>
        <p:txBody>
          <a:bodyPr/>
          <a:lstStyle/>
          <a:p>
            <a:pPr algn="ctr"/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/>
              <a:t>Buatan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2850356"/>
          </a:xfrm>
        </p:spPr>
        <p:txBody>
          <a:bodyPr/>
          <a:lstStyle/>
          <a:p>
            <a:r>
              <a:rPr lang="en-US" altLang="en-US" sz="2800" dirty="0" err="1">
                <a:solidFill>
                  <a:schemeClr val="tx1"/>
                </a:solidFill>
              </a:rPr>
              <a:t>Membuat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komputer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lebih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cerdas</a:t>
            </a:r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 err="1">
                <a:solidFill>
                  <a:schemeClr val="tx1"/>
                </a:solidFill>
              </a:rPr>
              <a:t>Mengerti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tentang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Membuat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mesin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lebih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berguna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4198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Kecerdasan</a:t>
            </a:r>
            <a:r>
              <a:rPr lang="en-US" altLang="en-US" sz="4000" dirty="0"/>
              <a:t> </a:t>
            </a:r>
            <a:r>
              <a:rPr lang="en-US" altLang="en-US" sz="4000" b="1" dirty="0" err="1"/>
              <a:t>Buatan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6600" b="1" dirty="0"/>
              <a:t>VS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 err="1"/>
              <a:t>Kecerdasan</a:t>
            </a:r>
            <a:r>
              <a:rPr lang="en-US" altLang="en-US" sz="4000" dirty="0"/>
              <a:t> </a:t>
            </a:r>
            <a:r>
              <a:rPr lang="en-US" altLang="en-US" sz="4000" b="1" dirty="0" err="1"/>
              <a:t>Alami</a:t>
            </a:r>
            <a:endParaRPr lang="en-US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4620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 err="1"/>
              <a:t>Perbedaan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Kecerdasan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Buatan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dengan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Kecerdasan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Alami</a:t>
            </a:r>
            <a:endParaRPr lang="en-US" alt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permanen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Menawarkan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kemudahan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duplikasi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penyebaran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murah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kecerdasan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alami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Konsisten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menyeluruh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Dapat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didokumentasikan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Dapat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mengeksekusi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tugas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tertentu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cepat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manusia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Dapat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menjalankan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tugas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tertentu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kebanyakan</a:t>
            </a:r>
            <a:r>
              <a:rPr lang="en-US" altLang="en-US" sz="2400" dirty="0">
                <a:solidFill>
                  <a:schemeClr val="tx1"/>
                </a:solidFill>
              </a:rPr>
              <a:t> orang.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462088"/>
          </a:xfrm>
        </p:spPr>
        <p:txBody>
          <a:bodyPr/>
          <a:lstStyle/>
          <a:p>
            <a:pPr algn="ctr"/>
            <a:r>
              <a:rPr lang="en-US" altLang="en-US" dirty="0" err="1"/>
              <a:t>Kelebihan</a:t>
            </a:r>
            <a:r>
              <a:rPr lang="en-US" altLang="en-US" dirty="0"/>
              <a:t>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/>
              <a:t>Alami</a:t>
            </a:r>
            <a:r>
              <a:rPr lang="en-US" altLang="en-US" dirty="0"/>
              <a:t> </a:t>
            </a:r>
            <a:r>
              <a:rPr lang="en-US" altLang="en-US" dirty="0" err="1"/>
              <a:t>dibanding</a:t>
            </a:r>
            <a:r>
              <a:rPr lang="en-US" altLang="en-US" dirty="0"/>
              <a:t> AI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Bersifat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lebih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kreatif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Dapat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melakukan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</a:rPr>
              <a:t>proses </a:t>
            </a:r>
            <a:r>
              <a:rPr lang="en-US" altLang="en-US" sz="2800" b="1" dirty="0" err="1">
                <a:solidFill>
                  <a:schemeClr val="tx1"/>
                </a:solidFill>
              </a:rPr>
              <a:t>pembelajaran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langsung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sementara</a:t>
            </a:r>
            <a:r>
              <a:rPr lang="en-US" altLang="en-US" sz="2800" dirty="0">
                <a:solidFill>
                  <a:schemeClr val="tx1"/>
                </a:solidFill>
              </a:rPr>
              <a:t> AI </a:t>
            </a:r>
            <a:r>
              <a:rPr lang="en-US" altLang="en-US" sz="2800" dirty="0" err="1">
                <a:solidFill>
                  <a:schemeClr val="tx1"/>
                </a:solidFill>
              </a:rPr>
              <a:t>harus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mendapatkan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masukan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berupa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simbol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representasi-representasi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fokus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yang </a:t>
            </a:r>
            <a:r>
              <a:rPr lang="en-US" altLang="en-US" sz="2800" dirty="0" err="1">
                <a:solidFill>
                  <a:schemeClr val="tx1"/>
                </a:solidFill>
              </a:rPr>
              <a:t>luas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sebagai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referensi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pengambilan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keputusan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Sebaliknya</a:t>
            </a:r>
            <a:r>
              <a:rPr lang="en-US" altLang="en-US" sz="2800" dirty="0">
                <a:solidFill>
                  <a:schemeClr val="tx1"/>
                </a:solidFill>
              </a:rPr>
              <a:t>, AI </a:t>
            </a:r>
            <a:r>
              <a:rPr lang="en-US" altLang="en-US" sz="2800" dirty="0" err="1">
                <a:solidFill>
                  <a:schemeClr val="tx1"/>
                </a:solidFill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fokus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sempit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65787"/>
          </a:xfrm>
        </p:spPr>
        <p:txBody>
          <a:bodyPr/>
          <a:lstStyle/>
          <a:p>
            <a:pPr algn="ctr"/>
            <a:r>
              <a:rPr lang="en-US" altLang="en-US" dirty="0" err="1" smtClean="0"/>
              <a:t>Sejarah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Perkembangan</a:t>
            </a:r>
            <a:r>
              <a:rPr lang="en-US" altLang="en-US" dirty="0" smtClean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 smtClean="0"/>
              <a:t>pengaplikasian</a:t>
            </a:r>
            <a:r>
              <a:rPr lang="en-US" altLang="en-US" dirty="0" smtClean="0"/>
              <a:t> </a:t>
            </a:r>
            <a:br>
              <a:rPr lang="en-US" altLang="en-US" dirty="0" smtClean="0"/>
            </a:br>
            <a:r>
              <a:rPr lang="en-US" altLang="en-US" dirty="0" err="1" smtClean="0"/>
              <a:t>Kecerdasan</a:t>
            </a:r>
            <a:r>
              <a:rPr lang="en-US" altLang="en-US" dirty="0" smtClean="0"/>
              <a:t> </a:t>
            </a:r>
            <a:r>
              <a:rPr lang="en-US" altLang="en-US" dirty="0" err="1"/>
              <a:t>Buatan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6554867" cy="1524000"/>
          </a:xfrm>
        </p:spPr>
        <p:txBody>
          <a:bodyPr/>
          <a:lstStyle/>
          <a:p>
            <a:pPr algn="ctr"/>
            <a:r>
              <a:rPr lang="en-US" altLang="en-US" dirty="0" err="1"/>
              <a:t>Pembahasan</a:t>
            </a:r>
            <a:endParaRPr lang="en-US" alt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90587" y="1524000"/>
            <a:ext cx="7924800" cy="4302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- </a:t>
            </a:r>
            <a:r>
              <a:rPr lang="en-US" altLang="en-US" sz="2800" dirty="0" err="1">
                <a:solidFill>
                  <a:schemeClr val="tx1"/>
                </a:solidFill>
              </a:rPr>
              <a:t>Definisi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-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r>
              <a:rPr lang="en-US" altLang="en-US" sz="2800" dirty="0">
                <a:solidFill>
                  <a:schemeClr val="tx1"/>
                </a:solidFill>
              </a:rPr>
              <a:t> vs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alami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- </a:t>
            </a:r>
            <a:r>
              <a:rPr lang="en-US" altLang="en-US" sz="2800" dirty="0" err="1">
                <a:solidFill>
                  <a:schemeClr val="tx1"/>
                </a:solidFill>
              </a:rPr>
              <a:t>Sejarah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- </a:t>
            </a:r>
            <a:r>
              <a:rPr lang="en-US" altLang="en-US" sz="2800" dirty="0" err="1">
                <a:solidFill>
                  <a:schemeClr val="tx1"/>
                </a:solidFill>
              </a:rPr>
              <a:t>Perkembangan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aplikasinya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462088"/>
          </a:xfrm>
        </p:spPr>
        <p:txBody>
          <a:bodyPr/>
          <a:lstStyle/>
          <a:p>
            <a:r>
              <a:rPr lang="en-US" altLang="en-US" b="0"/>
              <a:t>Sejarah Kecerdasan Buatan</a:t>
            </a:r>
            <a:endParaRPr lang="en-US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Awal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kerja</a:t>
            </a:r>
            <a:r>
              <a:rPr lang="en-US" altLang="en-US" sz="2800" dirty="0">
                <a:solidFill>
                  <a:schemeClr val="tx1"/>
                </a:solidFill>
              </a:rPr>
              <a:t> JST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logika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Teori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Logika</a:t>
            </a:r>
            <a:r>
              <a:rPr lang="en-US" altLang="en-US" sz="2800" dirty="0">
                <a:solidFill>
                  <a:schemeClr val="tx1"/>
                </a:solidFill>
              </a:rPr>
              <a:t> (Alan Newell and Herbert Simon)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Kelahiran</a:t>
            </a:r>
            <a:r>
              <a:rPr lang="en-US" altLang="en-US" sz="2800" dirty="0">
                <a:solidFill>
                  <a:schemeClr val="tx1"/>
                </a:solidFill>
              </a:rPr>
              <a:t> AI: Dartmouth workshop - summer 1956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John McCarthy’s </a:t>
            </a:r>
            <a:r>
              <a:rPr lang="en-US" altLang="en-US" sz="2800" dirty="0" err="1">
                <a:solidFill>
                  <a:schemeClr val="tx1"/>
                </a:solidFill>
              </a:rPr>
              <a:t>memberi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nama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bidang</a:t>
            </a:r>
            <a:r>
              <a:rPr lang="en-US" altLang="en-US" sz="2800" dirty="0">
                <a:solidFill>
                  <a:schemeClr val="tx1"/>
                </a:solidFill>
              </a:rPr>
              <a:t>: artificial intelligence</a:t>
            </a:r>
          </a:p>
        </p:txBody>
      </p:sp>
      <p:sp>
        <p:nvSpPr>
          <p:cNvPr id="68613" name="AutoShape 5" descr="Blue tissue paper"/>
          <p:cNvSpPr>
            <a:spLocks noChangeArrowheads="1"/>
          </p:cNvSpPr>
          <p:nvPr/>
        </p:nvSpPr>
        <p:spPr bwMode="auto">
          <a:xfrm>
            <a:off x="1447800" y="1721644"/>
            <a:ext cx="5867400" cy="6096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b="1" dirty="0" err="1">
                <a:solidFill>
                  <a:schemeClr val="bg1"/>
                </a:solidFill>
              </a:rPr>
              <a:t>Jaman</a:t>
            </a:r>
            <a:r>
              <a:rPr lang="en-US" altLang="en-US" sz="2400" b="1" dirty="0">
                <a:solidFill>
                  <a:schemeClr val="bg1"/>
                </a:solidFill>
              </a:rPr>
              <a:t> “</a:t>
            </a:r>
            <a:r>
              <a:rPr lang="en-US" altLang="en-US" sz="2400" b="1" dirty="0" err="1">
                <a:solidFill>
                  <a:schemeClr val="bg1"/>
                </a:solidFill>
              </a:rPr>
              <a:t>batu</a:t>
            </a:r>
            <a:r>
              <a:rPr lang="en-US" altLang="en-US" sz="2400" b="1" dirty="0">
                <a:solidFill>
                  <a:schemeClr val="bg1"/>
                </a:solidFill>
              </a:rPr>
              <a:t>” (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1943-1956</a:t>
            </a:r>
            <a:r>
              <a:rPr lang="en-US" altLang="en-US" sz="2400" b="1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AutoShape 5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1022350" y="277813"/>
            <a:ext cx="7664450" cy="865187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2800" b="0" dirty="0" err="1">
                <a:solidFill>
                  <a:schemeClr val="bg1"/>
                </a:solidFill>
              </a:rPr>
              <a:t>Awal</a:t>
            </a:r>
            <a:r>
              <a:rPr lang="en-US" altLang="en-US" sz="2800" b="0" dirty="0">
                <a:solidFill>
                  <a:schemeClr val="bg1"/>
                </a:solidFill>
              </a:rPr>
              <a:t> </a:t>
            </a:r>
            <a:r>
              <a:rPr lang="en-US" altLang="en-US" sz="2800" b="0" dirty="0" err="1">
                <a:solidFill>
                  <a:schemeClr val="bg1"/>
                </a:solidFill>
              </a:rPr>
              <a:t>antusias</a:t>
            </a:r>
            <a:r>
              <a:rPr lang="en-US" altLang="en-US" sz="2800" b="0" dirty="0">
                <a:solidFill>
                  <a:schemeClr val="bg1"/>
                </a:solidFill>
              </a:rPr>
              <a:t>, </a:t>
            </a:r>
            <a:r>
              <a:rPr lang="en-US" altLang="en-US" sz="2800" b="0" dirty="0" err="1">
                <a:solidFill>
                  <a:schemeClr val="bg1"/>
                </a:solidFill>
              </a:rPr>
              <a:t>harapan</a:t>
            </a:r>
            <a:r>
              <a:rPr lang="en-US" altLang="en-US" sz="2800" b="0" dirty="0">
                <a:solidFill>
                  <a:schemeClr val="bg1"/>
                </a:solidFill>
              </a:rPr>
              <a:t> </a:t>
            </a:r>
            <a:r>
              <a:rPr lang="en-US" altLang="en-US" sz="2800" b="0" dirty="0" err="1">
                <a:solidFill>
                  <a:schemeClr val="bg1"/>
                </a:solidFill>
              </a:rPr>
              <a:t>besar</a:t>
            </a:r>
            <a:r>
              <a:rPr lang="en-US" altLang="en-US" sz="2800" b="0" dirty="0">
                <a:solidFill>
                  <a:schemeClr val="bg1"/>
                </a:solidFill>
              </a:rPr>
              <a:t> </a:t>
            </a:r>
            <a:br>
              <a:rPr lang="en-US" altLang="en-US" sz="2800" b="0" dirty="0">
                <a:solidFill>
                  <a:schemeClr val="bg1"/>
                </a:solidFill>
              </a:rPr>
            </a:br>
            <a:r>
              <a:rPr lang="en-US" altLang="en-US" sz="2800" b="0" dirty="0">
                <a:solidFill>
                  <a:schemeClr val="bg1"/>
                </a:solidFill>
              </a:rPr>
              <a:t>(1952-1969)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McCarthy (1958)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- </a:t>
            </a:r>
            <a:r>
              <a:rPr lang="en-US" altLang="en-US" sz="2400" dirty="0" err="1">
                <a:solidFill>
                  <a:schemeClr val="tx1"/>
                </a:solidFill>
              </a:rPr>
              <a:t>mendefinisikan</a:t>
            </a:r>
            <a:r>
              <a:rPr lang="en-US" altLang="en-US" sz="2400" dirty="0">
                <a:solidFill>
                  <a:schemeClr val="tx1"/>
                </a:solidFill>
              </a:rPr>
              <a:t> Lisp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- </a:t>
            </a:r>
            <a:r>
              <a:rPr lang="en-US" altLang="en-US" sz="2400" dirty="0" err="1">
                <a:solidFill>
                  <a:schemeClr val="tx1"/>
                </a:solidFill>
              </a:rPr>
              <a:t>menemukan</a:t>
            </a:r>
            <a:r>
              <a:rPr lang="en-US" altLang="en-US" sz="2400" dirty="0">
                <a:solidFill>
                  <a:schemeClr val="tx1"/>
                </a:solidFill>
              </a:rPr>
              <a:t> time-sharing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- Advice Taker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Pembelajaran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tanpa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pengetahuan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Pemodelan</a:t>
            </a:r>
            <a:r>
              <a:rPr lang="en-US" altLang="en-US" sz="2400" dirty="0">
                <a:solidFill>
                  <a:schemeClr val="tx1"/>
                </a:solidFill>
              </a:rPr>
              <a:t> JST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Pembelajaran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Evolusioner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Samuel’s checkers player: </a:t>
            </a:r>
            <a:r>
              <a:rPr lang="en-US" altLang="en-US" sz="2400" dirty="0" err="1">
                <a:solidFill>
                  <a:schemeClr val="tx1"/>
                </a:solidFill>
              </a:rPr>
              <a:t>pembelajaran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Metode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resolusi</a:t>
            </a:r>
            <a:r>
              <a:rPr lang="en-US" altLang="en-US" sz="2400" dirty="0">
                <a:solidFill>
                  <a:schemeClr val="tx1"/>
                </a:solidFill>
              </a:rPr>
              <a:t> Robinson.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Minsky: the </a:t>
            </a:r>
            <a:r>
              <a:rPr lang="en-US" altLang="en-US" sz="2400" dirty="0" err="1">
                <a:solidFill>
                  <a:schemeClr val="tx1"/>
                </a:solidFill>
              </a:rPr>
              <a:t>microworlds</a:t>
            </a:r>
            <a:r>
              <a:rPr lang="en-US" altLang="en-US" sz="2400" dirty="0">
                <a:solidFill>
                  <a:schemeClr val="tx1"/>
                </a:solidFill>
              </a:rPr>
              <a:t> (e.g. the block’s world).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demonstrasi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kecil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ttg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perilaku</a:t>
            </a:r>
            <a:r>
              <a:rPr lang="en-US" altLang="en-US" sz="2400" dirty="0">
                <a:solidFill>
                  <a:schemeClr val="tx1"/>
                </a:solidFill>
              </a:rPr>
              <a:t> “intelligent”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Prediksi</a:t>
            </a:r>
            <a:r>
              <a:rPr lang="en-US" altLang="en-US" sz="2400" dirty="0">
                <a:solidFill>
                  <a:schemeClr val="tx1"/>
                </a:solidFill>
              </a:rPr>
              <a:t> over-optimistic Simon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7826375" cy="65881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800" b="0" dirty="0">
                <a:solidFill>
                  <a:schemeClr val="bg1"/>
                </a:solidFill>
              </a:rPr>
              <a:t>Masa </a:t>
            </a:r>
            <a:r>
              <a:rPr lang="en-US" altLang="en-US" sz="2800" b="0" dirty="0" err="1">
                <a:solidFill>
                  <a:schemeClr val="bg1"/>
                </a:solidFill>
              </a:rPr>
              <a:t>Gelap</a:t>
            </a:r>
            <a:r>
              <a:rPr lang="en-US" altLang="en-US" sz="2800" b="0" dirty="0">
                <a:solidFill>
                  <a:schemeClr val="bg1"/>
                </a:solidFill>
              </a:rPr>
              <a:t> (1966-1973)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AI </a:t>
            </a:r>
            <a:r>
              <a:rPr lang="en-US" altLang="en-US" sz="2800" dirty="0" err="1">
                <a:solidFill>
                  <a:schemeClr val="tx1"/>
                </a:solidFill>
              </a:rPr>
              <a:t>tidak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mengalami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perkembangan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  <a:r>
              <a:rPr lang="en-US" altLang="en-US" sz="2800" dirty="0" err="1">
                <a:solidFill>
                  <a:schemeClr val="tx1"/>
                </a:solidFill>
              </a:rPr>
              <a:t>ledakan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perkembangan</a:t>
            </a:r>
            <a:r>
              <a:rPr lang="en-US" altLang="en-US" sz="2800" dirty="0">
                <a:solidFill>
                  <a:schemeClr val="tx1"/>
                </a:solidFill>
              </a:rPr>
              <a:t> combinatorial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Fakta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bahwa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suatu</a:t>
            </a:r>
            <a:r>
              <a:rPr lang="en-US" altLang="en-US" sz="2800" dirty="0">
                <a:solidFill>
                  <a:schemeClr val="tx1"/>
                </a:solidFill>
              </a:rPr>
              <a:t> program </a:t>
            </a:r>
            <a:r>
              <a:rPr lang="en-US" altLang="en-US" sz="2800" dirty="0" err="1">
                <a:solidFill>
                  <a:schemeClr val="tx1"/>
                </a:solidFill>
              </a:rPr>
              <a:t>bisa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mendapatkan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suatu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solusi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prinsip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tidak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berarti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bahwa</a:t>
            </a:r>
            <a:r>
              <a:rPr lang="en-US" altLang="en-US" sz="2800" dirty="0">
                <a:solidFill>
                  <a:schemeClr val="tx1"/>
                </a:solidFill>
              </a:rPr>
              <a:t> program </a:t>
            </a:r>
            <a:r>
              <a:rPr lang="en-US" altLang="en-US" sz="2800" dirty="0" err="1">
                <a:solidFill>
                  <a:schemeClr val="tx1"/>
                </a:solidFill>
              </a:rPr>
              <a:t>memuat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beberapa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mekanisme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dibutuhkan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mendapatkannya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praktis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Kegagalan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pendekatan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terjemahan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bahasa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alami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berbasis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grammars </a:t>
            </a:r>
            <a:r>
              <a:rPr lang="en-US" altLang="en-US" sz="2800" dirty="0" err="1">
                <a:solidFill>
                  <a:schemeClr val="tx1"/>
                </a:solidFill>
              </a:rPr>
              <a:t>sederhana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kamus</a:t>
            </a:r>
            <a:r>
              <a:rPr lang="en-US" altLang="en-US" sz="2800" dirty="0">
                <a:solidFill>
                  <a:schemeClr val="tx1"/>
                </a:solidFill>
              </a:rPr>
              <a:t> kata.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Penterjemahan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kembali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populer</a:t>
            </a:r>
            <a:r>
              <a:rPr lang="en-US" altLang="en-US" sz="2800" dirty="0">
                <a:solidFill>
                  <a:schemeClr val="tx1"/>
                </a:solidFill>
              </a:rPr>
              <a:t>                      English-&gt;Russian-&gt;English 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Penemuan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pemrosesan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bahasa</a:t>
            </a:r>
            <a:r>
              <a:rPr lang="en-US" altLang="en-US" sz="2800" dirty="0">
                <a:solidFill>
                  <a:schemeClr val="tx1"/>
                </a:solidFill>
              </a:rPr>
              <a:t> natural </a:t>
            </a:r>
            <a:r>
              <a:rPr lang="en-US" altLang="en-US" sz="2800" dirty="0" err="1">
                <a:solidFill>
                  <a:schemeClr val="tx1"/>
                </a:solidFill>
              </a:rPr>
              <a:t>dihentikan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27087" y="1524000"/>
            <a:ext cx="8164513" cy="4572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Kegagalan</a:t>
            </a:r>
            <a:r>
              <a:rPr lang="en-US" altLang="en-US" sz="2800" dirty="0">
                <a:solidFill>
                  <a:schemeClr val="tx1"/>
                </a:solidFill>
              </a:rPr>
              <a:t> perceptron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belajar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fungsi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sederhana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sebagaimana</a:t>
            </a:r>
            <a:r>
              <a:rPr lang="en-US" altLang="en-US" sz="2800" dirty="0">
                <a:solidFill>
                  <a:schemeClr val="tx1"/>
                </a:solidFill>
              </a:rPr>
              <a:t> disjunctive/</a:t>
            </a:r>
            <a:r>
              <a:rPr lang="en-US" altLang="en-US" sz="2800" dirty="0" err="1">
                <a:solidFill>
                  <a:schemeClr val="tx1"/>
                </a:solidFill>
              </a:rPr>
              <a:t>eksclusive</a:t>
            </a:r>
            <a:r>
              <a:rPr lang="en-US" altLang="en-US" sz="2800" dirty="0">
                <a:solidFill>
                  <a:schemeClr val="tx1"/>
                </a:solidFill>
              </a:rPr>
              <a:t> OR.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Penelitian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JST </a:t>
            </a:r>
            <a:r>
              <a:rPr lang="en-US" altLang="en-US" sz="2800" dirty="0" err="1">
                <a:solidFill>
                  <a:schemeClr val="tx1"/>
                </a:solidFill>
              </a:rPr>
              <a:t>dihentikan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Realisasi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kesukaran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</a:rPr>
              <a:t> proses learning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keterbatasan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metode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dieksplorasi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Konsep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pembelajaran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simbolik</a:t>
            </a:r>
            <a:r>
              <a:rPr lang="en-US" altLang="en-US" sz="2800" dirty="0">
                <a:solidFill>
                  <a:schemeClr val="tx1"/>
                </a:solidFill>
              </a:rPr>
              <a:t> (Winston’s influential thesis, </a:t>
            </a:r>
            <a:r>
              <a:rPr lang="en-US" altLang="en-US" sz="2800" dirty="0" smtClean="0">
                <a:solidFill>
                  <a:schemeClr val="tx1"/>
                </a:solidFill>
              </a:rPr>
              <a:t>1972)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7826375" cy="658812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800" b="0" dirty="0" err="1" smtClean="0">
                <a:solidFill>
                  <a:schemeClr val="bg1"/>
                </a:solidFill>
              </a:rPr>
              <a:t>Lanjutn</a:t>
            </a:r>
            <a:r>
              <a:rPr lang="en-US" altLang="en-US" sz="2800" b="0" dirty="0" smtClean="0">
                <a:solidFill>
                  <a:schemeClr val="bg1"/>
                </a:solidFill>
              </a:rPr>
              <a:t> Masa </a:t>
            </a:r>
            <a:r>
              <a:rPr lang="en-US" altLang="en-US" sz="2800" b="0" dirty="0" err="1">
                <a:solidFill>
                  <a:schemeClr val="bg1"/>
                </a:solidFill>
              </a:rPr>
              <a:t>Gelap</a:t>
            </a:r>
            <a:r>
              <a:rPr lang="en-US" altLang="en-US" sz="2800" b="0" dirty="0">
                <a:solidFill>
                  <a:schemeClr val="bg1"/>
                </a:solidFill>
              </a:rPr>
              <a:t> (1966-1973</a:t>
            </a:r>
            <a:r>
              <a:rPr lang="en-US" altLang="en-US" sz="2800" b="0" dirty="0" smtClean="0">
                <a:solidFill>
                  <a:schemeClr val="bg1"/>
                </a:solidFill>
              </a:rPr>
              <a:t>) …</a:t>
            </a:r>
            <a:endParaRPr lang="en-US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05750" cy="777875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2800" b="0" dirty="0">
                <a:solidFill>
                  <a:schemeClr val="bg1"/>
                </a:solidFill>
              </a:rPr>
              <a:t>Renaissance (1969-1979)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Perubahan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paradigma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penyelesaian</a:t>
            </a:r>
            <a:r>
              <a:rPr lang="en-US" altLang="en-US" sz="2400" dirty="0">
                <a:solidFill>
                  <a:schemeClr val="tx1"/>
                </a:solidFill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</a:rPr>
              <a:t>Dari </a:t>
            </a:r>
            <a:r>
              <a:rPr lang="en-US" altLang="en-US" dirty="0" err="1">
                <a:solidFill>
                  <a:schemeClr val="tx1"/>
                </a:solidFill>
              </a:rPr>
              <a:t>penyelesaian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masalah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berbasis</a:t>
            </a:r>
            <a:r>
              <a:rPr lang="en-US" altLang="en-US" dirty="0">
                <a:solidFill>
                  <a:schemeClr val="tx1"/>
                </a:solidFill>
              </a:rPr>
              <a:t> “search-based” </a:t>
            </a:r>
            <a:r>
              <a:rPr lang="en-US" altLang="en-US" dirty="0" err="1">
                <a:solidFill>
                  <a:schemeClr val="tx1"/>
                </a:solidFill>
              </a:rPr>
              <a:t>menjadi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  <a:r>
              <a:rPr lang="en-US" altLang="en-US" dirty="0" err="1">
                <a:solidFill>
                  <a:schemeClr val="tx1"/>
                </a:solidFill>
              </a:rPr>
              <a:t>penyelesaian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masalah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berbasis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pengetahuan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 err="1">
                <a:solidFill>
                  <a:schemeClr val="tx1"/>
                </a:solidFill>
              </a:rPr>
              <a:t>Sistem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pakar</a:t>
            </a:r>
            <a:r>
              <a:rPr lang="en-US" altLang="en-US" sz="2400" b="1" u="sng" dirty="0">
                <a:solidFill>
                  <a:schemeClr val="tx1"/>
                </a:solidFill>
              </a:rPr>
              <a:t> </a:t>
            </a:r>
            <a:r>
              <a:rPr lang="en-US" altLang="en-US" sz="2400" b="1" u="sng" dirty="0" err="1">
                <a:solidFill>
                  <a:schemeClr val="tx1"/>
                </a:solidFill>
              </a:rPr>
              <a:t>pertama</a:t>
            </a:r>
            <a:endParaRPr lang="en-US" altLang="en-US" sz="2400" b="1" u="sng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Dendral</a:t>
            </a:r>
            <a:r>
              <a:rPr lang="en-US" altLang="en-US" sz="2400" dirty="0">
                <a:solidFill>
                  <a:schemeClr val="tx1"/>
                </a:solidFill>
              </a:rPr>
              <a:t>: </a:t>
            </a:r>
            <a:r>
              <a:rPr lang="en-US" altLang="en-US" sz="2400" dirty="0" err="1">
                <a:solidFill>
                  <a:schemeClr val="tx1"/>
                </a:solidFill>
              </a:rPr>
              <a:t>menginferensi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struktur</a:t>
            </a:r>
            <a:r>
              <a:rPr lang="en-US" altLang="en-US" sz="2400" dirty="0">
                <a:solidFill>
                  <a:schemeClr val="tx1"/>
                </a:solidFill>
              </a:rPr>
              <a:t> molecular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informasi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disediakan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oleh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spektrometer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massa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Mycin</a:t>
            </a:r>
            <a:r>
              <a:rPr lang="en-US" altLang="en-US" sz="2400" dirty="0">
                <a:solidFill>
                  <a:schemeClr val="tx1"/>
                </a:solidFill>
              </a:rPr>
              <a:t>: diagnoses blood infections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Prospector: </a:t>
            </a:r>
            <a:r>
              <a:rPr lang="en-US" altLang="en-US" sz="2400" dirty="0" err="1">
                <a:solidFill>
                  <a:schemeClr val="tx1"/>
                </a:solidFill>
              </a:rPr>
              <a:t>merekomendasikan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eksplorasi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pengeboran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lokasi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geologi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menyediakan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deposit mineral  molybdenum.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7826375" cy="1143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0" dirty="0">
                <a:solidFill>
                  <a:schemeClr val="bg1"/>
                </a:solidFill>
              </a:rPr>
              <a:t>Era Industrial </a:t>
            </a:r>
            <a:r>
              <a:rPr lang="en-US" altLang="en-US" sz="3200" b="0" dirty="0" smtClean="0">
                <a:solidFill>
                  <a:schemeClr val="bg1"/>
                </a:solidFill>
              </a:rPr>
              <a:t>(</a:t>
            </a:r>
            <a:r>
              <a:rPr lang="en-US" altLang="en-US" sz="3200" b="0" dirty="0">
                <a:solidFill>
                  <a:schemeClr val="bg1"/>
                </a:solidFill>
              </a:rPr>
              <a:t>1980-sekarang)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077200" cy="4267200"/>
          </a:xfrm>
        </p:spPr>
        <p:txBody>
          <a:bodyPr>
            <a:normAutofit/>
          </a:bodyPr>
          <a:lstStyle/>
          <a:p>
            <a:r>
              <a:rPr lang="en-US" altLang="en-US" sz="2800" dirty="0" err="1">
                <a:solidFill>
                  <a:schemeClr val="tx1"/>
                </a:solidFill>
              </a:rPr>
              <a:t>Sukses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pertama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Sistem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Pakar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secara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komersial.The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en-US" sz="2800" dirty="0">
                <a:solidFill>
                  <a:schemeClr val="tx1"/>
                </a:solidFill>
              </a:rPr>
              <a:t>Many AI companies.</a:t>
            </a:r>
          </a:p>
          <a:p>
            <a:r>
              <a:rPr lang="en-US" altLang="en-US" sz="2800" dirty="0" err="1">
                <a:solidFill>
                  <a:schemeClr val="tx1"/>
                </a:solidFill>
              </a:rPr>
              <a:t>Eksplorasi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strategi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pembelajarqan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yqang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bermacam-macam</a:t>
            </a:r>
            <a:r>
              <a:rPr lang="en-US" altLang="en-US" sz="2800" dirty="0">
                <a:solidFill>
                  <a:schemeClr val="tx1"/>
                </a:solidFill>
              </a:rPr>
              <a:t> (Explanation-based learning, Case-based Reasoning, Genetic algorithms, Neural networks,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939800" y="277813"/>
            <a:ext cx="7747000" cy="1169987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0" dirty="0" err="1">
                <a:solidFill>
                  <a:schemeClr val="bg1"/>
                </a:solidFill>
              </a:rPr>
              <a:t>Kembalinya</a:t>
            </a:r>
            <a:r>
              <a:rPr lang="en-US" altLang="en-US" sz="3200" b="0" dirty="0">
                <a:solidFill>
                  <a:schemeClr val="bg1"/>
                </a:solidFill>
              </a:rPr>
              <a:t> neural networks </a:t>
            </a:r>
            <a:br>
              <a:rPr lang="en-US" altLang="en-US" sz="3200" b="0" dirty="0">
                <a:solidFill>
                  <a:schemeClr val="bg1"/>
                </a:solidFill>
              </a:rPr>
            </a:br>
            <a:r>
              <a:rPr lang="en-US" altLang="en-US" sz="3200" b="0" dirty="0">
                <a:solidFill>
                  <a:schemeClr val="bg1"/>
                </a:solidFill>
              </a:rPr>
              <a:t>(1986-sekarang)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Penggalian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kembali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algoritma</a:t>
            </a:r>
            <a:r>
              <a:rPr lang="en-US" altLang="en-US" sz="2400" dirty="0">
                <a:solidFill>
                  <a:schemeClr val="tx1"/>
                </a:solidFill>
              </a:rPr>
              <a:t> learning back propagation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neural networks yang </a:t>
            </a:r>
            <a:r>
              <a:rPr lang="en-US" altLang="en-US" sz="2400" dirty="0" err="1">
                <a:solidFill>
                  <a:schemeClr val="tx1"/>
                </a:solidFill>
              </a:rPr>
              <a:t>pertama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dikenalkan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tahun</a:t>
            </a:r>
            <a:r>
              <a:rPr lang="en-US" altLang="en-US" sz="2400" dirty="0">
                <a:solidFill>
                  <a:schemeClr val="tx1"/>
                </a:solidFill>
              </a:rPr>
              <a:t> 1969 </a:t>
            </a:r>
            <a:r>
              <a:rPr lang="en-US" altLang="en-US" sz="2400" dirty="0" err="1">
                <a:solidFill>
                  <a:schemeClr val="tx1"/>
                </a:solidFill>
              </a:rPr>
              <a:t>oleh</a:t>
            </a:r>
            <a:r>
              <a:rPr lang="en-US" altLang="en-US" sz="2400" dirty="0">
                <a:solidFill>
                  <a:schemeClr val="tx1"/>
                </a:solidFill>
              </a:rPr>
              <a:t> Bryson and Ho.</a:t>
            </a:r>
          </a:p>
          <a:p>
            <a:pPr algn="just">
              <a:lnSpc>
                <a:spcPct val="9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aplikasi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sukses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Neural Networks.</a:t>
            </a:r>
          </a:p>
          <a:p>
            <a:pPr algn="just">
              <a:lnSpc>
                <a:spcPct val="90000"/>
              </a:lnSpc>
            </a:pPr>
            <a:endParaRPr lang="en-US" altLang="en-US" sz="12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Kehilangan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respek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terhadap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sulitnya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membangun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sistem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pakar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</a:rPr>
              <a:t>macetnya</a:t>
            </a:r>
            <a:r>
              <a:rPr lang="en-US" altLang="en-US" sz="2400" dirty="0">
                <a:solidFill>
                  <a:schemeClr val="tx1"/>
                </a:solidFill>
              </a:rPr>
              <a:t> knowledge acquisition).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15200" cy="12954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en-US" sz="3200" b="0" dirty="0" err="1">
                <a:solidFill>
                  <a:schemeClr val="bg1"/>
                </a:solidFill>
              </a:rPr>
              <a:t>Kematangan</a:t>
            </a:r>
            <a:r>
              <a:rPr lang="en-US" altLang="en-US" sz="3200" b="0" dirty="0">
                <a:solidFill>
                  <a:schemeClr val="bg1"/>
                </a:solidFill>
              </a:rPr>
              <a:t> </a:t>
            </a:r>
            <a:r>
              <a:rPr lang="en-US" altLang="en-US" sz="3200" b="0" dirty="0" smtClean="0">
                <a:solidFill>
                  <a:schemeClr val="bg1"/>
                </a:solidFill>
              </a:rPr>
              <a:t>(</a:t>
            </a:r>
            <a:r>
              <a:rPr lang="en-US" altLang="en-US" sz="3200" b="0" dirty="0">
                <a:solidFill>
                  <a:schemeClr val="bg1"/>
                </a:solidFill>
              </a:rPr>
              <a:t>1987-sekarang)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 err="1">
                <a:solidFill>
                  <a:schemeClr val="tx1"/>
                </a:solidFill>
              </a:rPr>
              <a:t>Perubahan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cakupan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metodologi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penelitian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bidang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r>
              <a:rPr lang="en-US" altLang="en-US" sz="2800" dirty="0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Membangun</a:t>
            </a:r>
            <a:r>
              <a:rPr lang="en-US" altLang="en-US" sz="2800" dirty="0">
                <a:solidFill>
                  <a:schemeClr val="tx1"/>
                </a:solidFill>
              </a:rPr>
              <a:t> di </a:t>
            </a:r>
            <a:r>
              <a:rPr lang="en-US" altLang="en-US" sz="2800" dirty="0" err="1">
                <a:solidFill>
                  <a:schemeClr val="tx1"/>
                </a:solidFill>
              </a:rPr>
              <a:t>atas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teori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ada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bukan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cuma</a:t>
            </a:r>
            <a:r>
              <a:rPr lang="en-US" altLang="en-US" sz="2800" dirty="0">
                <a:solidFill>
                  <a:schemeClr val="tx1"/>
                </a:solidFill>
              </a:rPr>
              <a:t>    	</a:t>
            </a:r>
            <a:r>
              <a:rPr lang="en-US" altLang="en-US" sz="2800" dirty="0" err="1">
                <a:solidFill>
                  <a:schemeClr val="tx1"/>
                </a:solidFill>
              </a:rPr>
              <a:t>mengusulkan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teori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baru</a:t>
            </a:r>
            <a:r>
              <a:rPr lang="en-US" altLang="en-US" sz="28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berbasis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klaim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theorema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eksperimen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bukan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intuisi</a:t>
            </a:r>
            <a:r>
              <a:rPr lang="en-US" altLang="en-US" sz="2800" dirty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menunjukkan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relevansi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aplikasi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nyata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bukan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contoh</a:t>
            </a:r>
            <a:r>
              <a:rPr lang="en-US" altLang="en-US" sz="2800" dirty="0">
                <a:solidFill>
                  <a:schemeClr val="tx1"/>
                </a:solidFill>
              </a:rPr>
              <a:t> “</a:t>
            </a:r>
            <a:r>
              <a:rPr lang="en-US" altLang="en-US" sz="2800" dirty="0" err="1">
                <a:solidFill>
                  <a:schemeClr val="tx1"/>
                </a:solidFill>
              </a:rPr>
              <a:t>mainan</a:t>
            </a:r>
            <a:r>
              <a:rPr lang="en-US" altLang="en-US" sz="2800" dirty="0">
                <a:solidFill>
                  <a:schemeClr val="tx1"/>
                </a:solidFill>
              </a:rPr>
              <a:t>”.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AutoShape 4" descr="Blue tissue paper"/>
          <p:cNvSpPr>
            <a:spLocks noGrp="1" noChangeArrowheads="1"/>
          </p:cNvSpPr>
          <p:nvPr>
            <p:ph type="title"/>
          </p:nvPr>
        </p:nvSpPr>
        <p:spPr>
          <a:xfrm>
            <a:off x="781050" y="277813"/>
            <a:ext cx="7905750" cy="598487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57150" cmpd="thickThin">
            <a:solidFill>
              <a:srgbClr val="008080"/>
            </a:solidFill>
            <a:round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altLang="en-US" sz="3200" b="0" dirty="0">
                <a:solidFill>
                  <a:schemeClr val="bg1"/>
                </a:solidFill>
              </a:rPr>
              <a:t>Agent </a:t>
            </a:r>
            <a:r>
              <a:rPr lang="en-US" altLang="en-US" sz="3200" b="0" dirty="0" err="1">
                <a:solidFill>
                  <a:schemeClr val="bg1"/>
                </a:solidFill>
              </a:rPr>
              <a:t>Cerdas</a:t>
            </a:r>
            <a:r>
              <a:rPr lang="en-US" altLang="en-US" sz="3200" b="0" dirty="0">
                <a:solidFill>
                  <a:schemeClr val="bg1"/>
                </a:solidFill>
              </a:rPr>
              <a:t> (1995-sekarang)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algn="just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Char char="•"/>
            </a:pPr>
            <a:r>
              <a:rPr lang="en-US" altLang="en-US" sz="2400" dirty="0" err="1">
                <a:solidFill>
                  <a:schemeClr val="tx1"/>
                </a:solidFill>
              </a:rPr>
              <a:t>Realisasi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pada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mulanya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dipisahkan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sub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Kecerdasan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Buatan</a:t>
            </a:r>
            <a:r>
              <a:rPr lang="en-US" altLang="en-US" sz="2400" dirty="0">
                <a:solidFill>
                  <a:schemeClr val="tx1"/>
                </a:solidFill>
              </a:rPr>
              <a:t> (speech recognition, problem solving and planning, robotics, computer vision, machine learning, knowledge representation, etc.) </a:t>
            </a:r>
            <a:r>
              <a:rPr lang="en-US" altLang="en-US" sz="2400" dirty="0" err="1">
                <a:solidFill>
                  <a:schemeClr val="tx1"/>
                </a:solidFill>
              </a:rPr>
              <a:t>perlu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direorganisasi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bilamana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hasil-hasilnya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diikat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bersama-sama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desain</a:t>
            </a:r>
            <a:r>
              <a:rPr lang="en-US" altLang="en-US" sz="2400" dirty="0">
                <a:solidFill>
                  <a:schemeClr val="tx1"/>
                </a:solidFill>
              </a:rPr>
              <a:t> agent </a:t>
            </a:r>
            <a:r>
              <a:rPr lang="en-US" altLang="en-US" sz="2400" dirty="0" err="1">
                <a:solidFill>
                  <a:schemeClr val="tx1"/>
                </a:solidFill>
              </a:rPr>
              <a:t>tunggal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altLang="en-US" sz="2400" dirty="0" err="1">
                <a:solidFill>
                  <a:schemeClr val="tx1"/>
                </a:solidFill>
              </a:rPr>
              <a:t>Suatu</a:t>
            </a:r>
            <a:r>
              <a:rPr lang="en-US" altLang="en-US" sz="2400" dirty="0">
                <a:solidFill>
                  <a:schemeClr val="tx1"/>
                </a:solidFill>
              </a:rPr>
              <a:t> proses </a:t>
            </a:r>
            <a:r>
              <a:rPr lang="en-US" altLang="en-US" sz="2400" dirty="0" err="1">
                <a:solidFill>
                  <a:schemeClr val="tx1"/>
                </a:solidFill>
              </a:rPr>
              <a:t>reintegrasi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sub-area yang </a:t>
            </a:r>
            <a:r>
              <a:rPr lang="en-US" altLang="en-US" sz="2400" dirty="0" err="1">
                <a:solidFill>
                  <a:schemeClr val="tx1"/>
                </a:solidFill>
              </a:rPr>
              <a:t>berbeda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KB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membentuk</a:t>
            </a:r>
            <a:r>
              <a:rPr lang="en-US" altLang="en-US" sz="2400" dirty="0">
                <a:solidFill>
                  <a:schemeClr val="tx1"/>
                </a:solidFill>
              </a:rPr>
              <a:t> “whole agent”: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“agent perspective” of AI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agent architectures (e.g. SOAR, Disciple);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multi-agent systems;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 agent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aplikasi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tipe-tipe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berbeda</a:t>
            </a:r>
            <a:r>
              <a:rPr lang="en-US" altLang="en-US" sz="2400" dirty="0">
                <a:solidFill>
                  <a:schemeClr val="tx1"/>
                </a:solidFill>
              </a:rPr>
              <a:t>, web agents.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1524000"/>
          </a:xfrm>
        </p:spPr>
        <p:txBody>
          <a:bodyPr/>
          <a:lstStyle/>
          <a:p>
            <a:pPr algn="ctr"/>
            <a:r>
              <a:rPr lang="en-US" altLang="en-US" dirty="0"/>
              <a:t>Domain Yang </a:t>
            </a:r>
            <a:r>
              <a:rPr lang="en-US" altLang="en-US" dirty="0" err="1"/>
              <a:t>Sering</a:t>
            </a:r>
            <a:r>
              <a:rPr lang="en-US" altLang="en-US" dirty="0"/>
              <a:t> </a:t>
            </a:r>
            <a:r>
              <a:rPr lang="en-US" altLang="en-US" dirty="0" err="1"/>
              <a:t>Dibahas</a:t>
            </a:r>
            <a:endParaRPr lang="en-US" alt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676400"/>
            <a:ext cx="8458200" cy="45307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Mundane Task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Persepsi</a:t>
            </a:r>
            <a:r>
              <a:rPr lang="en-US" altLang="en-US" sz="2400" dirty="0">
                <a:solidFill>
                  <a:schemeClr val="tx1"/>
                </a:solidFill>
              </a:rPr>
              <a:t> (vision &amp; speech)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Bahasa </a:t>
            </a:r>
            <a:r>
              <a:rPr lang="en-US" altLang="en-US" sz="2400" dirty="0" err="1">
                <a:solidFill>
                  <a:schemeClr val="tx1"/>
                </a:solidFill>
              </a:rPr>
              <a:t>alami</a:t>
            </a:r>
            <a:r>
              <a:rPr lang="en-US" altLang="en-US" sz="2400" dirty="0">
                <a:solidFill>
                  <a:schemeClr val="tx1"/>
                </a:solidFill>
              </a:rPr>
              <a:t> (understanding, generation &amp; translation)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Pemikiran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bersifat</a:t>
            </a:r>
            <a:r>
              <a:rPr lang="en-US" altLang="en-US" sz="2400" dirty="0">
                <a:solidFill>
                  <a:schemeClr val="tx1"/>
                </a:solidFill>
              </a:rPr>
              <a:t> commonsense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Robot control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Formal Task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- </a:t>
            </a:r>
            <a:r>
              <a:rPr lang="en-US" altLang="en-US" sz="2400" dirty="0" err="1">
                <a:solidFill>
                  <a:schemeClr val="tx1"/>
                </a:solidFill>
              </a:rPr>
              <a:t>Permainan</a:t>
            </a:r>
            <a:r>
              <a:rPr lang="en-US" altLang="en-US" sz="2400" dirty="0">
                <a:solidFill>
                  <a:schemeClr val="tx1"/>
                </a:solidFill>
              </a:rPr>
              <a:t> / Games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Matematika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</a:rPr>
              <a:t>Geometri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logika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kalkulus</a:t>
            </a:r>
            <a:r>
              <a:rPr lang="en-US" altLang="en-US" sz="2400" dirty="0">
                <a:solidFill>
                  <a:schemeClr val="tx1"/>
                </a:solidFill>
              </a:rPr>
              <a:t> integral, </a:t>
            </a:r>
            <a:r>
              <a:rPr lang="en-US" altLang="en-US" sz="2400" dirty="0" err="1">
                <a:solidFill>
                  <a:schemeClr val="tx1"/>
                </a:solidFill>
              </a:rPr>
              <a:t>pembuktian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05800" cy="5741987"/>
          </a:xfrm>
        </p:spPr>
        <p:txBody>
          <a:bodyPr/>
          <a:lstStyle/>
          <a:p>
            <a:r>
              <a:rPr lang="en-US" altLang="en-US" dirty="0" err="1"/>
              <a:t>Definisi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 smtClean="0"/>
              <a:t>Buatan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600" dirty="0" smtClean="0"/>
              <a:t>AI</a:t>
            </a: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tx1"/>
                </a:solidFill>
              </a:rPr>
              <a:t>Expert Task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- </a:t>
            </a:r>
            <a:r>
              <a:rPr lang="en-US" altLang="en-US" sz="2400" dirty="0" err="1">
                <a:solidFill>
                  <a:schemeClr val="tx1"/>
                </a:solidFill>
              </a:rPr>
              <a:t>Analisis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finansial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Analisis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medikal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Analisis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ilmu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pengetahuan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- </a:t>
            </a:r>
            <a:r>
              <a:rPr lang="en-US" altLang="en-US" sz="2400" dirty="0" err="1">
                <a:solidFill>
                  <a:schemeClr val="tx1"/>
                </a:solidFill>
              </a:rPr>
              <a:t>Rekayasa</a:t>
            </a:r>
            <a:r>
              <a:rPr lang="en-US" altLang="en-US" sz="2400" dirty="0">
                <a:solidFill>
                  <a:schemeClr val="tx1"/>
                </a:solidFill>
              </a:rPr>
              <a:t> (design, </a:t>
            </a:r>
            <a:r>
              <a:rPr lang="en-US" altLang="en-US" sz="2400" dirty="0" err="1">
                <a:solidFill>
                  <a:schemeClr val="tx1"/>
                </a:solidFill>
              </a:rPr>
              <a:t>pencarian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kegagalan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perencanaan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  </a:t>
            </a:r>
            <a:r>
              <a:rPr lang="en-US" altLang="en-US" sz="2400" dirty="0" err="1">
                <a:solidFill>
                  <a:schemeClr val="tx1"/>
                </a:solidFill>
              </a:rPr>
              <a:t>manufaktur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dirty="0" err="1" smtClean="0"/>
              <a:t>Lanjtan</a:t>
            </a:r>
            <a:r>
              <a:rPr lang="en-US" altLang="en-US" sz="2800" dirty="0" smtClean="0"/>
              <a:t> Domain </a:t>
            </a:r>
            <a:r>
              <a:rPr lang="en-US" altLang="en-US" sz="2800" dirty="0"/>
              <a:t>Yang </a:t>
            </a:r>
            <a:r>
              <a:rPr lang="en-US" altLang="en-US" sz="2800" dirty="0" err="1"/>
              <a:t>Sering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Dibahas</a:t>
            </a:r>
            <a:r>
              <a:rPr lang="en-US" altLang="en-US" sz="2800" dirty="0" smtClean="0"/>
              <a:t>….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1524000"/>
          </a:xfrm>
        </p:spPr>
        <p:txBody>
          <a:bodyPr/>
          <a:lstStyle/>
          <a:p>
            <a:pPr algn="ctr"/>
            <a:r>
              <a:rPr lang="en-US" altLang="en-US" dirty="0" err="1" smtClean="0"/>
              <a:t>ringkasan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848600" cy="38862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terdiri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knowledge </a:t>
            </a:r>
            <a:r>
              <a:rPr lang="en-US" altLang="en-US" sz="2800" dirty="0">
                <a:solidFill>
                  <a:schemeClr val="tx1"/>
                </a:solidFill>
              </a:rPr>
              <a:t>base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motor inference</a:t>
            </a: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Digunakan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membantu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menyelesaikan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permasalahan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manusia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mengalami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perkembangan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terus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menerus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sampai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Semakin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banyak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objek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mampu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diselesaikan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oleh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Kecerdasan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buatan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848600" cy="1524000"/>
          </a:xfrm>
        </p:spPr>
        <p:txBody>
          <a:bodyPr/>
          <a:lstStyle/>
          <a:p>
            <a:pPr algn="ctr"/>
            <a:r>
              <a:rPr lang="en-US" altLang="en-US" dirty="0" err="1" smtClean="0"/>
              <a:t>referensi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305800" cy="4572000"/>
          </a:xfrm>
        </p:spPr>
        <p:txBody>
          <a:bodyPr/>
          <a:lstStyle/>
          <a:p>
            <a:pPr algn="just"/>
            <a:r>
              <a:rPr lang="en-US" altLang="en-US" sz="2400" dirty="0">
                <a:solidFill>
                  <a:schemeClr val="tx1"/>
                </a:solidFill>
              </a:rPr>
              <a:t>Sri </a:t>
            </a:r>
            <a:r>
              <a:rPr lang="en-US" altLang="en-US" sz="2400" dirty="0" err="1">
                <a:solidFill>
                  <a:schemeClr val="tx1"/>
                </a:solidFill>
              </a:rPr>
              <a:t>Kusumadewi</a:t>
            </a:r>
            <a:r>
              <a:rPr lang="en-US" altLang="en-US" sz="2400" dirty="0">
                <a:solidFill>
                  <a:schemeClr val="tx1"/>
                </a:solidFill>
              </a:rPr>
              <a:t>, Artificial Intelligence (</a:t>
            </a:r>
            <a:r>
              <a:rPr lang="en-US" altLang="en-US" sz="2400" dirty="0" err="1">
                <a:solidFill>
                  <a:schemeClr val="tx1"/>
                </a:solidFill>
              </a:rPr>
              <a:t>Teknik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Aplikasinya</a:t>
            </a:r>
            <a:r>
              <a:rPr lang="en-US" altLang="en-US" sz="2400" dirty="0">
                <a:solidFill>
                  <a:schemeClr val="tx1"/>
                </a:solidFill>
              </a:rPr>
              <a:t>), </a:t>
            </a:r>
            <a:r>
              <a:rPr lang="en-US" altLang="en-US" sz="2400" dirty="0" err="1">
                <a:solidFill>
                  <a:schemeClr val="tx1"/>
                </a:solidFill>
              </a:rPr>
              <a:t>Graha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Ilmu</a:t>
            </a:r>
            <a:r>
              <a:rPr lang="en-US" altLang="en-US" sz="2400" dirty="0">
                <a:solidFill>
                  <a:schemeClr val="tx1"/>
                </a:solidFill>
              </a:rPr>
              <a:t>, 2003, Yogyakarta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</a:rPr>
              <a:t>William Siler and James J. Buckley, “Fuzzy Expert System and Fuzzy Reasoning”, Wiley-</a:t>
            </a:r>
            <a:r>
              <a:rPr lang="en-US" altLang="en-US" sz="2400" dirty="0" err="1">
                <a:solidFill>
                  <a:schemeClr val="tx1"/>
                </a:solidFill>
              </a:rPr>
              <a:t>Interscience</a:t>
            </a:r>
            <a:r>
              <a:rPr lang="en-US" altLang="en-US" sz="2400" dirty="0">
                <a:solidFill>
                  <a:schemeClr val="tx1"/>
                </a:solidFill>
              </a:rPr>
              <a:t>, 2005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Laurene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Fauset</a:t>
            </a:r>
            <a:r>
              <a:rPr lang="en-US" altLang="en-US" sz="2400" dirty="0">
                <a:solidFill>
                  <a:schemeClr val="tx1"/>
                </a:solidFill>
              </a:rPr>
              <a:t>, “Fundamental of Neural Network”, Prentice Hall, 2000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1524000"/>
          </a:xfrm>
        </p:spPr>
        <p:txBody>
          <a:bodyPr/>
          <a:lstStyle/>
          <a:p>
            <a:pPr algn="ctr"/>
            <a:r>
              <a:rPr lang="en-US" altLang="en-US" dirty="0" err="1"/>
              <a:t>Pengantar</a:t>
            </a:r>
            <a:endParaRPr lang="en-US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305800" cy="3767670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Bisakah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mesin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berpikir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Jika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bisa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bagaimana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caranya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Dan </a:t>
            </a:r>
            <a:r>
              <a:rPr lang="en-US" altLang="en-US" dirty="0" err="1">
                <a:solidFill>
                  <a:schemeClr val="tx1"/>
                </a:solidFill>
              </a:rPr>
              <a:t>jika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tidak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bisa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</a:rPr>
              <a:t>kenapa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tidak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Dan </a:t>
            </a:r>
            <a:r>
              <a:rPr lang="en-US" altLang="en-US" dirty="0" err="1">
                <a:solidFill>
                  <a:schemeClr val="tx1"/>
                </a:solidFill>
              </a:rPr>
              <a:t>apa</a:t>
            </a:r>
            <a:r>
              <a:rPr lang="en-US" altLang="en-US" dirty="0">
                <a:solidFill>
                  <a:schemeClr val="tx1"/>
                </a:solidFill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</a:rPr>
              <a:t>dikatakan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sebagai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pikiran</a:t>
            </a:r>
            <a:r>
              <a:rPr lang="en-US" altLang="en-US" dirty="0">
                <a:solidFill>
                  <a:schemeClr val="tx1"/>
                </a:solidFill>
              </a:rPr>
              <a:t> (mind)?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219200"/>
          </a:xfrm>
        </p:spPr>
        <p:txBody>
          <a:bodyPr/>
          <a:lstStyle/>
          <a:p>
            <a:pPr algn="ctr"/>
            <a:r>
              <a:rPr lang="en-US" altLang="en-US" dirty="0" err="1"/>
              <a:t>Arti</a:t>
            </a:r>
            <a:r>
              <a:rPr lang="en-US" altLang="en-US" dirty="0"/>
              <a:t> </a:t>
            </a:r>
            <a:r>
              <a:rPr lang="en-US" altLang="en-US" dirty="0" err="1"/>
              <a:t>Kecerdasan</a:t>
            </a:r>
            <a:endParaRPr lang="en-US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848600" cy="376767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kemampuan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…</a:t>
            </a:r>
          </a:p>
          <a:p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belajar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atau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mengerti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pengalaman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 </a:t>
            </a:r>
          </a:p>
          <a:p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memahami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pesan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kontradiktif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ambigu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menanggapi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cepat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baik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atas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situasi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baru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penalaran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memecahkan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masalah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serta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menyelesaikannya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efektif</a:t>
            </a:r>
            <a:endParaRPr lang="en-US" alt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(Winston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Pendergast</a:t>
            </a:r>
            <a:r>
              <a:rPr lang="en-US" alt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, 1994)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12838"/>
          </a:xfrm>
        </p:spPr>
        <p:txBody>
          <a:bodyPr/>
          <a:lstStyle/>
          <a:p>
            <a:pPr algn="ctr"/>
            <a:r>
              <a:rPr lang="en-US" altLang="en-US" dirty="0" err="1"/>
              <a:t>Apa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 AI?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Merupakan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kawasan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penelitian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aplikasi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instruksi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terkait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pemrograman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komputer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melakukan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sesuatu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hal</a:t>
            </a:r>
            <a:r>
              <a:rPr lang="en-US" altLang="en-US" sz="2800" dirty="0">
                <a:solidFill>
                  <a:schemeClr val="tx1"/>
                </a:solidFill>
              </a:rPr>
              <a:t> - yang </a:t>
            </a:r>
            <a:r>
              <a:rPr lang="en-US" altLang="en-US" sz="2800" dirty="0" err="1">
                <a:solidFill>
                  <a:schemeClr val="tx1"/>
                </a:solidFill>
              </a:rPr>
              <a:t>dalam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pandangan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manusia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adalah</a:t>
            </a:r>
            <a:r>
              <a:rPr lang="en-US" altLang="en-US" sz="2800" dirty="0">
                <a:solidFill>
                  <a:schemeClr val="tx1"/>
                </a:solidFill>
              </a:rPr>
              <a:t> – </a:t>
            </a:r>
            <a:r>
              <a:rPr lang="en-US" altLang="en-US" sz="2800" dirty="0" err="1">
                <a:solidFill>
                  <a:schemeClr val="tx1"/>
                </a:solidFill>
              </a:rPr>
              <a:t>cerdas</a:t>
            </a:r>
            <a:r>
              <a:rPr lang="en-US" altLang="en-US" sz="2800" dirty="0">
                <a:solidFill>
                  <a:schemeClr val="tx1"/>
                </a:solidFill>
              </a:rPr>
              <a:t> (H. A. Simon [1987])</a:t>
            </a:r>
          </a:p>
          <a:p>
            <a:pPr algn="just"/>
            <a:endParaRPr lang="en-US" altLang="en-US" sz="12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 err="1">
                <a:solidFill>
                  <a:schemeClr val="tx1"/>
                </a:solidFill>
              </a:rPr>
              <a:t>Sebuah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studi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tentang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bagaimana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membuat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komputer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melakukan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hal-hal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pada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dapat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dilakukan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lebih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baik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oleh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manusia</a:t>
            </a:r>
            <a:r>
              <a:rPr lang="en-US" altLang="en-US" sz="2800" dirty="0">
                <a:solidFill>
                  <a:schemeClr val="tx1"/>
                </a:solidFill>
              </a:rPr>
              <a:t> (Rich and </a:t>
            </a:r>
            <a:r>
              <a:rPr lang="en-US" altLang="en-US" sz="2800" dirty="0" err="1">
                <a:solidFill>
                  <a:schemeClr val="tx1"/>
                </a:solidFill>
              </a:rPr>
              <a:t>Kinight</a:t>
            </a:r>
            <a:r>
              <a:rPr lang="en-US" altLang="en-US" sz="2800" dirty="0">
                <a:solidFill>
                  <a:schemeClr val="tx1"/>
                </a:solidFill>
              </a:rPr>
              <a:t> [1991])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" y="381000"/>
            <a:ext cx="7977188" cy="1524000"/>
          </a:xfrm>
        </p:spPr>
        <p:txBody>
          <a:bodyPr/>
          <a:lstStyle/>
          <a:p>
            <a:pPr algn="ctr"/>
            <a:r>
              <a:rPr lang="en-US" altLang="en-US" dirty="0" err="1"/>
              <a:t>Kategori</a:t>
            </a:r>
            <a:r>
              <a:rPr lang="en-US" altLang="en-US" dirty="0"/>
              <a:t> </a:t>
            </a:r>
            <a:r>
              <a:rPr lang="en-US" altLang="en-US" dirty="0" err="1"/>
              <a:t>Definisi</a:t>
            </a:r>
            <a:r>
              <a:rPr lang="en-US" altLang="en-US" dirty="0"/>
              <a:t> AI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Dikelompokkan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menjadi</a:t>
            </a:r>
            <a:r>
              <a:rPr lang="en-US" altLang="en-US" dirty="0">
                <a:solidFill>
                  <a:schemeClr val="tx1"/>
                </a:solidFill>
              </a:rPr>
              <a:t> 4 </a:t>
            </a:r>
            <a:r>
              <a:rPr lang="en-US" altLang="en-US" dirty="0" err="1">
                <a:solidFill>
                  <a:schemeClr val="tx1"/>
                </a:solidFill>
              </a:rPr>
              <a:t>macam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28362"/>
              </p:ext>
            </p:extLst>
          </p:nvPr>
        </p:nvGraphicFramePr>
        <p:xfrm>
          <a:off x="767595" y="2808396"/>
          <a:ext cx="7556421" cy="149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288"/>
                <a:gridCol w="3665133"/>
              </a:tblGrid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rational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7558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 smtClean="0">
                          <a:solidFill>
                            <a:schemeClr val="bg1"/>
                          </a:solidFill>
                        </a:rPr>
                        <a:t>System that think like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bg1"/>
                          </a:solidFill>
                        </a:rPr>
                        <a:t>Systems that think rationally</a:t>
                      </a:r>
                    </a:p>
                  </a:txBody>
                  <a:tcPr/>
                </a:tc>
              </a:tr>
              <a:tr h="49755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bg1"/>
                          </a:solidFill>
                        </a:rPr>
                        <a:t>Systems that act like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 smtClean="0">
                          <a:solidFill>
                            <a:schemeClr val="bg1"/>
                          </a:solidFill>
                        </a:rPr>
                        <a:t>Systems that act rationally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8575"/>
            <a:ext cx="8077200" cy="1524000"/>
          </a:xfrm>
        </p:spPr>
        <p:txBody>
          <a:bodyPr/>
          <a:lstStyle/>
          <a:p>
            <a:pPr algn="ctr"/>
            <a:r>
              <a:rPr lang="en-US" altLang="en-US" dirty="0"/>
              <a:t>Detail </a:t>
            </a:r>
            <a:r>
              <a:rPr lang="en-US" altLang="en-US" dirty="0" err="1"/>
              <a:t>Kecerdasan</a:t>
            </a:r>
            <a:r>
              <a:rPr lang="en-US" altLang="en-US" dirty="0"/>
              <a:t> </a:t>
            </a:r>
            <a:r>
              <a:rPr lang="en-US" altLang="en-US" dirty="0" err="1"/>
              <a:t>Buatan</a:t>
            </a:r>
            <a:endParaRPr lang="en-US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9712"/>
            <a:ext cx="8153400" cy="496728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Sudut</a:t>
            </a:r>
            <a:r>
              <a:rPr lang="en-US" altLang="en-US" sz="2400" dirty="0">
                <a:solidFill>
                  <a:schemeClr val="tx1"/>
                </a:solidFill>
              </a:rPr>
              <a:t> Pandang </a:t>
            </a:r>
            <a:r>
              <a:rPr lang="en-US" altLang="en-US" sz="2400" dirty="0" err="1">
                <a:solidFill>
                  <a:schemeClr val="tx1"/>
                </a:solidFill>
              </a:rPr>
              <a:t>Kecerdasan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</a:rPr>
              <a:t>Kecerdasan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buatan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mampu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membuat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mesin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menjadi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cerdas</a:t>
            </a:r>
            <a:r>
              <a:rPr lang="en-US" altLang="en-US" sz="2400" dirty="0">
                <a:solidFill>
                  <a:schemeClr val="tx1"/>
                </a:solidFill>
              </a:rPr>
              <a:t> (</a:t>
            </a:r>
            <a:r>
              <a:rPr lang="en-US" altLang="en-US" sz="2400" dirty="0" err="1">
                <a:solidFill>
                  <a:schemeClr val="tx1"/>
                </a:solidFill>
              </a:rPr>
              <a:t>berbuat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seperti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manusia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11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Sudut</a:t>
            </a:r>
            <a:r>
              <a:rPr lang="en-US" altLang="en-US" sz="2400" dirty="0">
                <a:solidFill>
                  <a:schemeClr val="tx1"/>
                </a:solidFill>
              </a:rPr>
              <a:t> Pandang </a:t>
            </a:r>
            <a:r>
              <a:rPr lang="en-US" altLang="en-US" sz="2400" dirty="0" err="1">
                <a:solidFill>
                  <a:schemeClr val="tx1"/>
                </a:solidFill>
              </a:rPr>
              <a:t>Penelitian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 err="1">
                <a:solidFill>
                  <a:schemeClr val="tx1"/>
                </a:solidFill>
              </a:rPr>
              <a:t>Kecerdasan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buatan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studi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bagaimana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membuat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komputer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sesuatu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sebaik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dilakukan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manusia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/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</a:rPr>
              <a:t>Sudut Pandang Bisnis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	Kecerdasan buatan adalah kumpulan peralatan yang sangat powerful dan metodologis dalam menyelesaikan masalah bisnis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00">
              <a:solidFill>
                <a:schemeClr val="tx1"/>
              </a:solidFill>
            </a:endParaRPr>
          </a:p>
          <a:p>
            <a:r>
              <a:rPr lang="en-US" altLang="en-US" sz="2800">
                <a:solidFill>
                  <a:schemeClr val="tx1"/>
                </a:solidFill>
              </a:rPr>
              <a:t>Sudut Pandang Pemrogram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	Kecerdasan buatan meliputi studi tentang pemrograman simbolik, </a:t>
            </a:r>
            <a:r>
              <a:rPr lang="en-US" altLang="en-US" sz="2800" i="1">
                <a:solidFill>
                  <a:schemeClr val="tx1"/>
                </a:solidFill>
              </a:rPr>
              <a:t>problem solving</a:t>
            </a:r>
            <a:r>
              <a:rPr lang="en-US" altLang="en-US" sz="2800">
                <a:solidFill>
                  <a:schemeClr val="tx1"/>
                </a:solidFill>
              </a:rPr>
              <a:t>, dan pencarian (</a:t>
            </a:r>
            <a:r>
              <a:rPr lang="en-US" altLang="en-US" sz="2800" i="1">
                <a:solidFill>
                  <a:schemeClr val="tx1"/>
                </a:solidFill>
              </a:rPr>
              <a:t>searching</a:t>
            </a:r>
            <a:r>
              <a:rPr lang="en-US" altLang="en-US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533400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err="1" smtClean="0">
                <a:latin typeface="Calibri" panose="020F0502020204030204" pitchFamily="34" charset="0"/>
              </a:rPr>
              <a:t>Lanjutan</a:t>
            </a:r>
            <a:r>
              <a:rPr lang="en-US" altLang="en-US" sz="3600" dirty="0" smtClean="0">
                <a:latin typeface="Calibri" panose="020F0502020204030204" pitchFamily="34" charset="0"/>
              </a:rPr>
              <a:t> Detail </a:t>
            </a:r>
            <a:r>
              <a:rPr lang="en-US" altLang="en-US" sz="3600" dirty="0" err="1" smtClean="0">
                <a:latin typeface="Calibri" panose="020F0502020204030204" pitchFamily="34" charset="0"/>
              </a:rPr>
              <a:t>Kecerdasan</a:t>
            </a:r>
            <a:r>
              <a:rPr lang="en-US" altLang="en-US" sz="3600" dirty="0" smtClean="0">
                <a:latin typeface="Calibri" panose="020F0502020204030204" pitchFamily="34" charset="0"/>
              </a:rPr>
              <a:t> </a:t>
            </a:r>
            <a:r>
              <a:rPr lang="en-US" altLang="en-US" sz="3600" dirty="0" err="1" smtClean="0">
                <a:latin typeface="Calibri" panose="020F0502020204030204" pitchFamily="34" charset="0"/>
              </a:rPr>
              <a:t>Buatan</a:t>
            </a:r>
            <a:r>
              <a:rPr lang="en-US" altLang="en-US" sz="3600" dirty="0" smtClean="0">
                <a:latin typeface="Calibri" panose="020F0502020204030204" pitchFamily="34" charset="0"/>
              </a:rPr>
              <a:t> …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</TotalTime>
  <Words>1073</Words>
  <Application>Microsoft Office PowerPoint</Application>
  <PresentationFormat>On-screen Show (4:3)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Wingdings</vt:lpstr>
      <vt:lpstr>Book Antiqua</vt:lpstr>
      <vt:lpstr>Times</vt:lpstr>
      <vt:lpstr>Slice</vt:lpstr>
      <vt:lpstr>KECERDASAN BUATAN (ARTIFICIAL INTELLIGENCE)</vt:lpstr>
      <vt:lpstr>Pembahasan</vt:lpstr>
      <vt:lpstr>Definisi Kecerdasan Buatan AI</vt:lpstr>
      <vt:lpstr>Pengantar</vt:lpstr>
      <vt:lpstr>Arti Kecerdasan</vt:lpstr>
      <vt:lpstr>Apa itu AI?</vt:lpstr>
      <vt:lpstr>Kategori Definisi AI</vt:lpstr>
      <vt:lpstr>Detail Kecerdasan Buatan</vt:lpstr>
      <vt:lpstr>PowerPoint Presentation</vt:lpstr>
      <vt:lpstr>2 Bagian Utama AI</vt:lpstr>
      <vt:lpstr>Konsep Kecerdasan Buatan</vt:lpstr>
      <vt:lpstr>Lanjutan Konsep Kecerdasan Buatan…</vt:lpstr>
      <vt:lpstr>Lanjutan Konsep Kecerdasan Buatan…</vt:lpstr>
      <vt:lpstr>“State of the Art” AI</vt:lpstr>
      <vt:lpstr>Tujuan Kecerdasan Buatan</vt:lpstr>
      <vt:lpstr>Kecerdasan Buatan VS Kecerdasan Alami</vt:lpstr>
      <vt:lpstr>Perbedaan Kecerdasan Buatan dengan Kecerdasan Alami</vt:lpstr>
      <vt:lpstr>Kelebihan Kecerdasan Alami dibanding AI</vt:lpstr>
      <vt:lpstr>Sejarah, Perkembangan dan pengaplikasian  Kecerdasan Buatan</vt:lpstr>
      <vt:lpstr>Sejarah Kecerdasan Buatan</vt:lpstr>
      <vt:lpstr>Awal antusias, harapan besar  (1952-1969)</vt:lpstr>
      <vt:lpstr>Masa Gelap (1966-1973)</vt:lpstr>
      <vt:lpstr>Lanjutn Masa Gelap (1966-1973) …</vt:lpstr>
      <vt:lpstr>Renaissance (1969-1979)</vt:lpstr>
      <vt:lpstr>Era Industrial (1980-sekarang)</vt:lpstr>
      <vt:lpstr>Kembalinya neural networks  (1986-sekarang)</vt:lpstr>
      <vt:lpstr>Kematangan (1987-sekarang)</vt:lpstr>
      <vt:lpstr>Agent Cerdas (1995-sekarang)</vt:lpstr>
      <vt:lpstr>Domain Yang Sering Dibahas</vt:lpstr>
      <vt:lpstr>Lanjtan Domain Yang Sering Dibahas….</vt:lpstr>
      <vt:lpstr>ringkasan</vt:lpstr>
      <vt:lpstr>referensi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 (ARTIFICIAL INTELLIGENCE)</dc:title>
  <dc:creator>Abi Ummi</dc:creator>
  <cp:lastModifiedBy>Asus</cp:lastModifiedBy>
  <cp:revision>37</cp:revision>
  <dcterms:created xsi:type="dcterms:W3CDTF">2007-02-20T01:25:45Z</dcterms:created>
  <dcterms:modified xsi:type="dcterms:W3CDTF">2015-01-06T15:58:28Z</dcterms:modified>
</cp:coreProperties>
</file>