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309DCA-A872-406D-A32B-7A8BCB14E236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6598EF7-261E-440F-80EB-456B6E99B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9100" y="152400"/>
            <a:ext cx="8305800" cy="12954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Tugas</a:t>
            </a: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 </a:t>
            </a:r>
            <a:r>
              <a:rPr kumimoji="0" lang="en-US" sz="30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Artikel</a:t>
            </a: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 </a:t>
            </a:r>
            <a:b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</a:b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SISTEM</a:t>
            </a:r>
            <a:r>
              <a:rPr kumimoji="0" lang="en-US" sz="3000" b="1" i="0" u="none" strike="noStrike" kern="120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uLnTx/>
                <a:uFillTx/>
                <a:ea typeface="+mj-ea"/>
                <a:cs typeface="+mj-cs"/>
              </a:rPr>
              <a:t> INFORMASI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uLnTx/>
              <a:uFillTx/>
              <a:ea typeface="+mj-ea"/>
              <a:cs typeface="+mj-cs"/>
            </a:endParaRPr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945045"/>
            <a:ext cx="3238500" cy="319250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33450" y="5410200"/>
            <a:ext cx="7277100" cy="91440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Konsep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D4 LJ PJJ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Politeknik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Elektronika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Negeri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Surabaya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Batas </a:t>
            </a:r>
            <a:r>
              <a:rPr lang="en-US" sz="3200" b="1" dirty="0" err="1" smtClean="0"/>
              <a:t>Sistem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432511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	Batas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</a:t>
            </a:r>
            <a:r>
              <a:rPr lang="en-US" sz="2000" dirty="0" err="1" smtClean="0"/>
              <a:t>abstraksi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lingkungannya</a:t>
            </a:r>
            <a:r>
              <a:rPr lang="en-US" sz="2000" dirty="0" smtClean="0"/>
              <a:t>. Batas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relatif</a:t>
            </a:r>
            <a:r>
              <a:rPr lang="en-US" sz="2000" dirty="0" smtClean="0"/>
              <a:t> dan </a:t>
            </a:r>
            <a:r>
              <a:rPr lang="en-US" sz="2000" dirty="0" err="1" smtClean="0"/>
              <a:t>tergantung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dan </a:t>
            </a:r>
            <a:r>
              <a:rPr lang="en-US" sz="2000" dirty="0" err="1" smtClean="0"/>
              <a:t>situasi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dirasakan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US" sz="200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Misal</a:t>
            </a:r>
            <a:r>
              <a:rPr lang="en-US" sz="2000" dirty="0" smtClean="0"/>
              <a:t>,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pandangan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r>
              <a:rPr lang="en-US" sz="2000" dirty="0" smtClean="0"/>
              <a:t>,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jalan</a:t>
            </a:r>
            <a:r>
              <a:rPr lang="en-US" sz="2000" dirty="0" smtClean="0"/>
              <a:t>, </a:t>
            </a:r>
            <a:r>
              <a:rPr lang="en-US" sz="2000" dirty="0" err="1" smtClean="0"/>
              <a:t>lampu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lintas</a:t>
            </a:r>
            <a:r>
              <a:rPr lang="en-US" sz="2000" dirty="0" smtClean="0"/>
              <a:t>, </a:t>
            </a:r>
            <a:r>
              <a:rPr lang="en-US" sz="2000" dirty="0" err="1" smtClean="0"/>
              <a:t>marka</a:t>
            </a:r>
            <a:r>
              <a:rPr lang="en-US" sz="2000" dirty="0" smtClean="0"/>
              <a:t> </a:t>
            </a:r>
            <a:r>
              <a:rPr lang="en-US" sz="2000" dirty="0" err="1" smtClean="0"/>
              <a:t>jalan</a:t>
            </a:r>
            <a:r>
              <a:rPr lang="en-US" sz="2000" dirty="0" smtClean="0"/>
              <a:t>, </a:t>
            </a:r>
            <a:r>
              <a:rPr lang="en-US" sz="2000" dirty="0" err="1" smtClean="0"/>
              <a:t>rambu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lintas</a:t>
            </a:r>
            <a:r>
              <a:rPr lang="en-US" sz="2000" dirty="0" smtClean="0"/>
              <a:t>, </a:t>
            </a:r>
            <a:r>
              <a:rPr lang="en-US" sz="2000" dirty="0" err="1" smtClean="0"/>
              <a:t>polisi</a:t>
            </a:r>
            <a:r>
              <a:rPr lang="en-US" sz="2000" dirty="0" smtClean="0"/>
              <a:t> dan tempt </a:t>
            </a:r>
            <a:r>
              <a:rPr lang="en-US" sz="2000" dirty="0" err="1" smtClean="0"/>
              <a:t>parkir</a:t>
            </a:r>
            <a:r>
              <a:rPr lang="en-US" sz="2000" dirty="0" smtClean="0"/>
              <a:t>.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abstraksi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dianggap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 </a:t>
            </a:r>
            <a:r>
              <a:rPr lang="en-US" sz="2000" dirty="0" err="1" smtClean="0"/>
              <a:t>unsur-unsur</a:t>
            </a:r>
            <a:r>
              <a:rPr lang="en-US" sz="2000" dirty="0" smtClean="0"/>
              <a:t> </a:t>
            </a:r>
            <a:r>
              <a:rPr lang="en-US" sz="2000" dirty="0" err="1" smtClean="0"/>
              <a:t>tadi</a:t>
            </a:r>
            <a:r>
              <a:rPr lang="en-US" sz="2000" dirty="0" smtClean="0"/>
              <a:t>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kenyataannya</a:t>
            </a:r>
            <a:r>
              <a:rPr lang="en-US" sz="2000" dirty="0" smtClean="0"/>
              <a:t> </a:t>
            </a:r>
            <a:r>
              <a:rPr lang="en-US" sz="2000" dirty="0" err="1" smtClean="0"/>
              <a:t>ternyata</a:t>
            </a:r>
            <a:r>
              <a:rPr lang="en-US" sz="2000" dirty="0" smtClean="0"/>
              <a:t> </a:t>
            </a:r>
            <a:r>
              <a:rPr lang="en-US" sz="2000" dirty="0" err="1" smtClean="0"/>
              <a:t>unsur-unsur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dari </a:t>
            </a:r>
            <a:r>
              <a:rPr lang="en-US" sz="2000" dirty="0" err="1" smtClean="0"/>
              <a:t>itu</a:t>
            </a:r>
            <a:r>
              <a:rPr lang="en-US" sz="2000" dirty="0" smtClean="0"/>
              <a:t>,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ternyata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transportasi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. </a:t>
            </a:r>
            <a:r>
              <a:rPr lang="en-US" sz="2000" dirty="0" err="1" smtClean="0"/>
              <a:t>Unsur</a:t>
            </a:r>
            <a:r>
              <a:rPr lang="en-US" sz="2000" dirty="0" smtClean="0"/>
              <a:t> lain yang  </a:t>
            </a:r>
            <a:r>
              <a:rPr lang="en-US" sz="2000" dirty="0" err="1" smtClean="0"/>
              <a:t>terlewatkan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sopir</a:t>
            </a:r>
            <a:r>
              <a:rPr lang="en-US" sz="2000" dirty="0" smtClean="0"/>
              <a:t>,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etika</a:t>
            </a:r>
            <a:r>
              <a:rPr lang="en-US" sz="2000" dirty="0" smtClean="0"/>
              <a:t> dan moral </a:t>
            </a:r>
            <a:r>
              <a:rPr lang="en-US" sz="2000" dirty="0" err="1" smtClean="0"/>
              <a:t>berkendara</a:t>
            </a:r>
            <a:r>
              <a:rPr lang="en-US" sz="2000" dirty="0" smtClean="0"/>
              <a:t>,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dan lain-lain.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Subsistem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43000"/>
            <a:ext cx="9144000" cy="5715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Subsistem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pada </a:t>
            </a:r>
            <a:r>
              <a:rPr lang="en-US" dirty="0" err="1" smtClean="0"/>
              <a:t>lebih</a:t>
            </a:r>
            <a:r>
              <a:rPr lang="en-US" dirty="0" smtClean="0"/>
              <a:t> dari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Mobil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dari </a:t>
            </a:r>
            <a:r>
              <a:rPr lang="en-US" dirty="0" err="1" smtClean="0"/>
              <a:t>sistem-sistem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dan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.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dari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dari </a:t>
            </a:r>
            <a:r>
              <a:rPr lang="en-US" dirty="0" err="1" smtClean="0"/>
              <a:t>sisttem</a:t>
            </a:r>
            <a:r>
              <a:rPr lang="en-US" dirty="0" smtClean="0"/>
              <a:t> </a:t>
            </a:r>
            <a:r>
              <a:rPr lang="en-US" dirty="0" err="1" smtClean="0"/>
              <a:t>karburator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generator,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, dan lain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</a:p>
          <a:p>
            <a:pPr algn="just">
              <a:lnSpc>
                <a:spcPct val="11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534" y="1600200"/>
            <a:ext cx="575293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5334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terdiri</a:t>
            </a:r>
            <a:r>
              <a:rPr lang="en-US" b="1" dirty="0"/>
              <a:t> dari </a:t>
            </a:r>
            <a:r>
              <a:rPr lang="en-US" b="1" dirty="0" err="1"/>
              <a:t>Subsistem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3886200"/>
            <a:ext cx="9144000" cy="2971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dari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,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supersistem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Contohnya</a:t>
            </a:r>
            <a:r>
              <a:rPr lang="en-US" sz="2400" dirty="0" smtClean="0"/>
              <a:t>,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dari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propinsi</a:t>
            </a:r>
            <a:r>
              <a:rPr lang="en-US" sz="2400" dirty="0" smtClean="0"/>
              <a:t>.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propinsi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supersistem</a:t>
            </a:r>
            <a:r>
              <a:rPr lang="en-US" sz="2400" dirty="0" smtClean="0"/>
              <a:t> dari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dan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subsistem</a:t>
            </a:r>
            <a:r>
              <a:rPr lang="en-US" sz="2400" dirty="0" smtClean="0"/>
              <a:t> dari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282" y="685800"/>
            <a:ext cx="54874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Hubungan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Sistem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066800"/>
            <a:ext cx="9144000" cy="3276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Hubungan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disebut</a:t>
            </a:r>
            <a:r>
              <a:rPr lang="en-US" sz="2200" dirty="0" smtClean="0"/>
              <a:t> </a:t>
            </a:r>
            <a:r>
              <a:rPr lang="en-US" sz="2200" dirty="0" err="1" smtClean="0"/>
              <a:t>juga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i="1" dirty="0" smtClean="0"/>
              <a:t>interface</a:t>
            </a:r>
            <a:r>
              <a:rPr lang="en-US" sz="2200" dirty="0" smtClean="0"/>
              <a:t>,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media </a:t>
            </a:r>
            <a:r>
              <a:rPr lang="en-US" sz="2200" dirty="0" err="1" smtClean="0"/>
              <a:t>penghubung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i="1" dirty="0" smtClean="0"/>
              <a:t>interface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memungkinkan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sumber-sumber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</a:t>
            </a:r>
            <a:r>
              <a:rPr lang="en-US" sz="2200" dirty="0" err="1" smtClean="0"/>
              <a:t>mengalir</a:t>
            </a:r>
            <a:r>
              <a:rPr lang="en-US" sz="2200" dirty="0" smtClean="0"/>
              <a:t> dari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 </a:t>
            </a:r>
            <a:r>
              <a:rPr lang="en-US" sz="2200" dirty="0" err="1" smtClean="0"/>
              <a:t>Keluaran</a:t>
            </a:r>
            <a:r>
              <a:rPr lang="en-US" sz="2200" dirty="0" smtClean="0"/>
              <a:t> (</a:t>
            </a:r>
            <a:r>
              <a:rPr lang="en-US" sz="2200" i="1" dirty="0" smtClean="0"/>
              <a:t>output</a:t>
            </a:r>
            <a:r>
              <a:rPr lang="en-US" sz="2200" dirty="0" smtClean="0"/>
              <a:t>) dari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masukan</a:t>
            </a:r>
            <a:r>
              <a:rPr lang="en-US" sz="2200" dirty="0" smtClean="0"/>
              <a:t> (</a:t>
            </a:r>
            <a:r>
              <a:rPr lang="en-US" sz="2200" i="1" dirty="0" smtClean="0"/>
              <a:t>input</a:t>
            </a:r>
            <a:r>
              <a:rPr lang="en-US" sz="2200" dirty="0" smtClean="0"/>
              <a:t>)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yang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</a:t>
            </a:r>
            <a:r>
              <a:rPr lang="en-US" sz="2200" i="1" dirty="0" smtClean="0"/>
              <a:t>interface</a:t>
            </a:r>
            <a:r>
              <a:rPr lang="en-US" sz="2200" dirty="0" smtClean="0"/>
              <a:t>.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interface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berintegrasi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 </a:t>
            </a:r>
            <a:r>
              <a:rPr lang="en-US" sz="2200" dirty="0" err="1" smtClean="0"/>
              <a:t>membentuk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kesatuan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76200" y="4520625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Hirarki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28600" y="518285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	</a:t>
            </a:r>
            <a:r>
              <a:rPr lang="en-US" sz="2200" dirty="0" err="1" smtClean="0"/>
              <a:t>Hirarki</a:t>
            </a:r>
            <a:r>
              <a:rPr lang="en-US" sz="2200" dirty="0" smtClean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supersistem</a:t>
            </a:r>
            <a:r>
              <a:rPr lang="en-US" sz="2200" dirty="0"/>
              <a:t> dan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kecil</a:t>
            </a:r>
            <a:r>
              <a:rPr lang="en-US" sz="2200" dirty="0"/>
              <a:t>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 smtClean="0"/>
              <a:t>subsistem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324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b="1" dirty="0" smtClean="0"/>
              <a:t>Input</a:t>
            </a: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b="1" i="1" dirty="0" smtClean="0"/>
              <a:t>	Input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, data, modal,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,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pemicu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b="1" dirty="0" err="1" smtClean="0"/>
              <a:t>Proses</a:t>
            </a: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dari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dirubah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pada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perubahannya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perakitan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 dari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324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/>
              <a:t>Output</a:t>
            </a:r>
            <a:endParaRPr lang="en-US" dirty="0" smtClean="0"/>
          </a:p>
          <a:p>
            <a:pPr algn="just">
              <a:buNone/>
            </a:pPr>
            <a:r>
              <a:rPr lang="en-US" i="1" dirty="0" smtClean="0"/>
              <a:t>	</a:t>
            </a:r>
            <a:r>
              <a:rPr lang="en-US" b="1" i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</a:t>
            </a:r>
            <a:r>
              <a:rPr lang="en-US" dirty="0" err="1" smtClean="0"/>
              <a:t>servis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 </a:t>
            </a:r>
            <a:r>
              <a:rPr lang="en-US" i="1" dirty="0" smtClean="0"/>
              <a:t>print out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output</a:t>
            </a:r>
            <a:r>
              <a:rPr lang="en-US" dirty="0" smtClean="0"/>
              <a:t> dari </a:t>
            </a:r>
            <a:r>
              <a:rPr lang="en-US" dirty="0" err="1" smtClean="0"/>
              <a:t>dinamo</a:t>
            </a:r>
            <a:r>
              <a:rPr lang="en-US" dirty="0" smtClean="0"/>
              <a:t>. </a:t>
            </a:r>
            <a:r>
              <a:rPr lang="en-US" i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dari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err="1" smtClean="0"/>
              <a:t>Lingkungan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mengontrolnya</a:t>
            </a:r>
            <a:r>
              <a:rPr lang="en-US" dirty="0" smtClean="0"/>
              <a:t>.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(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 dan </a:t>
            </a:r>
            <a:r>
              <a:rPr lang="en-US" dirty="0" err="1" smtClean="0"/>
              <a:t>lingkungan</a:t>
            </a:r>
            <a:r>
              <a:rPr lang="en-US" dirty="0" smtClean="0"/>
              <a:t> internal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).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internal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Klasifikasi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Sistem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715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Sistem</a:t>
            </a:r>
            <a:r>
              <a:rPr lang="en-US" b="1" dirty="0" smtClean="0"/>
              <a:t> Terbuka dan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Tertutup</a:t>
            </a:r>
            <a:endParaRPr lang="en-US" b="1" dirty="0" smtClean="0"/>
          </a:p>
          <a:p>
            <a:pPr lvl="1" algn="just"/>
            <a:r>
              <a:rPr lang="en-US" sz="2800" dirty="0" err="1" smtClean="0">
                <a:solidFill>
                  <a:schemeClr val="tx1"/>
                </a:solidFill>
              </a:rPr>
              <a:t>Suatu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dihubungkan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melalui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arus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sumber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disebut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sistem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terbuka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</a:rPr>
              <a:t>open system</a:t>
            </a:r>
            <a:r>
              <a:rPr lang="en-US" sz="2800" dirty="0" smtClean="0">
                <a:solidFill>
                  <a:schemeClr val="tx1"/>
                </a:solidFill>
              </a:rPr>
              <a:t>). </a:t>
            </a: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pemanas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mendapatkan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inputnya</a:t>
            </a:r>
            <a:r>
              <a:rPr lang="en-US" sz="2800" dirty="0" smtClean="0">
                <a:solidFill>
                  <a:schemeClr val="tx1"/>
                </a:solidFill>
              </a:rPr>
              <a:t> dari </a:t>
            </a:r>
            <a:r>
              <a:rPr lang="en-US" sz="2800" dirty="0" err="1" smtClean="0">
                <a:solidFill>
                  <a:schemeClr val="tx1"/>
                </a:solidFill>
              </a:rPr>
              <a:t>listrik</a:t>
            </a:r>
            <a:r>
              <a:rPr lang="en-US" sz="2800" dirty="0" smtClean="0">
                <a:solidFill>
                  <a:schemeClr val="tx1"/>
                </a:solidFill>
              </a:rPr>
              <a:t> dan </a:t>
            </a:r>
            <a:r>
              <a:rPr lang="en-US" sz="2800" dirty="0" err="1" smtClean="0">
                <a:solidFill>
                  <a:schemeClr val="tx1"/>
                </a:solidFill>
              </a:rPr>
              <a:t>menyediakan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panasnya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bagi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gedung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ruangan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dipanasinya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en-US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800" dirty="0" err="1" smtClean="0">
                <a:solidFill>
                  <a:schemeClr val="tx1"/>
                </a:solidFill>
              </a:rPr>
              <a:t>Suatu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dihubungkan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tertutup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</a:rPr>
              <a:t>closed system</a:t>
            </a:r>
            <a:r>
              <a:rPr lang="en-US" sz="2800" dirty="0" smtClean="0">
                <a:solidFill>
                  <a:schemeClr val="tx1"/>
                </a:solidFill>
              </a:rPr>
              <a:t>).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tertutup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hanya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terdapat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situasi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laboratorium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dikontrol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ketat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15400" cy="62484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Fisik</a:t>
            </a:r>
            <a:r>
              <a:rPr lang="en-US" sz="2400" b="1" dirty="0" smtClean="0"/>
              <a:t> dan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Konseptual</a:t>
            </a:r>
            <a:endParaRPr lang="en-US" sz="2400" b="1" dirty="0" smtClean="0"/>
          </a:p>
          <a:p>
            <a:pPr lvl="1" algn="just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Perusahaan </a:t>
            </a:r>
            <a:r>
              <a:rPr lang="en-US" sz="2400" dirty="0" err="1" smtClean="0">
                <a:solidFill>
                  <a:schemeClr val="tx1"/>
                </a:solidFill>
              </a:rPr>
              <a:t>bisnis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terdiri</a:t>
            </a:r>
            <a:r>
              <a:rPr lang="en-US" sz="2400" dirty="0" smtClean="0">
                <a:solidFill>
                  <a:schemeClr val="tx1"/>
                </a:solidFill>
              </a:rPr>
              <a:t> dari </a:t>
            </a:r>
            <a:r>
              <a:rPr lang="en-US" sz="2400" dirty="0" err="1" smtClean="0">
                <a:solidFill>
                  <a:schemeClr val="tx1"/>
                </a:solidFill>
              </a:rPr>
              <a:t>sejumlah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dan data,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mewakili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tetapi</a:t>
            </a:r>
            <a:r>
              <a:rPr lang="en-US" sz="2400" dirty="0" smtClean="0">
                <a:solidFill>
                  <a:schemeClr val="tx1"/>
                </a:solidFill>
              </a:rPr>
              <a:t> data dan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disimpan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dipandang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. Data dan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mewakili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lebih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/>
          </a:p>
          <a:p>
            <a:pPr lvl="1" algn="just">
              <a:lnSpc>
                <a:spcPct val="11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penting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keberadaannya</a:t>
            </a:r>
            <a:r>
              <a:rPr lang="en-US" sz="2400" dirty="0" smtClean="0">
                <a:solidFill>
                  <a:schemeClr val="tx1"/>
                </a:solidFill>
              </a:rPr>
              <a:t> ;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penting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penggambarannya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fisik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jika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penyimpanan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menunjukkan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bahwa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</a:t>
            </a:r>
            <a:r>
              <a:rPr lang="en-US" sz="2400" dirty="0" smtClean="0">
                <a:solidFill>
                  <a:schemeClr val="tx1"/>
                </a:solidFill>
              </a:rPr>
              <a:t> 70 </a:t>
            </a:r>
            <a:r>
              <a:rPr lang="en-US" sz="2400" dirty="0" err="1" smtClean="0">
                <a:solidFill>
                  <a:schemeClr val="tx1"/>
                </a:solidFill>
              </a:rPr>
              <a:t>perkakas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gudang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maka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inspeksi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gudang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mengungkapkan</a:t>
            </a:r>
            <a:r>
              <a:rPr lang="en-US" sz="2400" dirty="0" smtClean="0">
                <a:solidFill>
                  <a:schemeClr val="tx1"/>
                </a:solidFill>
              </a:rPr>
              <a:t> 70 </a:t>
            </a:r>
            <a:r>
              <a:rPr lang="en-US" sz="2400" dirty="0" err="1" smtClean="0">
                <a:solidFill>
                  <a:schemeClr val="tx1"/>
                </a:solidFill>
              </a:rPr>
              <a:t>perkakas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6705600" cy="609600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Pentingnya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Suatu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Pandangan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038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pandangan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(</a:t>
            </a:r>
            <a:r>
              <a:rPr lang="en-US" sz="1800" i="1" dirty="0" smtClean="0"/>
              <a:t>systems view</a:t>
            </a:r>
            <a:r>
              <a:rPr lang="en-US" sz="1800" dirty="0" smtClean="0"/>
              <a:t>) </a:t>
            </a:r>
            <a:r>
              <a:rPr lang="en-US" sz="1800" dirty="0" err="1" smtClean="0"/>
              <a:t>melihat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bisnis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sistem-sistem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melekat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lingkungan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luas</a:t>
            </a:r>
            <a:r>
              <a:rPr lang="en-US" sz="1800" dirty="0" smtClean="0"/>
              <a:t>.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</a:t>
            </a:r>
            <a:r>
              <a:rPr lang="en-US" sz="1800" dirty="0" err="1" smtClean="0"/>
              <a:t>pandang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abstrak</a:t>
            </a:r>
            <a:r>
              <a:rPr lang="en-US" sz="1800" dirty="0" smtClean="0"/>
              <a:t>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bernilai</a:t>
            </a:r>
            <a:r>
              <a:rPr lang="en-US" sz="1800" dirty="0" smtClean="0"/>
              <a:t> </a:t>
            </a:r>
            <a:r>
              <a:rPr lang="en-US" sz="1800" dirty="0" err="1" smtClean="0"/>
              <a:t>potensial</a:t>
            </a:r>
            <a:r>
              <a:rPr lang="en-US" sz="1800" dirty="0" smtClean="0"/>
              <a:t>. </a:t>
            </a:r>
            <a:r>
              <a:rPr lang="en-US" sz="1800" dirty="0" err="1" smtClean="0"/>
              <a:t>Pandangan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Mencegah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manajer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tersesat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kerumitan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struktur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organisasi</a:t>
            </a:r>
            <a:r>
              <a:rPr lang="en-US" sz="1800" dirty="0" smtClean="0">
                <a:solidFill>
                  <a:schemeClr val="tx1"/>
                </a:solidFill>
              </a:rPr>
              <a:t> dan </a:t>
            </a:r>
            <a:r>
              <a:rPr lang="en-US" sz="1800" dirty="0" err="1" smtClean="0">
                <a:solidFill>
                  <a:schemeClr val="tx1"/>
                </a:solidFill>
              </a:rPr>
              <a:t>rincian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pekerjaan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Menyadari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perlunya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tujuan-tujuan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baik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Menekankan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pentingnya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kerjasama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semua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bagian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organisasi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Mengakui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keterkaitan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organisasi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lingkungannya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penilaian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tinggi</a:t>
            </a:r>
            <a:r>
              <a:rPr lang="en-US" sz="1800" dirty="0" smtClean="0">
                <a:solidFill>
                  <a:schemeClr val="tx1"/>
                </a:solidFill>
              </a:rPr>
              <a:t> pada </a:t>
            </a:r>
            <a:r>
              <a:rPr lang="en-US" sz="1800" dirty="0" err="1" smtClean="0">
                <a:solidFill>
                  <a:schemeClr val="tx1"/>
                </a:solidFill>
              </a:rPr>
              <a:t>informasi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umpan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balik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hanya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dapat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dicapai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cara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lingkaran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tertutup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dgh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73640">
            <a:off x="6189958" y="4839356"/>
            <a:ext cx="3474838" cy="2283107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sz="2400" smtClean="0">
                <a:solidFill>
                  <a:schemeClr val="tx1"/>
                </a:solidFill>
                <a:latin typeface="+mn-lt"/>
              </a:rPr>
              <a:t>Disusun oleh</a:t>
            </a:r>
            <a:r>
              <a:rPr sz="2800" smtClean="0">
                <a:solidFill>
                  <a:schemeClr val="tx1"/>
                </a:solidFill>
                <a:latin typeface="+mn-lt"/>
              </a:rPr>
              <a:t/>
            </a:r>
            <a:br>
              <a:rPr sz="2800" smtClean="0">
                <a:solidFill>
                  <a:schemeClr val="tx1"/>
                </a:solidFill>
                <a:latin typeface="+mn-lt"/>
              </a:rPr>
            </a:br>
            <a:r>
              <a:rPr sz="2800" smtClean="0">
                <a:solidFill>
                  <a:schemeClr val="tx1"/>
                </a:solidFill>
                <a:latin typeface="+mn-lt"/>
              </a:rPr>
              <a:t>Hilman Abu Dzarrin</a:t>
            </a:r>
            <a:br>
              <a:rPr sz="2800" smtClean="0">
                <a:solidFill>
                  <a:schemeClr val="tx1"/>
                </a:solidFill>
                <a:latin typeface="+mn-lt"/>
              </a:rPr>
            </a:br>
            <a:r>
              <a:rPr sz="2800" smtClean="0">
                <a:solidFill>
                  <a:schemeClr val="tx1"/>
                </a:solidFill>
                <a:latin typeface="+mn-lt"/>
              </a:rPr>
              <a:t>2110147040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Logo_Sistem_Informas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"/>
            <a:ext cx="5105400" cy="39624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  <a:softEdge rad="317500"/>
          </a:effectLst>
        </p:spPr>
      </p:pic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Konsep</a:t>
            </a:r>
            <a:r>
              <a:rPr lang="en-US" sz="3200" dirty="0" smtClean="0">
                <a:solidFill>
                  <a:schemeClr val="tx1"/>
                </a:solidFill>
              </a:rPr>
              <a:t> Data dan </a:t>
            </a:r>
            <a:r>
              <a:rPr lang="en-US" sz="3200" dirty="0" err="1" smtClean="0">
                <a:solidFill>
                  <a:schemeClr val="tx1"/>
                </a:solidFill>
              </a:rPr>
              <a:t>Informasi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Data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Data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fakta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input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	Data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dari </a:t>
            </a:r>
            <a:r>
              <a:rPr lang="en-US" sz="2400" dirty="0" err="1" smtClean="0"/>
              <a:t>fakta–fakta</a:t>
            </a:r>
            <a:r>
              <a:rPr lang="en-US" sz="2400" dirty="0" smtClean="0"/>
              <a:t> dan </a:t>
            </a:r>
            <a:r>
              <a:rPr lang="en-US" sz="2400" dirty="0" err="1" smtClean="0"/>
              <a:t>angka-angka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, data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jam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 </a:t>
            </a:r>
            <a:r>
              <a:rPr lang="en-US" sz="2400" dirty="0" err="1" smtClean="0"/>
              <a:t>Saat</a:t>
            </a:r>
            <a:r>
              <a:rPr lang="en-US" sz="2400" dirty="0" smtClean="0"/>
              <a:t> data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,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berubah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 descr="13310122_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53118">
            <a:off x="5616882" y="4250963"/>
            <a:ext cx="3642539" cy="2732289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Autofit/>
          </a:bodyPr>
          <a:lstStyle/>
          <a:p>
            <a:pPr lvl="0" algn="just"/>
            <a:r>
              <a:rPr lang="en-US" sz="1300" b="1" dirty="0" smtClean="0"/>
              <a:t>Bit</a:t>
            </a:r>
            <a:endParaRPr lang="en-US" sz="1300" dirty="0" smtClean="0"/>
          </a:p>
          <a:p>
            <a:pPr lvl="1" algn="just"/>
            <a:r>
              <a:rPr lang="en-US" sz="1300" dirty="0" smtClean="0">
                <a:solidFill>
                  <a:schemeClr val="tx1"/>
                </a:solidFill>
              </a:rPr>
              <a:t>Unit </a:t>
            </a:r>
            <a:r>
              <a:rPr lang="en-US" sz="1300" dirty="0" err="1" smtClean="0">
                <a:solidFill>
                  <a:schemeClr val="tx1"/>
                </a:solidFill>
              </a:rPr>
              <a:t>terkecil</a:t>
            </a:r>
            <a:r>
              <a:rPr lang="en-US" sz="1300" dirty="0" smtClean="0">
                <a:solidFill>
                  <a:schemeClr val="tx1"/>
                </a:solidFill>
              </a:rPr>
              <a:t> dari data</a:t>
            </a:r>
          </a:p>
          <a:p>
            <a:pPr lvl="0" algn="just"/>
            <a:r>
              <a:rPr lang="en-US" sz="1300" b="1" dirty="0" smtClean="0"/>
              <a:t>Byte </a:t>
            </a:r>
            <a:endParaRPr lang="en-US" sz="1300" dirty="0" smtClean="0"/>
          </a:p>
          <a:p>
            <a:pPr lvl="1" algn="just"/>
            <a:r>
              <a:rPr lang="en-US" sz="1300" dirty="0" err="1" smtClean="0">
                <a:solidFill>
                  <a:schemeClr val="tx1"/>
                </a:solidFill>
              </a:rPr>
              <a:t>Kelompok</a:t>
            </a:r>
            <a:r>
              <a:rPr lang="en-US" sz="1300" dirty="0" smtClean="0">
                <a:solidFill>
                  <a:schemeClr val="tx1"/>
                </a:solidFill>
              </a:rPr>
              <a:t> bit yang </a:t>
            </a:r>
            <a:r>
              <a:rPr lang="en-US" sz="1300" dirty="0" err="1" smtClean="0">
                <a:solidFill>
                  <a:schemeClr val="tx1"/>
                </a:solidFill>
              </a:rPr>
              <a:t>menggambarkan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karakter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0" algn="just"/>
            <a:r>
              <a:rPr lang="en-US" sz="1300" b="1" dirty="0" smtClean="0"/>
              <a:t>Field</a:t>
            </a:r>
            <a:endParaRPr lang="en-US" sz="1300" dirty="0" smtClean="0"/>
          </a:p>
          <a:p>
            <a:pPr lvl="1" algn="just"/>
            <a:r>
              <a:rPr lang="en-US" sz="1300" dirty="0" smtClean="0">
                <a:solidFill>
                  <a:schemeClr val="tx1"/>
                </a:solidFill>
              </a:rPr>
              <a:t>Kumpulan </a:t>
            </a:r>
            <a:r>
              <a:rPr lang="en-US" sz="1300" dirty="0" err="1" smtClean="0">
                <a:solidFill>
                  <a:schemeClr val="tx1"/>
                </a:solidFill>
              </a:rPr>
              <a:t>karakter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secara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logik</a:t>
            </a:r>
            <a:r>
              <a:rPr lang="en-US" sz="1300" dirty="0" smtClean="0">
                <a:solidFill>
                  <a:schemeClr val="tx1"/>
                </a:solidFill>
              </a:rPr>
              <a:t> yang </a:t>
            </a:r>
            <a:r>
              <a:rPr lang="en-US" sz="1300" dirty="0" err="1" smtClean="0">
                <a:solidFill>
                  <a:schemeClr val="tx1"/>
                </a:solidFill>
              </a:rPr>
              <a:t>terbentuk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ke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dalam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kata</a:t>
            </a:r>
            <a:r>
              <a:rPr lang="en-US" sz="1300" dirty="0" smtClean="0">
                <a:solidFill>
                  <a:schemeClr val="tx1"/>
                </a:solidFill>
              </a:rPr>
              <a:t>, </a:t>
            </a:r>
            <a:r>
              <a:rPr lang="en-US" sz="1300" dirty="0" err="1" smtClean="0">
                <a:solidFill>
                  <a:schemeClr val="tx1"/>
                </a:solidFill>
              </a:rPr>
              <a:t>kumpulan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kata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atau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kumpulan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angka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0" algn="just"/>
            <a:r>
              <a:rPr lang="en-US" sz="1300" b="1" dirty="0" smtClean="0"/>
              <a:t>Record</a:t>
            </a:r>
            <a:endParaRPr lang="en-US" sz="1300" dirty="0" smtClean="0"/>
          </a:p>
          <a:p>
            <a:pPr lvl="1" algn="just"/>
            <a:r>
              <a:rPr lang="en-GB" sz="1300" dirty="0" smtClean="0">
                <a:solidFill>
                  <a:schemeClr val="tx1"/>
                </a:solidFill>
              </a:rPr>
              <a:t>Kumpulan field yang </a:t>
            </a:r>
            <a:r>
              <a:rPr lang="en-GB" sz="1300" dirty="0" err="1" smtClean="0">
                <a:solidFill>
                  <a:schemeClr val="tx1"/>
                </a:solidFill>
              </a:rPr>
              <a:t>saling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berhubungan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secara</a:t>
            </a:r>
            <a:r>
              <a:rPr lang="en-GB" sz="1300" dirty="0" smtClean="0">
                <a:solidFill>
                  <a:schemeClr val="tx1"/>
                </a:solidFill>
              </a:rPr>
              <a:t> logical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300" b="1" dirty="0" smtClean="0"/>
              <a:t>File</a:t>
            </a:r>
            <a:endParaRPr lang="en-US" sz="1300" dirty="0" smtClean="0"/>
          </a:p>
          <a:p>
            <a:pPr lvl="1" algn="just"/>
            <a:r>
              <a:rPr lang="en-GB" sz="1300" dirty="0" smtClean="0">
                <a:solidFill>
                  <a:schemeClr val="tx1"/>
                </a:solidFill>
              </a:rPr>
              <a:t>Kumpulan record yang </a:t>
            </a:r>
            <a:r>
              <a:rPr lang="en-GB" sz="1300" dirty="0" err="1" smtClean="0">
                <a:solidFill>
                  <a:schemeClr val="tx1"/>
                </a:solidFill>
              </a:rPr>
              <a:t>saling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terhubung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secara</a:t>
            </a:r>
            <a:r>
              <a:rPr lang="en-GB" sz="1300" dirty="0" smtClean="0">
                <a:solidFill>
                  <a:schemeClr val="tx1"/>
                </a:solidFill>
              </a:rPr>
              <a:t> logical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300" b="1" dirty="0" smtClean="0"/>
              <a:t>Database</a:t>
            </a:r>
            <a:endParaRPr lang="en-US" sz="1300" dirty="0" smtClean="0"/>
          </a:p>
          <a:p>
            <a:pPr lvl="1" algn="just"/>
            <a:r>
              <a:rPr lang="en-GB" sz="1300" dirty="0" smtClean="0">
                <a:solidFill>
                  <a:schemeClr val="tx1"/>
                </a:solidFill>
              </a:rPr>
              <a:t>Kumpulan file yang </a:t>
            </a:r>
            <a:r>
              <a:rPr lang="en-GB" sz="1300" dirty="0" err="1" smtClean="0">
                <a:solidFill>
                  <a:schemeClr val="tx1"/>
                </a:solidFill>
              </a:rPr>
              <a:t>saling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terhubung</a:t>
            </a:r>
            <a:r>
              <a:rPr lang="en-GB" sz="1300" dirty="0" smtClean="0">
                <a:solidFill>
                  <a:schemeClr val="tx1"/>
                </a:solidFill>
              </a:rPr>
              <a:t> </a:t>
            </a:r>
            <a:r>
              <a:rPr lang="en-GB" sz="1300" dirty="0" err="1" smtClean="0">
                <a:solidFill>
                  <a:schemeClr val="tx1"/>
                </a:solidFill>
              </a:rPr>
              <a:t>secara</a:t>
            </a:r>
            <a:r>
              <a:rPr lang="en-GB" sz="1300" dirty="0" smtClean="0">
                <a:solidFill>
                  <a:schemeClr val="tx1"/>
                </a:solidFill>
              </a:rPr>
              <a:t> logical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16385" name="Picture 4" descr="D:\Ken ppt -Ritu\CH7\images\laudonf07-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0610" y="685800"/>
            <a:ext cx="3782781" cy="3124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10668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Informasi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</a:t>
            </a:r>
            <a:r>
              <a:rPr lang="en-US" dirty="0" smtClean="0"/>
              <a:t> data.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pengolahan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Menurut</a:t>
            </a:r>
            <a:r>
              <a:rPr lang="en-US" dirty="0" smtClean="0"/>
              <a:t> Mc </a:t>
            </a:r>
            <a:r>
              <a:rPr lang="en-US" dirty="0" err="1" smtClean="0"/>
              <a:t>Leod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: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Akurat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mencerminkan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keadaan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sebenarnya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Tepat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pada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diperlukan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jam </a:t>
            </a:r>
            <a:r>
              <a:rPr lang="en-US" dirty="0" err="1" smtClean="0">
                <a:solidFill>
                  <a:schemeClr val="tx1"/>
                </a:solidFill>
              </a:rPr>
              <a:t>lagi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Relevan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dibutuhkan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 algn="just">
              <a:lnSpc>
                <a:spcPct val="11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Lengkap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lengkap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0288"/>
            <a:ext cx="8915400" cy="615391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uraian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data,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hasil</a:t>
            </a:r>
            <a:r>
              <a:rPr lang="en-US" sz="2400" dirty="0" smtClean="0">
                <a:solidFill>
                  <a:schemeClr val="tx1"/>
                </a:solidFill>
              </a:rPr>
              <a:t> dari </a:t>
            </a:r>
            <a:r>
              <a:rPr lang="en-US" sz="2400" dirty="0" err="1" smtClean="0">
                <a:solidFill>
                  <a:schemeClr val="tx1"/>
                </a:solidFill>
              </a:rPr>
              <a:t>pengolahandata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memberikan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makna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arti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berguna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bermanfaat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</a:rPr>
              <a:t>Perubahan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dilakukan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oleh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pengolah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</a:rPr>
              <a:t>information processor</a:t>
            </a:r>
            <a:r>
              <a:rPr lang="en-US" sz="2400" dirty="0" smtClean="0">
                <a:solidFill>
                  <a:schemeClr val="tx1"/>
                </a:solidFill>
              </a:rPr>
              <a:t>). </a:t>
            </a:r>
            <a:r>
              <a:rPr lang="en-US" sz="2400" dirty="0" err="1" smtClean="0">
                <a:solidFill>
                  <a:schemeClr val="tx1"/>
                </a:solidFill>
              </a:rPr>
              <a:t>Pengolah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elemen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konseptual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Pengolah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meliputi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elemen-elemen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elemen-elemen</a:t>
            </a:r>
            <a:r>
              <a:rPr lang="en-US" sz="2400" dirty="0" smtClean="0">
                <a:solidFill>
                  <a:schemeClr val="tx1"/>
                </a:solidFill>
              </a:rPr>
              <a:t> non-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kombinasi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keduanya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7010400" cy="53340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Hubungan</a:t>
            </a:r>
            <a:r>
              <a:rPr lang="en-US" sz="3200" b="1" dirty="0" smtClean="0"/>
              <a:t> Data dan </a:t>
            </a:r>
            <a:r>
              <a:rPr lang="en-US" sz="3200" b="1" dirty="0" err="1" smtClean="0"/>
              <a:t>Informasi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5562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bagaiman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kasir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supermarket,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berjuta-juta</a:t>
            </a:r>
            <a:r>
              <a:rPr lang="en-US" dirty="0" smtClean="0"/>
              <a:t>  data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angka-angka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item </a:t>
            </a:r>
            <a:r>
              <a:rPr lang="en-US" dirty="0" err="1" smtClean="0"/>
              <a:t>produk</a:t>
            </a:r>
            <a:r>
              <a:rPr lang="en-US" dirty="0" smtClean="0"/>
              <a:t>. </a:t>
            </a:r>
            <a:r>
              <a:rPr lang="en-US" dirty="0" err="1" smtClean="0"/>
              <a:t>Potongan</a:t>
            </a:r>
            <a:r>
              <a:rPr lang="en-US" dirty="0" smtClean="0"/>
              <a:t> data </a:t>
            </a:r>
            <a:r>
              <a:rPr lang="en-US" dirty="0" err="1" smtClean="0"/>
              <a:t>tesebut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totalnya</a:t>
            </a:r>
            <a:r>
              <a:rPr lang="en-US" dirty="0" smtClean="0"/>
              <a:t> dan </a:t>
            </a:r>
            <a:r>
              <a:rPr lang="en-US" dirty="0" err="1" smtClean="0"/>
              <a:t>dianalisis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total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botol</a:t>
            </a:r>
            <a:r>
              <a:rPr lang="en-US" dirty="0" smtClean="0"/>
              <a:t> </a:t>
            </a:r>
            <a:r>
              <a:rPr lang="en-US" dirty="0" err="1" smtClean="0"/>
              <a:t>deterjen</a:t>
            </a:r>
            <a:r>
              <a:rPr lang="en-US" dirty="0" smtClean="0"/>
              <a:t> yang </a:t>
            </a:r>
            <a:r>
              <a:rPr lang="en-US" dirty="0" err="1" smtClean="0"/>
              <a:t>terjual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 err="1" smtClean="0"/>
              <a:t>deterjen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terjual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8839200" cy="162153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/>
              <a:t>Gambar</a:t>
            </a:r>
            <a:r>
              <a:rPr lang="en-US" sz="2000" b="1" dirty="0" smtClean="0"/>
              <a:t> 1.5  Data dan </a:t>
            </a:r>
            <a:r>
              <a:rPr lang="en-US" sz="2000" b="1" dirty="0" err="1" smtClean="0"/>
              <a:t>Informasi</a:t>
            </a:r>
            <a:r>
              <a:rPr lang="en-US" sz="2000" dirty="0" smtClean="0"/>
              <a:t>. Data </a:t>
            </a:r>
            <a:r>
              <a:rPr lang="en-US" sz="2000" dirty="0" err="1" smtClean="0"/>
              <a:t>mentah</a:t>
            </a:r>
            <a:r>
              <a:rPr lang="en-US" sz="2000" dirty="0" smtClean="0"/>
              <a:t> dari counter </a:t>
            </a:r>
            <a:r>
              <a:rPr lang="en-US" sz="2000" dirty="0" err="1" smtClean="0"/>
              <a:t>kas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supermarket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dan </a:t>
            </a:r>
            <a:r>
              <a:rPr lang="en-US" sz="2000" dirty="0" err="1" smtClean="0"/>
              <a:t>dikelola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bermakna</a:t>
            </a:r>
            <a:r>
              <a:rPr lang="en-US" sz="2000" dirty="0" smtClean="0"/>
              <a:t>, </a:t>
            </a: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penjualan</a:t>
            </a:r>
            <a:r>
              <a:rPr lang="en-US" sz="2000" dirty="0" smtClean="0"/>
              <a:t> </a:t>
            </a:r>
            <a:r>
              <a:rPr lang="en-US" sz="2000" dirty="0" err="1" smtClean="0"/>
              <a:t>sabun</a:t>
            </a:r>
            <a:r>
              <a:rPr lang="en-US" sz="2000" dirty="0" smtClean="0"/>
              <a:t> </a:t>
            </a:r>
            <a:r>
              <a:rPr lang="en-US" sz="2000" dirty="0" err="1" smtClean="0"/>
              <a:t>deterjen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total </a:t>
            </a:r>
            <a:r>
              <a:rPr lang="en-US" sz="2000" dirty="0" err="1" smtClean="0"/>
              <a:t>pendapatan</a:t>
            </a:r>
            <a:r>
              <a:rPr lang="en-US" sz="2000" dirty="0" smtClean="0"/>
              <a:t> dari item </a:t>
            </a:r>
            <a:r>
              <a:rPr lang="en-US" sz="2000" dirty="0" err="1" smtClean="0"/>
              <a:t>sabun</a:t>
            </a:r>
            <a:r>
              <a:rPr lang="en-US" sz="2000" dirty="0" smtClean="0"/>
              <a:t> </a:t>
            </a:r>
            <a:r>
              <a:rPr lang="en-US" sz="2000" dirty="0" err="1" smtClean="0"/>
              <a:t>deterjen</a:t>
            </a:r>
            <a:r>
              <a:rPr lang="en-US" sz="2000" dirty="0" smtClean="0"/>
              <a:t> Dish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wilayah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toko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2289" name="Object 5"/>
          <p:cNvPicPr>
            <a:picLocks noChangeArrowheads="1"/>
          </p:cNvPicPr>
          <p:nvPr/>
        </p:nvPicPr>
        <p:blipFill>
          <a:blip r:embed="rId2"/>
          <a:srcRect b="-2599"/>
          <a:stretch>
            <a:fillRect/>
          </a:stretch>
        </p:blipFill>
        <p:spPr bwMode="auto">
          <a:xfrm>
            <a:off x="2286000" y="6858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Sistem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Informasi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buatb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021100">
            <a:off x="-502217" y="1992920"/>
            <a:ext cx="6272351" cy="3526194"/>
          </a:xfrm>
          <a:effectLst>
            <a:softEdge rad="317500"/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49507">
            <a:off x="4518869" y="3753143"/>
            <a:ext cx="4869428" cy="3421185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7630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b="1" dirty="0" smtClean="0"/>
              <a:t>		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Informasi</a:t>
            </a:r>
            <a:r>
              <a:rPr lang="en-US" sz="3200" b="1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satuan</a:t>
            </a:r>
            <a:r>
              <a:rPr lang="en-US" sz="3200" dirty="0" smtClean="0"/>
              <a:t> 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saling</a:t>
            </a:r>
            <a:r>
              <a:rPr lang="en-US" sz="3200" dirty="0" smtClean="0"/>
              <a:t> </a:t>
            </a:r>
            <a:r>
              <a:rPr lang="en-US" sz="3200" dirty="0" err="1" smtClean="0"/>
              <a:t>berhubungan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mengumpulkan</a:t>
            </a:r>
            <a:r>
              <a:rPr lang="en-US" sz="3200" dirty="0" smtClean="0"/>
              <a:t> (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mendapatkan</a:t>
            </a:r>
            <a:r>
              <a:rPr lang="en-US" sz="3200" dirty="0" smtClean="0"/>
              <a:t> </a:t>
            </a:r>
            <a:r>
              <a:rPr lang="en-US" sz="3200" dirty="0" err="1" smtClean="0"/>
              <a:t>kembali</a:t>
            </a:r>
            <a:r>
              <a:rPr lang="en-US" sz="3200" dirty="0" smtClean="0"/>
              <a:t>), </a:t>
            </a:r>
            <a:r>
              <a:rPr lang="en-US" sz="3200" dirty="0" err="1" smtClean="0"/>
              <a:t>memproses</a:t>
            </a:r>
            <a:r>
              <a:rPr lang="en-US" sz="3200" dirty="0" smtClean="0"/>
              <a:t>,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, dan </a:t>
            </a:r>
            <a:r>
              <a:rPr lang="en-US" sz="3200" dirty="0" err="1" smtClean="0"/>
              <a:t>mendistribusikan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mendukung</a:t>
            </a:r>
            <a:r>
              <a:rPr lang="en-US" sz="3200" dirty="0" smtClean="0"/>
              <a:t> </a:t>
            </a:r>
            <a:r>
              <a:rPr lang="en-US" sz="3200" dirty="0" err="1" smtClean="0"/>
              <a:t>pengambilan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r>
              <a:rPr lang="en-US" sz="3200" dirty="0" smtClean="0"/>
              <a:t> dan </a:t>
            </a:r>
            <a:r>
              <a:rPr lang="en-US" sz="3200" dirty="0" err="1" smtClean="0"/>
              <a:t>kendali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organisasi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pic>
        <p:nvPicPr>
          <p:cNvPr id="4" name="Picture 3" descr="simap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9964">
            <a:off x="6210784" y="4000984"/>
            <a:ext cx="3057666" cy="3057666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4267200"/>
            <a:ext cx="9144000" cy="25908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Tiga</a:t>
            </a:r>
            <a:r>
              <a:rPr lang="en-US" sz="2200" dirty="0" smtClean="0"/>
              <a:t>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diperlukan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membuat</a:t>
            </a:r>
            <a:r>
              <a:rPr lang="en-US" sz="2200" dirty="0" smtClean="0"/>
              <a:t> </a:t>
            </a:r>
            <a:r>
              <a:rPr lang="en-US" sz="2200" dirty="0" err="1" smtClean="0"/>
              <a:t>keputusan</a:t>
            </a:r>
            <a:r>
              <a:rPr lang="en-US" sz="2200" dirty="0" smtClean="0"/>
              <a:t>, </a:t>
            </a:r>
            <a:r>
              <a:rPr lang="en-US" sz="2200" dirty="0" err="1" smtClean="0"/>
              <a:t>mengendalikan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, </a:t>
            </a:r>
            <a:r>
              <a:rPr lang="en-US" sz="2200" dirty="0" err="1" smtClean="0"/>
              <a:t>meneliti</a:t>
            </a:r>
            <a:r>
              <a:rPr lang="en-US" sz="2200" dirty="0" smtClean="0"/>
              <a:t> </a:t>
            </a:r>
            <a:r>
              <a:rPr lang="en-US" sz="2200" dirty="0" err="1" smtClean="0"/>
              <a:t>permasalahan</a:t>
            </a:r>
            <a:r>
              <a:rPr lang="en-US" sz="2200" dirty="0" smtClean="0"/>
              <a:t>, dan </a:t>
            </a:r>
            <a:r>
              <a:rPr lang="en-US" sz="2200" dirty="0" err="1" smtClean="0"/>
              <a:t>menciptakan</a:t>
            </a:r>
            <a:r>
              <a:rPr lang="en-US" sz="2200" dirty="0" smtClean="0"/>
              <a:t> </a:t>
            </a:r>
            <a:r>
              <a:rPr lang="en-US" sz="2200" dirty="0" err="1" smtClean="0"/>
              <a:t>produk</a:t>
            </a:r>
            <a:r>
              <a:rPr lang="en-US" sz="2200" dirty="0" smtClean="0"/>
              <a:t> </a:t>
            </a:r>
            <a:r>
              <a:rPr lang="en-US" sz="2200" dirty="0" err="1" smtClean="0"/>
              <a:t>baru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jasa</a:t>
            </a:r>
            <a:r>
              <a:rPr lang="en-US" sz="2200" dirty="0" smtClean="0"/>
              <a:t>.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input, </a:t>
            </a:r>
            <a:r>
              <a:rPr lang="en-US" sz="2200" dirty="0" err="1" smtClean="0"/>
              <a:t>pengolahan</a:t>
            </a:r>
            <a:r>
              <a:rPr lang="en-US" sz="2200" dirty="0" smtClean="0"/>
              <a:t>, dan output (</a:t>
            </a:r>
            <a:r>
              <a:rPr lang="en-US" sz="2200" dirty="0" err="1" smtClean="0"/>
              <a:t>Gambar</a:t>
            </a:r>
            <a:r>
              <a:rPr lang="en-US" sz="2200" dirty="0" smtClean="0"/>
              <a:t> 1.6). </a:t>
            </a:r>
            <a:r>
              <a:rPr lang="en-US" sz="2200" b="1" dirty="0" smtClean="0"/>
              <a:t>Input</a:t>
            </a:r>
            <a:r>
              <a:rPr lang="en-US" sz="2200" dirty="0" smtClean="0"/>
              <a:t> </a:t>
            </a:r>
            <a:r>
              <a:rPr lang="en-US" sz="2200" dirty="0" err="1" smtClean="0"/>
              <a:t>menangkap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mengumpulkan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mentah</a:t>
            </a:r>
            <a:r>
              <a:rPr lang="en-US" sz="2200" dirty="0" smtClean="0"/>
              <a:t> dari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dari </a:t>
            </a:r>
            <a:r>
              <a:rPr lang="en-US" sz="2200" dirty="0" err="1" smtClean="0"/>
              <a:t>lingkungan</a:t>
            </a:r>
            <a:r>
              <a:rPr lang="en-US" sz="2200" dirty="0" smtClean="0"/>
              <a:t> </a:t>
            </a:r>
            <a:r>
              <a:rPr lang="en-US" sz="2200" dirty="0" err="1" smtClean="0"/>
              <a:t>eksternalnya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921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0413" y="609600"/>
            <a:ext cx="5083175" cy="358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763000" cy="5943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format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. </a:t>
            </a:r>
            <a:r>
              <a:rPr lang="en-US" b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mengalihkan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membutuhkannya</a:t>
            </a:r>
            <a:r>
              <a:rPr lang="en-US" dirty="0" smtClean="0"/>
              <a:t> dan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b="1" dirty="0" err="1" smtClean="0"/>
              <a:t>umpan</a:t>
            </a:r>
            <a:r>
              <a:rPr lang="en-US" b="1" dirty="0" smtClean="0"/>
              <a:t> </a:t>
            </a:r>
            <a:r>
              <a:rPr lang="en-US" b="1" dirty="0" err="1" smtClean="0"/>
              <a:t>balik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output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anggota-anggota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mengkoreksi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input.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01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Apakah</a:t>
            </a:r>
            <a:r>
              <a:rPr lang="en-US" sz="2800" dirty="0" smtClean="0"/>
              <a:t> kalian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“</a:t>
            </a:r>
            <a:r>
              <a:rPr lang="en-US" sz="2800" dirty="0" err="1" smtClean="0"/>
              <a:t>sistem</a:t>
            </a:r>
            <a:r>
              <a:rPr lang="en-US" sz="2800" dirty="0" smtClean="0"/>
              <a:t>”, “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” dan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keduanya</a:t>
            </a:r>
            <a:r>
              <a:rPr lang="en-US" sz="2800" dirty="0" smtClean="0"/>
              <a:t>???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153400" cy="40965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	Pada </a:t>
            </a:r>
            <a:r>
              <a:rPr lang="en-US" dirty="0" err="1" smtClean="0"/>
              <a:t>pembahasan</a:t>
            </a:r>
            <a:r>
              <a:rPr lang="en-US" dirty="0" smtClean="0"/>
              <a:t> slide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mengulas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, dan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ropped-logo-si-baru-p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28092">
            <a:off x="1146294" y="3439382"/>
            <a:ext cx="8077200" cy="282702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43400"/>
            <a:ext cx="8763000" cy="22311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it-IT" dirty="0" smtClean="0"/>
              <a:t>bahwa data diolah menjadi informasi dan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dan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6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113" y="890165"/>
            <a:ext cx="4803775" cy="330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277" y="457200"/>
            <a:ext cx="5692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Hubungan</a:t>
            </a:r>
            <a:r>
              <a:rPr lang="en-US" sz="2000" b="1" dirty="0"/>
              <a:t> data, </a:t>
            </a:r>
            <a:r>
              <a:rPr lang="en-US" sz="2000" b="1" dirty="0" err="1"/>
              <a:t>informasi</a:t>
            </a:r>
            <a:r>
              <a:rPr lang="en-US" sz="2000" b="1" dirty="0"/>
              <a:t> dan </a:t>
            </a:r>
            <a:r>
              <a:rPr lang="en-US" sz="2000" b="1" dirty="0" err="1" smtClean="0"/>
              <a:t>keputusan</a:t>
            </a:r>
            <a:endParaRPr lang="en-US" sz="2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nl-NL" sz="3600" b="1" dirty="0" smtClean="0">
                <a:solidFill>
                  <a:schemeClr val="tx1"/>
                </a:solidFill>
              </a:rPr>
              <a:t>Rangkuman atau Kesimpulan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1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yang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pPr lvl="0" algn="just">
              <a:lnSpc>
                <a:spcPct val="110000"/>
              </a:lnSpc>
            </a:pP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input,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(</a:t>
            </a:r>
            <a:r>
              <a:rPr lang="en-US" i="1" dirty="0" err="1" smtClean="0"/>
              <a:t>transformasi</a:t>
            </a:r>
            <a:r>
              <a:rPr lang="en-US" dirty="0" smtClean="0"/>
              <a:t>), </a:t>
            </a:r>
            <a:r>
              <a:rPr lang="en-US" dirty="0" err="1" smtClean="0"/>
              <a:t>elemen</a:t>
            </a:r>
            <a:r>
              <a:rPr lang="en-US" dirty="0" smtClean="0"/>
              <a:t> output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.</a:t>
            </a:r>
          </a:p>
          <a:p>
            <a:pPr lvl="0" algn="just">
              <a:lnSpc>
                <a:spcPct val="11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dari: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subsistem</a:t>
            </a:r>
            <a:r>
              <a:rPr lang="en-US" dirty="0" smtClean="0"/>
              <a:t>,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input, </a:t>
            </a:r>
            <a:r>
              <a:rPr lang="en-US" dirty="0" err="1" smtClean="0"/>
              <a:t>proses</a:t>
            </a:r>
            <a:r>
              <a:rPr lang="en-US" dirty="0" smtClean="0"/>
              <a:t> dan output.</a:t>
            </a:r>
          </a:p>
          <a:p>
            <a:pPr lvl="0" algn="just">
              <a:lnSpc>
                <a:spcPct val="110000"/>
              </a:lnSpc>
            </a:pPr>
            <a:r>
              <a:rPr lang="nl-NL" dirty="0" smtClean="0"/>
              <a:t>Sistem dapat diklasifikasikan lagi ke dalam bentuk yag lebih spesifik, yaitu Sistem Terbuka dan Sistem Tertutup serta Sistem Fisik dan Sistem Konseptual.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i="1" dirty="0" smtClean="0"/>
              <a:t>systems view</a:t>
            </a:r>
            <a:r>
              <a:rPr lang="en-US" dirty="0" smtClean="0"/>
              <a:t>)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sistem-sistem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input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Hirarki</a:t>
            </a:r>
            <a:r>
              <a:rPr lang="en-US" dirty="0" smtClean="0"/>
              <a:t> data dari yang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bit, byte, field, record, file, database.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dari </a:t>
            </a:r>
            <a:r>
              <a:rPr lang="en-US" dirty="0" err="1" smtClean="0"/>
              <a:t>pengolah</a:t>
            </a:r>
            <a:r>
              <a:rPr lang="en-US" dirty="0" smtClean="0"/>
              <a:t> data.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Mc </a:t>
            </a:r>
            <a:r>
              <a:rPr lang="en-US" dirty="0" err="1" smtClean="0"/>
              <a:t>Leod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  <a:r>
              <a:rPr lang="en-US" dirty="0" err="1" smtClean="0"/>
              <a:t>akurat</a:t>
            </a:r>
            <a:r>
              <a:rPr lang="en-US" dirty="0" smtClean="0"/>
              <a:t>,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relevan</a:t>
            </a:r>
            <a:r>
              <a:rPr lang="en-US" dirty="0" smtClean="0"/>
              <a:t>, </a:t>
            </a:r>
            <a:r>
              <a:rPr lang="en-US" dirty="0" err="1" smtClean="0"/>
              <a:t>lengkap</a:t>
            </a:r>
            <a:r>
              <a:rPr lang="en-US" dirty="0" smtClean="0"/>
              <a:t>.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yang </a:t>
            </a:r>
            <a:r>
              <a:rPr lang="en-US" dirty="0" err="1" smtClean="0"/>
              <a:t>mengumpulkan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), </a:t>
            </a:r>
            <a:r>
              <a:rPr lang="en-US" dirty="0" err="1" smtClean="0"/>
              <a:t>memproses</a:t>
            </a:r>
            <a:r>
              <a:rPr lang="en-US" dirty="0" smtClean="0"/>
              <a:t>, </a:t>
            </a:r>
            <a:r>
              <a:rPr lang="en-US" dirty="0" err="1" smtClean="0"/>
              <a:t>menyimpan</a:t>
            </a:r>
            <a:r>
              <a:rPr lang="en-US" dirty="0" smtClean="0"/>
              <a:t>, dan </a:t>
            </a:r>
            <a:r>
              <a:rPr lang="en-US" dirty="0" err="1" smtClean="0"/>
              <a:t>mendistribusikan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dan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 </a:t>
            </a:r>
          </a:p>
          <a:p>
            <a:pPr lvl="0" algn="just">
              <a:lnSpc>
                <a:spcPct val="12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(SIM)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Definisi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867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200" b="1" dirty="0" smtClean="0"/>
              <a:t>		</a:t>
            </a:r>
            <a:r>
              <a:rPr lang="en-US" sz="2200" b="1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sekelompok</a:t>
            </a:r>
            <a:r>
              <a:rPr lang="en-US" sz="2200" dirty="0" smtClean="0"/>
              <a:t> </a:t>
            </a:r>
            <a:r>
              <a:rPr lang="en-US" sz="2200" dirty="0" err="1" smtClean="0"/>
              <a:t>elemen-elemen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terintegrasi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maksud</a:t>
            </a:r>
            <a:r>
              <a:rPr lang="en-US" sz="2200" dirty="0" smtClean="0"/>
              <a:t> yang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mencapai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tujuan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perusahaan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area </a:t>
            </a:r>
            <a:r>
              <a:rPr lang="en-US" sz="2200" dirty="0" err="1" smtClean="0"/>
              <a:t>bisnis</a:t>
            </a:r>
            <a:r>
              <a:rPr lang="en-US" sz="2200" dirty="0" smtClean="0"/>
              <a:t> </a:t>
            </a:r>
            <a:r>
              <a:rPr lang="en-US" sz="2200" dirty="0" err="1" smtClean="0"/>
              <a:t>cocok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definisi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.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terdiri</a:t>
            </a:r>
            <a:r>
              <a:rPr lang="en-US" sz="2200" dirty="0" smtClean="0"/>
              <a:t> dari </a:t>
            </a:r>
            <a:r>
              <a:rPr lang="en-US" sz="2200" dirty="0" err="1" smtClean="0"/>
              <a:t>sejumlah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,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dirty="0" err="1" smtClean="0"/>
              <a:t>orang-orang</a:t>
            </a:r>
            <a:r>
              <a:rPr lang="en-US" sz="2200" dirty="0" smtClean="0"/>
              <a:t>, </a:t>
            </a:r>
            <a:r>
              <a:rPr lang="en-US" sz="2200" dirty="0" err="1" smtClean="0"/>
              <a:t>mesin-mesin</a:t>
            </a:r>
            <a:r>
              <a:rPr lang="en-US" sz="2200" dirty="0" smtClean="0"/>
              <a:t>,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akuntansi</a:t>
            </a:r>
            <a:r>
              <a:rPr lang="en-US" sz="2200" dirty="0" smtClean="0"/>
              <a:t> dan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pemasaran</a:t>
            </a:r>
            <a:r>
              <a:rPr lang="en-US" sz="2200" dirty="0" smtClean="0"/>
              <a:t>, yang </a:t>
            </a:r>
            <a:r>
              <a:rPr lang="en-US" sz="2200" dirty="0" err="1" smtClean="0"/>
              <a:t>semuanya</a:t>
            </a:r>
            <a:r>
              <a:rPr lang="en-US" sz="2200" dirty="0" smtClean="0"/>
              <a:t> </a:t>
            </a:r>
            <a:r>
              <a:rPr lang="en-US" sz="2200" dirty="0" err="1" smtClean="0"/>
              <a:t>berhubungan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lain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berbagai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mencapai</a:t>
            </a:r>
            <a:r>
              <a:rPr lang="en-US" sz="2200" dirty="0" smtClean="0"/>
              <a:t> </a:t>
            </a:r>
            <a:r>
              <a:rPr lang="en-US" sz="2200" dirty="0" err="1" smtClean="0"/>
              <a:t>tujuan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.  </a:t>
            </a:r>
            <a:r>
              <a:rPr lang="en-US" sz="2200" dirty="0" err="1" smtClean="0"/>
              <a:t>Misalnya</a:t>
            </a:r>
            <a:r>
              <a:rPr lang="en-US" sz="2200" dirty="0" smtClean="0"/>
              <a:t>, </a:t>
            </a:r>
            <a:r>
              <a:rPr lang="en-US" sz="2200" dirty="0" err="1" smtClean="0"/>
              <a:t>orang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melaksanakan</a:t>
            </a:r>
            <a:r>
              <a:rPr lang="en-US" sz="2200" dirty="0" smtClean="0"/>
              <a:t>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pada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akuntansi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tanggung</a:t>
            </a:r>
            <a:r>
              <a:rPr lang="en-US" sz="2200" dirty="0" smtClean="0"/>
              <a:t> </a:t>
            </a:r>
            <a:r>
              <a:rPr lang="en-US" sz="2200" dirty="0" err="1" smtClean="0"/>
              <a:t>jawab</a:t>
            </a:r>
            <a:r>
              <a:rPr lang="en-US" sz="2200" dirty="0" smtClean="0"/>
              <a:t> 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orang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menangani</a:t>
            </a:r>
            <a:r>
              <a:rPr lang="en-US" sz="2200" dirty="0" smtClean="0"/>
              <a:t> </a:t>
            </a:r>
            <a:r>
              <a:rPr lang="en-US" sz="2200" dirty="0" err="1" smtClean="0"/>
              <a:t>pajak</a:t>
            </a:r>
            <a:r>
              <a:rPr lang="en-US" sz="2200" dirty="0" smtClean="0"/>
              <a:t> </a:t>
            </a:r>
            <a:r>
              <a:rPr lang="en-US" sz="2200" dirty="0" err="1" smtClean="0"/>
              <a:t>pendapatan</a:t>
            </a:r>
            <a:r>
              <a:rPr lang="en-US" sz="2200" dirty="0" smtClean="0"/>
              <a:t> dan </a:t>
            </a:r>
            <a:r>
              <a:rPr lang="en-US" sz="2200" dirty="0" err="1" smtClean="0"/>
              <a:t>dana</a:t>
            </a:r>
            <a:r>
              <a:rPr lang="en-US" sz="2200" dirty="0" smtClean="0"/>
              <a:t> </a:t>
            </a:r>
            <a:r>
              <a:rPr lang="en-US" sz="2200" dirty="0" err="1" smtClean="0"/>
              <a:t>pensiun</a:t>
            </a:r>
            <a:r>
              <a:rPr lang="en-US" sz="2200" dirty="0" smtClean="0"/>
              <a:t> dari </a:t>
            </a:r>
            <a:r>
              <a:rPr lang="en-US" sz="2200" dirty="0" err="1" smtClean="0"/>
              <a:t>gaji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dibayarkan</a:t>
            </a:r>
            <a:r>
              <a:rPr lang="en-US" sz="2200" dirty="0" smtClean="0"/>
              <a:t>.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mesin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alat</a:t>
            </a:r>
            <a:r>
              <a:rPr lang="en-US" sz="2200" dirty="0" smtClean="0"/>
              <a:t> bantu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. </a:t>
            </a:r>
            <a:r>
              <a:rPr lang="en-US" sz="2200" dirty="0" err="1" smtClean="0"/>
              <a:t>Tujuan</a:t>
            </a:r>
            <a:r>
              <a:rPr lang="en-US" sz="2200" dirty="0" smtClean="0"/>
              <a:t> dari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perusahaan</a:t>
            </a:r>
            <a:r>
              <a:rPr lang="en-US" sz="2200" dirty="0" smtClean="0"/>
              <a:t> </a:t>
            </a:r>
            <a:r>
              <a:rPr lang="en-US" sz="2200" dirty="0" err="1" smtClean="0"/>
              <a:t>mungkin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mendapatkan</a:t>
            </a:r>
            <a:r>
              <a:rPr lang="en-US" sz="2200" dirty="0" smtClean="0"/>
              <a:t> </a:t>
            </a:r>
            <a:r>
              <a:rPr lang="en-US" sz="2200" dirty="0" err="1" smtClean="0"/>
              <a:t>laba</a:t>
            </a:r>
            <a:r>
              <a:rPr lang="en-US" sz="2200" dirty="0" smtClean="0"/>
              <a:t>,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produk</a:t>
            </a:r>
            <a:r>
              <a:rPr lang="en-US" sz="2200" dirty="0" smtClean="0"/>
              <a:t> yang </a:t>
            </a:r>
            <a:r>
              <a:rPr lang="en-US" sz="2200" dirty="0" err="1" smtClean="0"/>
              <a:t>baik</a:t>
            </a:r>
            <a:r>
              <a:rPr lang="en-US" sz="2200" dirty="0" smtClean="0"/>
              <a:t>, </a:t>
            </a:r>
            <a:r>
              <a:rPr lang="en-US" sz="2200" dirty="0" err="1" smtClean="0"/>
              <a:t>tumbuh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, </a:t>
            </a:r>
            <a:r>
              <a:rPr lang="en-US" sz="2200" dirty="0" err="1" smtClean="0"/>
              <a:t>tetap</a:t>
            </a:r>
            <a:r>
              <a:rPr lang="en-US" sz="2200" dirty="0" smtClean="0"/>
              <a:t> </a:t>
            </a:r>
            <a:r>
              <a:rPr lang="en-US" sz="2200" dirty="0" err="1" smtClean="0"/>
              <a:t>bertahan</a:t>
            </a:r>
            <a:r>
              <a:rPr lang="en-US" sz="2200" dirty="0" smtClean="0"/>
              <a:t>,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kombinasi</a:t>
            </a:r>
            <a:r>
              <a:rPr lang="en-US" sz="2200" dirty="0" smtClean="0"/>
              <a:t> dari </a:t>
            </a:r>
            <a:r>
              <a:rPr lang="en-US" sz="2200" dirty="0" err="1" smtClean="0"/>
              <a:t>semua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pada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syarat-syarat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menyelesaikan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mendukung</a:t>
            </a:r>
            <a:r>
              <a:rPr lang="en-US" dirty="0" smtClean="0">
                <a:solidFill>
                  <a:schemeClr val="tx1"/>
                </a:solidFill>
              </a:rPr>
              <a:t> fungsi </a:t>
            </a:r>
            <a:r>
              <a:rPr lang="en-US" dirty="0" err="1" smtClean="0">
                <a:solidFill>
                  <a:schemeClr val="tx1"/>
                </a:solidFill>
              </a:rPr>
              <a:t>kepengurusan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manajemen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mendukung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pengambilan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manajemen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mendukung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kegiatan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perusahaan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bergantung</a:t>
            </a:r>
            <a:r>
              <a:rPr lang="en-US" dirty="0" smtClean="0">
                <a:solidFill>
                  <a:schemeClr val="tx1"/>
                </a:solidFill>
              </a:rPr>
              <a:t> pada </a:t>
            </a:r>
            <a:r>
              <a:rPr lang="en-US" dirty="0" err="1" smtClean="0">
                <a:solidFill>
                  <a:schemeClr val="tx1"/>
                </a:solidFill>
              </a:rPr>
              <a:t>kegiatan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ditangani</a:t>
            </a:r>
            <a:r>
              <a:rPr lang="en-US" dirty="0" smtClean="0">
                <a:solidFill>
                  <a:schemeClr val="tx1"/>
                </a:solidFill>
              </a:rPr>
              <a:t> (Bank? </a:t>
            </a:r>
            <a:r>
              <a:rPr lang="en-US" dirty="0" err="1" smtClean="0">
                <a:solidFill>
                  <a:schemeClr val="tx1"/>
                </a:solidFill>
              </a:rPr>
              <a:t>Pasar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Swalayan</a:t>
            </a:r>
            <a:r>
              <a:rPr lang="en-US" dirty="0" smtClean="0">
                <a:solidFill>
                  <a:schemeClr val="tx1"/>
                </a:solidFill>
              </a:rPr>
              <a:t>? </a:t>
            </a:r>
            <a:r>
              <a:rPr lang="en-US" dirty="0" err="1" smtClean="0">
                <a:solidFill>
                  <a:schemeClr val="tx1"/>
                </a:solidFill>
              </a:rPr>
              <a:t>Toko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OnLine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mempunyai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rencana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ditetapkan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Adanya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diantara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Elemen-elemen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43000"/>
            <a:ext cx="92202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susunan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ditunjukkan</a:t>
            </a:r>
            <a:r>
              <a:rPr lang="en-US" sz="2400" dirty="0" smtClean="0"/>
              <a:t> pada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1.1.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i="1" dirty="0" smtClean="0"/>
              <a:t>input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i="1" dirty="0" smtClean="0"/>
              <a:t>output</a:t>
            </a:r>
            <a:r>
              <a:rPr lang="en-US" sz="2400" dirty="0" smtClean="0"/>
              <a:t>.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mengalir</a:t>
            </a:r>
            <a:r>
              <a:rPr lang="en-US" sz="2400" dirty="0" smtClean="0"/>
              <a:t> dari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i="1" dirty="0" smtClean="0"/>
              <a:t>input</a:t>
            </a:r>
            <a:r>
              <a:rPr lang="en-US" sz="2400" dirty="0" smtClean="0"/>
              <a:t>,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/</a:t>
            </a:r>
            <a:r>
              <a:rPr lang="en-US" sz="2400" i="1" dirty="0" err="1" smtClean="0"/>
              <a:t>transformasi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i="1" dirty="0" smtClean="0"/>
              <a:t>output</a:t>
            </a:r>
            <a:r>
              <a:rPr lang="en-US" sz="2400" dirty="0" smtClean="0"/>
              <a:t>.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mekanisme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pengendalian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memantau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meyakinkan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tujuannya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Object 1"/>
          <p:cNvPicPr>
            <a:picLocks noChangeArrowheads="1"/>
          </p:cNvPicPr>
          <p:nvPr/>
        </p:nvPicPr>
        <p:blipFill>
          <a:blip r:embed="rId2"/>
          <a:srcRect t="-288" b="-374"/>
          <a:stretch>
            <a:fillRect/>
          </a:stretch>
        </p:blipFill>
        <p:spPr bwMode="auto">
          <a:xfrm>
            <a:off x="1428750" y="4114800"/>
            <a:ext cx="6286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4088"/>
            <a:ext cx="8915400" cy="615391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pada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(</a:t>
            </a:r>
            <a:r>
              <a:rPr lang="en-US" i="1" dirty="0" smtClean="0"/>
              <a:t>feedback loop</a:t>
            </a:r>
            <a:r>
              <a:rPr lang="en-US" dirty="0" smtClean="0"/>
              <a:t>) yang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dari </a:t>
            </a:r>
            <a:r>
              <a:rPr lang="en-US" i="1" dirty="0" smtClean="0"/>
              <a:t>output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dan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.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, dan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pada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,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i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mentah</a:t>
            </a:r>
            <a:r>
              <a:rPr lang="en-US" dirty="0" smtClean="0"/>
              <a:t>, yang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.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pengendaliannya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sasaran-sasaran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dan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dari </a:t>
            </a:r>
            <a:r>
              <a:rPr lang="en-US" dirty="0" err="1" smtClean="0"/>
              <a:t>manajemen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Karakteristik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endParaRPr lang="en-US" sz="3600" dirty="0"/>
          </a:p>
        </p:txBody>
      </p:sp>
      <p:pic>
        <p:nvPicPr>
          <p:cNvPr id="2050" name="Object 2"/>
          <p:cNvPicPr>
            <a:picLocks noChangeArrowheads="1"/>
          </p:cNvPicPr>
          <p:nvPr/>
        </p:nvPicPr>
        <p:blipFill>
          <a:blip r:embed="rId2"/>
          <a:srcRect l="-2856" t="-4619" r="-8571" b="-8228"/>
          <a:stretch>
            <a:fillRect/>
          </a:stretch>
        </p:blipFill>
        <p:spPr bwMode="auto">
          <a:xfrm>
            <a:off x="1066800" y="1828800"/>
            <a:ext cx="716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937022" y="1752600"/>
            <a:ext cx="7269956" cy="4495800"/>
          </a:xfrm>
          <a:prstGeom prst="rect">
            <a:avLst/>
          </a:prstGeom>
          <a:noFill/>
          <a:ln w="19050">
            <a:solidFill>
              <a:srgbClr val="1F49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Tujuan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43000"/>
            <a:ext cx="9144000" cy="56388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target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dicapai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 Agar target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tercapai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target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ciri-ciri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kriterianya</a:t>
            </a:r>
            <a:r>
              <a:rPr lang="en-US" sz="2400" dirty="0" smtClean="0"/>
              <a:t>.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ciri-ciri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 dari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tercapai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 smtClean="0"/>
          </a:p>
          <a:p>
            <a:pPr algn="just">
              <a:lnSpc>
                <a:spcPct val="11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mogok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mogok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bagus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kriterianya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“</a:t>
            </a:r>
            <a:r>
              <a:rPr lang="en-US" sz="2400" dirty="0" err="1" smtClean="0"/>
              <a:t>jalan</a:t>
            </a:r>
            <a:r>
              <a:rPr lang="en-US" sz="2400" dirty="0" smtClean="0"/>
              <a:t>”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kriterianya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“</a:t>
            </a:r>
            <a:r>
              <a:rPr lang="en-US" sz="2400" dirty="0" err="1" smtClean="0"/>
              <a:t>bagus</a:t>
            </a:r>
            <a:r>
              <a:rPr lang="en-US" sz="2400" dirty="0" smtClean="0"/>
              <a:t>”,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bagus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</TotalTime>
  <Words>526</Words>
  <Application>Microsoft Office PowerPoint</Application>
  <PresentationFormat>On-screen Show (4:3)</PresentationFormat>
  <Paragraphs>125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Slide 1</vt:lpstr>
      <vt:lpstr>Disusun oleh Hilman Abu Dzarrin 2110147040</vt:lpstr>
      <vt:lpstr>Apakah kalian mengetahui “sistem”, “informasi” dan hubungan keduanya???</vt:lpstr>
      <vt:lpstr>Definisi Sistem</vt:lpstr>
      <vt:lpstr>Slide 5</vt:lpstr>
      <vt:lpstr>Elemen-elemen Sistem</vt:lpstr>
      <vt:lpstr>Slide 7</vt:lpstr>
      <vt:lpstr>Karakteristik Sistem</vt:lpstr>
      <vt:lpstr>Tujuan Sistem</vt:lpstr>
      <vt:lpstr>Batas Sistem</vt:lpstr>
      <vt:lpstr>Subsistem</vt:lpstr>
      <vt:lpstr>Slide 12</vt:lpstr>
      <vt:lpstr>Slide 13</vt:lpstr>
      <vt:lpstr>Hubungan Sistem</vt:lpstr>
      <vt:lpstr>Slide 15</vt:lpstr>
      <vt:lpstr>Slide 16</vt:lpstr>
      <vt:lpstr>Klasifikasi Sistem</vt:lpstr>
      <vt:lpstr>Slide 18</vt:lpstr>
      <vt:lpstr>Pentingnya Suatu Pandangan Sistem</vt:lpstr>
      <vt:lpstr>Konsep Data dan Informasi</vt:lpstr>
      <vt:lpstr>Slide 21</vt:lpstr>
      <vt:lpstr>Informasi</vt:lpstr>
      <vt:lpstr>Slide 23</vt:lpstr>
      <vt:lpstr>Hubungan Data dan Informasi</vt:lpstr>
      <vt:lpstr>Slide 25</vt:lpstr>
      <vt:lpstr>Sistem Informasi</vt:lpstr>
      <vt:lpstr>Slide 27</vt:lpstr>
      <vt:lpstr>Slide 28</vt:lpstr>
      <vt:lpstr>Slide 29</vt:lpstr>
      <vt:lpstr>Slide 30</vt:lpstr>
      <vt:lpstr>Rangkuman atau Kesimpulan</vt:lpstr>
      <vt:lpstr>Slide 32</vt:lpstr>
    </vt:vector>
  </TitlesOfParts>
  <Company>Politeknik Telkom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Hilman_M.I._px @_!rin ClLu</dc:creator>
  <cp:lastModifiedBy>Hilman_M.I._px @_!rin ClLu</cp:lastModifiedBy>
  <cp:revision>59</cp:revision>
  <dcterms:created xsi:type="dcterms:W3CDTF">2014-12-27T01:46:30Z</dcterms:created>
  <dcterms:modified xsi:type="dcterms:W3CDTF">2014-12-27T03:06:28Z</dcterms:modified>
</cp:coreProperties>
</file>