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2" r:id="rId6"/>
    <p:sldId id="261" r:id="rId7"/>
    <p:sldId id="272" r:id="rId8"/>
    <p:sldId id="273" r:id="rId9"/>
    <p:sldId id="274" r:id="rId10"/>
    <p:sldId id="284" r:id="rId11"/>
    <p:sldId id="285" r:id="rId12"/>
    <p:sldId id="28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5" r:id="rId22"/>
    <p:sldId id="276" r:id="rId23"/>
    <p:sldId id="282" r:id="rId24"/>
    <p:sldId id="277" r:id="rId25"/>
    <p:sldId id="278" r:id="rId26"/>
    <p:sldId id="279" r:id="rId27"/>
    <p:sldId id="280" r:id="rId28"/>
    <p:sldId id="257" r:id="rId29"/>
    <p:sldId id="281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68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B03C6-7553-4F92-B827-EB6BE89259D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010BE-327F-4AA5-9F7D-C2BA72BDCF5B}">
      <dgm:prSet phldrT="[Text]"/>
      <dgm:spPr/>
      <dgm:t>
        <a:bodyPr/>
        <a:lstStyle/>
        <a:p>
          <a:r>
            <a:rPr lang="en-US" dirty="0" smtClean="0"/>
            <a:t>Volume</a:t>
          </a:r>
          <a:endParaRPr lang="en-US" dirty="0"/>
        </a:p>
      </dgm:t>
    </dgm:pt>
    <dgm:pt modelId="{6B421A22-6FBA-4D11-8475-1C8886B38987}" type="parTrans" cxnId="{6CBECF05-080D-47FB-89B4-D4514463A31D}">
      <dgm:prSet/>
      <dgm:spPr/>
      <dgm:t>
        <a:bodyPr/>
        <a:lstStyle/>
        <a:p>
          <a:endParaRPr lang="en-US"/>
        </a:p>
      </dgm:t>
    </dgm:pt>
    <dgm:pt modelId="{F154BCF2-1815-4668-8495-D6E2E94B6157}" type="sibTrans" cxnId="{6CBECF05-080D-47FB-89B4-D4514463A31D}">
      <dgm:prSet/>
      <dgm:spPr/>
      <dgm:t>
        <a:bodyPr/>
        <a:lstStyle/>
        <a:p>
          <a:endParaRPr lang="en-US"/>
        </a:p>
      </dgm:t>
    </dgm:pt>
    <dgm:pt modelId="{EA198E6E-6CD8-47A8-A881-1033E01F84F5}">
      <dgm:prSet phldrT="[Text]"/>
      <dgm:spPr/>
      <dgm:t>
        <a:bodyPr/>
        <a:lstStyle/>
        <a:p>
          <a:r>
            <a:rPr lang="en-US" dirty="0" smtClean="0"/>
            <a:t>Velocity</a:t>
          </a:r>
          <a:endParaRPr lang="en-US" dirty="0"/>
        </a:p>
      </dgm:t>
    </dgm:pt>
    <dgm:pt modelId="{D69F8746-BB80-47D4-9824-6F21E1463D44}" type="parTrans" cxnId="{CAF33E1F-0CFE-4C9E-B9B2-589A7093624A}">
      <dgm:prSet/>
      <dgm:spPr/>
      <dgm:t>
        <a:bodyPr/>
        <a:lstStyle/>
        <a:p>
          <a:endParaRPr lang="en-US"/>
        </a:p>
      </dgm:t>
    </dgm:pt>
    <dgm:pt modelId="{FA036EF8-3995-443F-8F2B-2DB7B7D1E9BD}" type="sibTrans" cxnId="{CAF33E1F-0CFE-4C9E-B9B2-589A7093624A}">
      <dgm:prSet/>
      <dgm:spPr/>
      <dgm:t>
        <a:bodyPr/>
        <a:lstStyle/>
        <a:p>
          <a:endParaRPr lang="en-US"/>
        </a:p>
      </dgm:t>
    </dgm:pt>
    <dgm:pt modelId="{69F099B7-F342-4086-A936-6AA8D2A3AB61}">
      <dgm:prSet phldrT="[Text]"/>
      <dgm:spPr/>
      <dgm:t>
        <a:bodyPr/>
        <a:lstStyle/>
        <a:p>
          <a:r>
            <a:rPr lang="en-US" dirty="0" err="1" smtClean="0"/>
            <a:t>kecepatan</a:t>
          </a:r>
          <a:endParaRPr lang="en-US" dirty="0"/>
        </a:p>
      </dgm:t>
    </dgm:pt>
    <dgm:pt modelId="{203495DD-5013-44F4-833B-394E6787E10A}" type="parTrans" cxnId="{5A44E9AD-0BA5-4BC9-9F39-A027D597A9F5}">
      <dgm:prSet/>
      <dgm:spPr/>
      <dgm:t>
        <a:bodyPr/>
        <a:lstStyle/>
        <a:p>
          <a:endParaRPr lang="en-US"/>
        </a:p>
      </dgm:t>
    </dgm:pt>
    <dgm:pt modelId="{79FBF82B-875C-42F4-A984-933D92EFFB2D}" type="sibTrans" cxnId="{5A44E9AD-0BA5-4BC9-9F39-A027D597A9F5}">
      <dgm:prSet/>
      <dgm:spPr/>
      <dgm:t>
        <a:bodyPr/>
        <a:lstStyle/>
        <a:p>
          <a:endParaRPr lang="en-US"/>
        </a:p>
      </dgm:t>
    </dgm:pt>
    <dgm:pt modelId="{CC2539AC-50CC-43AD-BDA4-F30CC2507EAC}">
      <dgm:prSet phldrT="[Text]"/>
      <dgm:spPr/>
      <dgm:t>
        <a:bodyPr/>
        <a:lstStyle/>
        <a:p>
          <a:r>
            <a:rPr lang="en-US" dirty="0" smtClean="0"/>
            <a:t>Variety</a:t>
          </a:r>
          <a:endParaRPr lang="en-US" dirty="0"/>
        </a:p>
      </dgm:t>
    </dgm:pt>
    <dgm:pt modelId="{F51159E8-4637-406A-A8E9-1AA89D3F0F2B}" type="parTrans" cxnId="{69966C53-6C3B-4AF2-AC71-8D37CE0714E8}">
      <dgm:prSet/>
      <dgm:spPr/>
      <dgm:t>
        <a:bodyPr/>
        <a:lstStyle/>
        <a:p>
          <a:endParaRPr lang="en-US"/>
        </a:p>
      </dgm:t>
    </dgm:pt>
    <dgm:pt modelId="{72116AC7-24B5-423F-A0EE-71ACE4C24106}" type="sibTrans" cxnId="{69966C53-6C3B-4AF2-AC71-8D37CE0714E8}">
      <dgm:prSet/>
      <dgm:spPr/>
      <dgm:t>
        <a:bodyPr/>
        <a:lstStyle/>
        <a:p>
          <a:endParaRPr lang="en-US"/>
        </a:p>
      </dgm:t>
    </dgm:pt>
    <dgm:pt modelId="{95ED9D4C-90F1-417A-9975-2BBCB11CF4B8}">
      <dgm:prSet phldrT="[Text]"/>
      <dgm:spPr/>
      <dgm:t>
        <a:bodyPr/>
        <a:lstStyle/>
        <a:p>
          <a:r>
            <a:rPr lang="en-US" dirty="0" err="1" smtClean="0"/>
            <a:t>Jumlah</a:t>
          </a:r>
          <a:r>
            <a:rPr lang="en-US" dirty="0" smtClean="0"/>
            <a:t> </a:t>
          </a:r>
          <a:endParaRPr lang="en-US" dirty="0"/>
        </a:p>
      </dgm:t>
    </dgm:pt>
    <dgm:pt modelId="{45C3856E-C70C-4A1F-9837-39AF6C45CC32}" type="sibTrans" cxnId="{ABFCA80D-DABF-465C-811C-6F98A7969F19}">
      <dgm:prSet/>
      <dgm:spPr/>
      <dgm:t>
        <a:bodyPr/>
        <a:lstStyle/>
        <a:p>
          <a:endParaRPr lang="en-US"/>
        </a:p>
      </dgm:t>
    </dgm:pt>
    <dgm:pt modelId="{ACA59733-B3A2-4A80-9EE7-5625624151CD}" type="parTrans" cxnId="{ABFCA80D-DABF-465C-811C-6F98A7969F19}">
      <dgm:prSet/>
      <dgm:spPr/>
      <dgm:t>
        <a:bodyPr/>
        <a:lstStyle/>
        <a:p>
          <a:endParaRPr lang="en-US"/>
        </a:p>
      </dgm:t>
    </dgm:pt>
    <dgm:pt modelId="{9BB34F4F-AB4C-42DB-81FE-A9C57C8E11FF}">
      <dgm:prSet phldrT="[Text]"/>
      <dgm:spPr/>
      <dgm:t>
        <a:bodyPr/>
        <a:lstStyle/>
        <a:p>
          <a:r>
            <a:rPr lang="en-US" dirty="0" err="1" smtClean="0"/>
            <a:t>Macam</a:t>
          </a:r>
          <a:r>
            <a:rPr lang="en-US" dirty="0" smtClean="0"/>
            <a:t> data</a:t>
          </a:r>
          <a:endParaRPr lang="en-US" dirty="0"/>
        </a:p>
      </dgm:t>
    </dgm:pt>
    <dgm:pt modelId="{5A1AD14F-E889-47D6-9336-025BC07DB09E}" type="sibTrans" cxnId="{4B834C57-7D86-40B8-8A82-C22BE75F87C9}">
      <dgm:prSet/>
      <dgm:spPr/>
      <dgm:t>
        <a:bodyPr/>
        <a:lstStyle/>
        <a:p>
          <a:endParaRPr lang="en-US"/>
        </a:p>
      </dgm:t>
    </dgm:pt>
    <dgm:pt modelId="{A361A20F-0BE2-4AF2-8662-F214CA9B3EBD}" type="parTrans" cxnId="{4B834C57-7D86-40B8-8A82-C22BE75F87C9}">
      <dgm:prSet/>
      <dgm:spPr/>
      <dgm:t>
        <a:bodyPr/>
        <a:lstStyle/>
        <a:p>
          <a:endParaRPr lang="en-US"/>
        </a:p>
      </dgm:t>
    </dgm:pt>
    <dgm:pt modelId="{35108FE6-CEE3-4CC9-AB1D-25FBBE7D5F32}" type="pres">
      <dgm:prSet presAssocID="{C0EB03C6-7553-4F92-B827-EB6BE89259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4E839F-21BF-493D-B041-3AF9F6626C2A}" type="pres">
      <dgm:prSet presAssocID="{6D2010BE-327F-4AA5-9F7D-C2BA72BDCF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CB0E6-50F1-4605-8DA7-D120C330E3D9}" type="pres">
      <dgm:prSet presAssocID="{F154BCF2-1815-4668-8495-D6E2E94B6157}" presName="sibTrans" presStyleCnt="0"/>
      <dgm:spPr/>
    </dgm:pt>
    <dgm:pt modelId="{8ED7CFE9-0251-473E-BD11-557A2972CDC5}" type="pres">
      <dgm:prSet presAssocID="{EA198E6E-6CD8-47A8-A881-1033E01F84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46C8E-A316-48C9-97F0-176B13FF01B0}" type="pres">
      <dgm:prSet presAssocID="{FA036EF8-3995-443F-8F2B-2DB7B7D1E9BD}" presName="sibTrans" presStyleCnt="0"/>
      <dgm:spPr/>
    </dgm:pt>
    <dgm:pt modelId="{CD848EAC-AA89-4CCD-93C1-C61951C749D5}" type="pres">
      <dgm:prSet presAssocID="{CC2539AC-50CC-43AD-BDA4-F30CC2507E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34C57-7D86-40B8-8A82-C22BE75F87C9}" srcId="{CC2539AC-50CC-43AD-BDA4-F30CC2507EAC}" destId="{9BB34F4F-AB4C-42DB-81FE-A9C57C8E11FF}" srcOrd="0" destOrd="0" parTransId="{A361A20F-0BE2-4AF2-8662-F214CA9B3EBD}" sibTransId="{5A1AD14F-E889-47D6-9336-025BC07DB09E}"/>
    <dgm:cxn modelId="{870F26B2-357E-4AE4-B145-2172DB102C73}" type="presOf" srcId="{CC2539AC-50CC-43AD-BDA4-F30CC2507EAC}" destId="{CD848EAC-AA89-4CCD-93C1-C61951C749D5}" srcOrd="0" destOrd="0" presId="urn:microsoft.com/office/officeart/2005/8/layout/hList6"/>
    <dgm:cxn modelId="{5A44E9AD-0BA5-4BC9-9F39-A027D597A9F5}" srcId="{EA198E6E-6CD8-47A8-A881-1033E01F84F5}" destId="{69F099B7-F342-4086-A936-6AA8D2A3AB61}" srcOrd="0" destOrd="0" parTransId="{203495DD-5013-44F4-833B-394E6787E10A}" sibTransId="{79FBF82B-875C-42F4-A984-933D92EFFB2D}"/>
    <dgm:cxn modelId="{434C01C7-636A-49F6-B029-AC901970362D}" type="presOf" srcId="{9BB34F4F-AB4C-42DB-81FE-A9C57C8E11FF}" destId="{CD848EAC-AA89-4CCD-93C1-C61951C749D5}" srcOrd="0" destOrd="1" presId="urn:microsoft.com/office/officeart/2005/8/layout/hList6"/>
    <dgm:cxn modelId="{61DC7250-5E14-428B-BA50-388F4DE39FD8}" type="presOf" srcId="{C0EB03C6-7553-4F92-B827-EB6BE89259DB}" destId="{35108FE6-CEE3-4CC9-AB1D-25FBBE7D5F32}" srcOrd="0" destOrd="0" presId="urn:microsoft.com/office/officeart/2005/8/layout/hList6"/>
    <dgm:cxn modelId="{6CBECF05-080D-47FB-89B4-D4514463A31D}" srcId="{C0EB03C6-7553-4F92-B827-EB6BE89259DB}" destId="{6D2010BE-327F-4AA5-9F7D-C2BA72BDCF5B}" srcOrd="0" destOrd="0" parTransId="{6B421A22-6FBA-4D11-8475-1C8886B38987}" sibTransId="{F154BCF2-1815-4668-8495-D6E2E94B6157}"/>
    <dgm:cxn modelId="{A775069F-48C4-413B-93E2-7D89277FEBBA}" type="presOf" srcId="{95ED9D4C-90F1-417A-9975-2BBCB11CF4B8}" destId="{AA4E839F-21BF-493D-B041-3AF9F6626C2A}" srcOrd="0" destOrd="1" presId="urn:microsoft.com/office/officeart/2005/8/layout/hList6"/>
    <dgm:cxn modelId="{69966C53-6C3B-4AF2-AC71-8D37CE0714E8}" srcId="{C0EB03C6-7553-4F92-B827-EB6BE89259DB}" destId="{CC2539AC-50CC-43AD-BDA4-F30CC2507EAC}" srcOrd="2" destOrd="0" parTransId="{F51159E8-4637-406A-A8E9-1AA89D3F0F2B}" sibTransId="{72116AC7-24B5-423F-A0EE-71ACE4C24106}"/>
    <dgm:cxn modelId="{9AF9A2A8-0081-41B4-9C27-B094D8B377A0}" type="presOf" srcId="{69F099B7-F342-4086-A936-6AA8D2A3AB61}" destId="{8ED7CFE9-0251-473E-BD11-557A2972CDC5}" srcOrd="0" destOrd="1" presId="urn:microsoft.com/office/officeart/2005/8/layout/hList6"/>
    <dgm:cxn modelId="{CAF33E1F-0CFE-4C9E-B9B2-589A7093624A}" srcId="{C0EB03C6-7553-4F92-B827-EB6BE89259DB}" destId="{EA198E6E-6CD8-47A8-A881-1033E01F84F5}" srcOrd="1" destOrd="0" parTransId="{D69F8746-BB80-47D4-9824-6F21E1463D44}" sibTransId="{FA036EF8-3995-443F-8F2B-2DB7B7D1E9BD}"/>
    <dgm:cxn modelId="{ABFCA80D-DABF-465C-811C-6F98A7969F19}" srcId="{6D2010BE-327F-4AA5-9F7D-C2BA72BDCF5B}" destId="{95ED9D4C-90F1-417A-9975-2BBCB11CF4B8}" srcOrd="0" destOrd="0" parTransId="{ACA59733-B3A2-4A80-9EE7-5625624151CD}" sibTransId="{45C3856E-C70C-4A1F-9837-39AF6C45CC32}"/>
    <dgm:cxn modelId="{A32F9F37-9B18-4D7E-A29E-EAF7CF89851E}" type="presOf" srcId="{6D2010BE-327F-4AA5-9F7D-C2BA72BDCF5B}" destId="{AA4E839F-21BF-493D-B041-3AF9F6626C2A}" srcOrd="0" destOrd="0" presId="urn:microsoft.com/office/officeart/2005/8/layout/hList6"/>
    <dgm:cxn modelId="{1664D54A-7706-465A-BB1D-8BD6034E1B65}" type="presOf" srcId="{EA198E6E-6CD8-47A8-A881-1033E01F84F5}" destId="{8ED7CFE9-0251-473E-BD11-557A2972CDC5}" srcOrd="0" destOrd="0" presId="urn:microsoft.com/office/officeart/2005/8/layout/hList6"/>
    <dgm:cxn modelId="{88569930-B2B7-4403-B518-F2A59E74148D}" type="presParOf" srcId="{35108FE6-CEE3-4CC9-AB1D-25FBBE7D5F32}" destId="{AA4E839F-21BF-493D-B041-3AF9F6626C2A}" srcOrd="0" destOrd="0" presId="urn:microsoft.com/office/officeart/2005/8/layout/hList6"/>
    <dgm:cxn modelId="{9F8F4159-252B-4FFB-9E47-095ED48CC526}" type="presParOf" srcId="{35108FE6-CEE3-4CC9-AB1D-25FBBE7D5F32}" destId="{773CB0E6-50F1-4605-8DA7-D120C330E3D9}" srcOrd="1" destOrd="0" presId="urn:microsoft.com/office/officeart/2005/8/layout/hList6"/>
    <dgm:cxn modelId="{0B04FA8D-AD92-4A41-83EF-3A3ED670B18A}" type="presParOf" srcId="{35108FE6-CEE3-4CC9-AB1D-25FBBE7D5F32}" destId="{8ED7CFE9-0251-473E-BD11-557A2972CDC5}" srcOrd="2" destOrd="0" presId="urn:microsoft.com/office/officeart/2005/8/layout/hList6"/>
    <dgm:cxn modelId="{E4BB8E4D-49B6-4F53-A55C-E4CF87CE11E0}" type="presParOf" srcId="{35108FE6-CEE3-4CC9-AB1D-25FBBE7D5F32}" destId="{B2146C8E-A316-48C9-97F0-176B13FF01B0}" srcOrd="3" destOrd="0" presId="urn:microsoft.com/office/officeart/2005/8/layout/hList6"/>
    <dgm:cxn modelId="{17549181-059D-43E3-98C9-D0FB84EBF936}" type="presParOf" srcId="{35108FE6-CEE3-4CC9-AB1D-25FBBE7D5F32}" destId="{CD848EAC-AA89-4CCD-93C1-C61951C749D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E839F-21BF-493D-B041-3AF9F6626C2A}">
      <dsp:nvSpPr>
        <dsp:cNvPr id="0" name=""/>
        <dsp:cNvSpPr/>
      </dsp:nvSpPr>
      <dsp:spPr>
        <a:xfrm rot="16200000">
          <a:off x="-841755" y="842748"/>
          <a:ext cx="4267200" cy="25817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4017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Volume</a:t>
          </a:r>
          <a:endParaRPr lang="en-US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Jumlah</a:t>
          </a:r>
          <a:r>
            <a:rPr lang="en-US" sz="2700" kern="1200" dirty="0" smtClean="0"/>
            <a:t> </a:t>
          </a:r>
          <a:endParaRPr lang="en-US" sz="2700" kern="1200" dirty="0"/>
        </a:p>
      </dsp:txBody>
      <dsp:txXfrm rot="5400000">
        <a:off x="994" y="853439"/>
        <a:ext cx="2581702" cy="2560320"/>
      </dsp:txXfrm>
    </dsp:sp>
    <dsp:sp modelId="{8ED7CFE9-0251-473E-BD11-557A2972CDC5}">
      <dsp:nvSpPr>
        <dsp:cNvPr id="0" name=""/>
        <dsp:cNvSpPr/>
      </dsp:nvSpPr>
      <dsp:spPr>
        <a:xfrm rot="16200000">
          <a:off x="1933575" y="842748"/>
          <a:ext cx="4267200" cy="25817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4017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Velocity</a:t>
          </a:r>
          <a:endParaRPr lang="en-US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kecepatan</a:t>
          </a:r>
          <a:endParaRPr lang="en-US" sz="2700" kern="1200" dirty="0"/>
        </a:p>
      </dsp:txBody>
      <dsp:txXfrm rot="5400000">
        <a:off x="2776324" y="853439"/>
        <a:ext cx="2581702" cy="2560320"/>
      </dsp:txXfrm>
    </dsp:sp>
    <dsp:sp modelId="{CD848EAC-AA89-4CCD-93C1-C61951C749D5}">
      <dsp:nvSpPr>
        <dsp:cNvPr id="0" name=""/>
        <dsp:cNvSpPr/>
      </dsp:nvSpPr>
      <dsp:spPr>
        <a:xfrm rot="16200000">
          <a:off x="4708905" y="842748"/>
          <a:ext cx="4267200" cy="25817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4017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Variety</a:t>
          </a:r>
          <a:endParaRPr lang="en-US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Macam</a:t>
          </a:r>
          <a:r>
            <a:rPr lang="en-US" sz="2700" kern="1200" dirty="0" smtClean="0"/>
            <a:t> data</a:t>
          </a:r>
          <a:endParaRPr lang="en-US" sz="2700" kern="1200" dirty="0"/>
        </a:p>
      </dsp:txBody>
      <dsp:txXfrm rot="5400000">
        <a:off x="5551654" y="853439"/>
        <a:ext cx="2581702" cy="256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50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30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213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Acco.to</a:t>
            </a:r>
            <a:r>
              <a:rPr lang="en-US" dirty="0" smtClean="0"/>
              <a:t> IBM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5FDDC65-440E-4FAE-B300-DF9A48971D20}" type="slidenum">
              <a:rPr lang="en-US" sz="1200">
                <a:latin typeface="Calibri" pitchFamily="34" charset="0"/>
              </a:rPr>
              <a:pPr algn="r" eaLnBrk="1" hangingPunct="1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2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16D30-4BD0-43C7-B9B8-FD3DA9A427EA}" type="slidenum">
              <a:rPr lang="ko-KR" altLang="en-US" smtClean="0"/>
              <a:pPr/>
              <a:t>13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5044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66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B18B02-4D47-43B8-BEE1-99A8FAD3D9A9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3033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404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Quote practical examples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50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20B15F-CECA-42A6-93DA-185208DDB217}" type="slidenum">
              <a:rPr lang="ko-KR" altLang="en-US" smtClean="0"/>
              <a:pPr/>
              <a:t>22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3687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275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8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12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52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1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4B3D3C-21DC-475D-9930-61FDBE7332F7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slidesh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in/s/275-5352300-4996459?_encoding=UTF8&amp;field-author=Viktor%20Mayer-Schonberger&amp;search-alias=stripbooks" TargetMode="External"/><Relationship Id="rId4" Type="http://schemas.openxmlformats.org/officeDocument/2006/relationships/hyperlink" Target="http://www.computereducation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371600"/>
            <a:ext cx="7772400" cy="17367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5400" dirty="0" smtClean="0">
                <a:latin typeface="Calibri" panose="020F0502020204030204" pitchFamily="34" charset="0"/>
              </a:rPr>
              <a:t>Big data</a:t>
            </a:r>
            <a:endParaRPr lang="en-US" altLang="en-US" sz="3600" dirty="0"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724400"/>
            <a:ext cx="4114800" cy="1752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Soleh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Elfrianto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Hardiyono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PENS D4 LJ PJJ 2014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2110147044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Segoe UI Ligh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34200" y="5572125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/>
              </a:defRPr>
            </a:lvl1pPr>
            <a:lvl2pPr marL="685800" indent="-228600" defTabSz="4572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/>
              </a:defRPr>
            </a:lvl2pPr>
            <a:lvl3pPr marL="1143000" indent="-228600" defTabSz="4572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/>
              </a:defRPr>
            </a:lvl3pPr>
            <a:lvl4pPr marL="1600200" indent="-228600" defTabSz="4572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/>
              </a:defRPr>
            </a:lvl4pPr>
            <a:lvl5pPr marL="2057400" indent="-228600" defTabSz="4572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</a:pPr>
            <a:r>
              <a:rPr lang="en-US" altLang="en-US" dirty="0">
                <a:latin typeface="Calibri" panose="020F0502020204030204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KTI </a:t>
            </a:r>
            <a:r>
              <a:rPr lang="en-US" altLang="en-US" dirty="0" err="1">
                <a:latin typeface="Calibri" panose="020F0502020204030204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tugas</a:t>
            </a:r>
            <a:r>
              <a:rPr lang="en-US" altLang="en-US" dirty="0">
                <a:latin typeface="Calibri" panose="020F0502020204030204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11</a:t>
            </a:r>
            <a:endParaRPr lang="en-US" altLang="en-US" dirty="0">
              <a:latin typeface="Calibri" panose="020F0502020204030204" pitchFamily="34" charset="0"/>
              <a:ea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Calisto MT" pitchFamily="18" charset="0"/>
              </a:rPr>
              <a:t>Storing Big Data</a:t>
            </a:r>
            <a:br>
              <a:rPr lang="en-US" b="1" u="sng" dirty="0" smtClean="0">
                <a:latin typeface="Calisto MT" pitchFamily="18" charset="0"/>
              </a:rPr>
            </a:br>
            <a:endParaRPr lang="en-US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Analyzing your data characteristics</a:t>
            </a:r>
          </a:p>
          <a:p>
            <a:pPr marL="514350" indent="-514350"/>
            <a:r>
              <a:rPr lang="en-US" sz="2800" dirty="0" smtClean="0">
                <a:solidFill>
                  <a:schemeClr val="tx1"/>
                </a:solidFill>
              </a:rPr>
              <a:t>Selecting data sources for analysis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Eliminating redundant data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Establishing the role of </a:t>
            </a:r>
            <a:r>
              <a:rPr lang="en-US" sz="2800" dirty="0" err="1" smtClean="0">
                <a:solidFill>
                  <a:schemeClr val="tx1"/>
                </a:solidFill>
              </a:rPr>
              <a:t>NoSQL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Overview of Big Data stores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models: key value, graph, document, column-family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Distributed File System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HBase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Hive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alisto MT" pitchFamily="18" charset="0"/>
              </a:rPr>
              <a:t>Selecting Big Data stores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Choosing the correct data stores based on your data characteristics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Moving code to data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Implementing polyglot data store solutions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Aligning business goals to the appropriate data store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Calisto MT" pitchFamily="18" charset="0"/>
              </a:rPr>
              <a:t>Processing Big Data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Integrating disparate data stores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Mapping data to the programming framework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Connecting and extracting data from storage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Transforming data for processing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Subdividing data in preparation for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Employing </a:t>
            </a:r>
            <a:r>
              <a:rPr lang="en-US" b="1" dirty="0" err="1" smtClean="0">
                <a:solidFill>
                  <a:schemeClr val="tx1"/>
                </a:solidFill>
              </a:rPr>
              <a:t>Hadoop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MapReduce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Creating the components of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Distributing data processing across server farms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Executing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Monitoring the progress of job flows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066800"/>
          </a:xfrm>
        </p:spPr>
        <p:txBody>
          <a:bodyPr/>
          <a:lstStyle/>
          <a:p>
            <a:pPr>
              <a:defRPr/>
            </a:pPr>
            <a:r>
              <a:rPr lang="en-US" altLang="ko-KR" b="1" u="sng" dirty="0"/>
              <a:t>The Structure of Big </a:t>
            </a:r>
            <a:r>
              <a:rPr lang="en-US" altLang="ko-KR" b="1" u="sng" dirty="0" smtClean="0"/>
              <a:t>Data</a:t>
            </a:r>
            <a:endParaRPr lang="ko-KR" altLang="en-US" b="1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32" y="1368077"/>
            <a:ext cx="3960368" cy="51851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Video data, audio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486F64-1D41-4CA4-A67E-6AB581174A3B}" type="slidenum">
              <a:rPr lang="ko-KR" altLang="en-US" smtClean="0">
                <a:cs typeface="HY엽서L"/>
              </a:rPr>
              <a:pPr/>
              <a:t>13</a:t>
            </a:fld>
            <a:endParaRPr lang="ko-KR" altLang="en-US" smtClean="0">
              <a:cs typeface="HY엽서L"/>
            </a:endParaRPr>
          </a:p>
        </p:txBody>
      </p:sp>
      <p:pic>
        <p:nvPicPr>
          <p:cNvPr id="13317" name="Picture 2" descr="C:\Users\Min Sup\Desktop\2012년 1학기\Big Data\big data image\data 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371600"/>
            <a:ext cx="50752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886700" cy="1249363"/>
          </a:xfrm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rebuchet MS" pitchFamily="34" charset="0"/>
              </a:rPr>
              <a:t>   </a:t>
            </a:r>
            <a:r>
              <a:rPr lang="en-US" sz="4000" b="1" u="sng" dirty="0" smtClean="0">
                <a:solidFill>
                  <a:schemeClr val="tx1"/>
                </a:solidFill>
                <a:latin typeface="Trebuchet MS" pitchFamily="34" charset="0"/>
              </a:rPr>
              <a:t>Why Big Data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rebuchet MS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rowth of Big Data is needed 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storage capacities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Increase of processing power</a:t>
            </a:r>
          </a:p>
          <a:p>
            <a:pPr lvl="1">
              <a:buFont typeface="Arial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Availability of data(different data types)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Every day we create 2.5 quintillion bytes of data; 90% of the data in the world today has been created in the last two years alone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4000" b="1" u="sng" dirty="0" smtClean="0"/>
              <a:t>Why Big Data</a:t>
            </a:r>
            <a:endParaRPr lang="en-GB" sz="4000" b="1" u="sng" dirty="0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143000"/>
            <a:ext cx="50292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" y="1624548"/>
            <a:ext cx="3967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FB generates 10TB daily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Twitter generates 7TB of data</a:t>
            </a:r>
          </a:p>
          <a:p>
            <a:r>
              <a:rPr lang="en-US" sz="2400" dirty="0" smtClean="0"/>
              <a:t>Daily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BM </a:t>
            </a:r>
            <a:r>
              <a:rPr lang="en-US" sz="2400" dirty="0"/>
              <a:t>claims 90% of </a:t>
            </a:r>
            <a:r>
              <a:rPr lang="en-US" sz="2400" dirty="0" smtClean="0"/>
              <a:t>today’s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stored </a:t>
            </a:r>
            <a:r>
              <a:rPr lang="en-US" sz="2400" dirty="0" smtClean="0"/>
              <a:t>data </a:t>
            </a:r>
            <a:r>
              <a:rPr lang="en-US" sz="2400" dirty="0"/>
              <a:t>was </a:t>
            </a:r>
            <a:r>
              <a:rPr lang="en-US" sz="2400" dirty="0" smtClean="0"/>
              <a:t>generated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just </a:t>
            </a:r>
            <a:r>
              <a:rPr lang="en-US" sz="2400" dirty="0" smtClean="0"/>
              <a:t>the last </a:t>
            </a:r>
            <a:r>
              <a:rPr lang="en-US" sz="2400" dirty="0"/>
              <a:t>two years.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u="sng" dirty="0">
                <a:latin typeface="Calisto MT" pitchFamily="18" charset="0"/>
              </a:rPr>
              <a:t>How Is Big Data Different</a:t>
            </a:r>
            <a:r>
              <a:rPr lang="en-US" altLang="ko-KR" b="1" u="sng" dirty="0" smtClean="0">
                <a:latin typeface="Calisto MT" pitchFamily="18" charset="0"/>
              </a:rPr>
              <a:t>?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1600200"/>
            <a:ext cx="6019800" cy="52578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1) Automatically </a:t>
            </a:r>
            <a:r>
              <a:rPr lang="en-US" altLang="ko-KR" dirty="0">
                <a:solidFill>
                  <a:schemeClr val="tx1"/>
                </a:solidFill>
              </a:rPr>
              <a:t>generated by a </a:t>
            </a:r>
            <a:r>
              <a:rPr lang="en-US" altLang="ko-KR" dirty="0" smtClean="0">
                <a:solidFill>
                  <a:schemeClr val="tx1"/>
                </a:solidFill>
              </a:rPr>
              <a:t>machine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(e.g. Sensor embedded in an engine)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2) Typically </a:t>
            </a:r>
            <a:r>
              <a:rPr lang="en-US" altLang="ko-KR" dirty="0">
                <a:solidFill>
                  <a:schemeClr val="tx1"/>
                </a:solidFill>
              </a:rPr>
              <a:t>an entirely new source of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     (e.g. Use of the internet)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3) Not </a:t>
            </a:r>
            <a:r>
              <a:rPr lang="en-US" altLang="ko-KR" dirty="0">
                <a:solidFill>
                  <a:schemeClr val="tx1"/>
                </a:solidFill>
              </a:rPr>
              <a:t>designed to be </a:t>
            </a:r>
            <a:r>
              <a:rPr lang="en-US" altLang="ko-KR" dirty="0" smtClean="0">
                <a:solidFill>
                  <a:schemeClr val="tx1"/>
                </a:solidFill>
              </a:rPr>
              <a:t>friendly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     (e.g. Text streams)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4) May not have much values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Need to focus on the important part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600787-C7D7-4A1B-8D8F-210BB4933C76}" type="slidenum">
              <a:rPr lang="ko-KR" altLang="en-US" smtClean="0">
                <a:cs typeface="HY엽서L"/>
              </a:rPr>
              <a:pPr/>
              <a:t>16</a:t>
            </a:fld>
            <a:endParaRPr lang="ko-KR" altLang="en-US" smtClean="0">
              <a:cs typeface="HY엽서L"/>
            </a:endParaRPr>
          </a:p>
        </p:txBody>
      </p:sp>
      <p:pic>
        <p:nvPicPr>
          <p:cNvPr id="1026" name="Picture 2" descr="C:\Users\Min Sup\Desktop\2012년 1학기\Big Data\big data image\facebook-twi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088" y="3657600"/>
            <a:ext cx="32115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257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Calisto MT" pitchFamily="18" charset="0"/>
              </a:rPr>
              <a:t> </a:t>
            </a:r>
            <a:r>
              <a:rPr lang="en-US" sz="4000" b="1" u="sng" dirty="0" smtClean="0">
                <a:latin typeface="Calisto MT" pitchFamily="18" charset="0"/>
              </a:rPr>
              <a:t>Big Data sources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685800" y="1676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  Users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5800" y="27432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2800" dirty="0"/>
              <a:t>Application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685800" y="37338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/>
              <a:t>    </a:t>
            </a:r>
            <a:r>
              <a:rPr lang="en-US" sz="2800"/>
              <a:t>Systems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85800" y="47244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Sensors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3429000" y="1676400"/>
            <a:ext cx="1066800" cy="3581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2438400"/>
            <a:ext cx="3733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1" name="TextBox 19"/>
          <p:cNvSpPr txBox="1">
            <a:spLocks noChangeArrowheads="1"/>
          </p:cNvSpPr>
          <p:nvPr/>
        </p:nvSpPr>
        <p:spPr bwMode="auto">
          <a:xfrm>
            <a:off x="4953000" y="28194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Large and growing files</a:t>
            </a:r>
          </a:p>
          <a:p>
            <a:r>
              <a:rPr lang="en-US" sz="2400" dirty="0"/>
              <a:t>        (Big data files)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429000" y="1676400"/>
            <a:ext cx="838200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7886700" cy="1006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Data generation points Examples 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1981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Mobile Devices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3528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Readers/Scanners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40386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Science facilities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2667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Microphones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60960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" y="54102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" y="4724400"/>
            <a:ext cx="2819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Programs/ Software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472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Calisto MT" pitchFamily="18" charset="0"/>
              </a:rPr>
              <a:t>Big Data Analytics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</a:b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Examining large amount of data 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Appropriate information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Identification of hidden patterns, unknown correlations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Competitive advantage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Better business decisions: strategic and operational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rebuchet MS" pitchFamily="34" charset="0"/>
              </a:rPr>
              <a:t>Effective marketing,  customer satisfaction, increased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372350" cy="1066800"/>
          </a:xfrm>
        </p:spPr>
        <p:txBody>
          <a:bodyPr/>
          <a:lstStyle/>
          <a:p>
            <a:pPr algn="ctr">
              <a:defRPr/>
            </a:pPr>
            <a:r>
              <a:rPr lang="en-US" sz="3600" b="1" dirty="0" err="1" smtClean="0"/>
              <a:t>pembahasan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675562" cy="5715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pengenalan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Apakah</a:t>
            </a:r>
            <a:r>
              <a:rPr lang="en-US" sz="2400" dirty="0" smtClean="0">
                <a:solidFill>
                  <a:schemeClr val="tx1"/>
                </a:solidFill>
              </a:rPr>
              <a:t> big data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Karakteristik</a:t>
            </a:r>
            <a:r>
              <a:rPr lang="en-US" sz="2400" dirty="0" smtClean="0">
                <a:solidFill>
                  <a:schemeClr val="tx1"/>
                </a:solidFill>
              </a:rPr>
              <a:t> Big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Penyimpanan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pemilihan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pemrosesan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Mengapa</a:t>
            </a:r>
            <a:r>
              <a:rPr lang="en-US" sz="2400" dirty="0" smtClean="0">
                <a:solidFill>
                  <a:schemeClr val="tx1"/>
                </a:solidFill>
              </a:rPr>
              <a:t> big data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Apa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perbedaannya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Sumber</a:t>
            </a:r>
            <a:r>
              <a:rPr lang="en-US" sz="2400" dirty="0" smtClean="0">
                <a:solidFill>
                  <a:schemeClr val="tx1"/>
                </a:solidFill>
              </a:rPr>
              <a:t> big data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Alat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digunakan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big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Aplikasi</a:t>
            </a:r>
            <a:r>
              <a:rPr lang="en-US" sz="2400" dirty="0" smtClean="0">
                <a:solidFill>
                  <a:schemeClr val="tx1"/>
                </a:solidFill>
              </a:rPr>
              <a:t> Big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Resiko</a:t>
            </a:r>
            <a:r>
              <a:rPr lang="en-US" sz="2400" dirty="0" smtClean="0">
                <a:solidFill>
                  <a:schemeClr val="tx1"/>
                </a:solidFill>
              </a:rPr>
              <a:t> Big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Keunutngan</a:t>
            </a:r>
            <a:r>
              <a:rPr lang="en-US" sz="2400" dirty="0" smtClean="0">
                <a:solidFill>
                  <a:schemeClr val="tx1"/>
                </a:solidFill>
              </a:rPr>
              <a:t> Big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Dampak</a:t>
            </a:r>
            <a:r>
              <a:rPr lang="en-US" sz="2400" dirty="0" smtClean="0">
                <a:solidFill>
                  <a:schemeClr val="tx1"/>
                </a:solidFill>
              </a:rPr>
              <a:t> big data </a:t>
            </a:r>
            <a:r>
              <a:rPr lang="en-US" sz="2400" dirty="0" err="1" smtClean="0">
                <a:solidFill>
                  <a:schemeClr val="tx1"/>
                </a:solidFill>
              </a:rPr>
              <a:t>terhadap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dunia</a:t>
            </a:r>
            <a:r>
              <a:rPr lang="en-US" sz="2400" dirty="0" smtClean="0">
                <a:solidFill>
                  <a:schemeClr val="tx1"/>
                </a:solidFill>
              </a:rPr>
              <a:t> IT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Masa </a:t>
            </a:r>
            <a:r>
              <a:rPr lang="en-US" sz="2400" dirty="0" err="1" smtClean="0">
                <a:solidFill>
                  <a:schemeClr val="tx1"/>
                </a:solidFill>
              </a:rPr>
              <a:t>depan</a:t>
            </a:r>
            <a:r>
              <a:rPr lang="en-US" sz="2400" dirty="0" smtClean="0">
                <a:solidFill>
                  <a:schemeClr val="tx1"/>
                </a:solidFill>
              </a:rPr>
              <a:t> big data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u="sng" dirty="0" smtClean="0">
                <a:latin typeface="Calisto MT" pitchFamily="18" charset="0"/>
              </a:rPr>
              <a:t>Types of tools used in </a:t>
            </a:r>
            <a:br>
              <a:rPr lang="en-US" b="1" u="sng" dirty="0" smtClean="0">
                <a:latin typeface="Calisto MT" pitchFamily="18" charset="0"/>
              </a:rPr>
            </a:br>
            <a:r>
              <a:rPr lang="en-US" b="1" u="sng" dirty="0" smtClean="0">
                <a:latin typeface="Calisto MT" pitchFamily="18" charset="0"/>
              </a:rPr>
              <a:t>Big-Data </a:t>
            </a:r>
            <a:endParaRPr lang="en-US" b="1" u="sng" dirty="0">
              <a:latin typeface="Calisto MT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Where processing is </a:t>
            </a:r>
            <a:r>
              <a:rPr lang="en-US" b="1" dirty="0" smtClean="0">
                <a:solidFill>
                  <a:schemeClr val="tx1"/>
                </a:solidFill>
              </a:rPr>
              <a:t>hosted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Distributed </a:t>
            </a:r>
            <a:r>
              <a:rPr lang="en-US" sz="2400" dirty="0">
                <a:solidFill>
                  <a:schemeClr val="tx1"/>
                </a:solidFill>
              </a:rPr>
              <a:t>Servers </a:t>
            </a:r>
            <a:r>
              <a:rPr lang="en-US" sz="2400" dirty="0" smtClean="0">
                <a:solidFill>
                  <a:schemeClr val="tx1"/>
                </a:solidFill>
              </a:rPr>
              <a:t>/ Cloud (e.g. Amazon EC2)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Where data is </a:t>
            </a:r>
            <a:r>
              <a:rPr lang="en-US" b="1" dirty="0" smtClean="0">
                <a:solidFill>
                  <a:schemeClr val="tx1"/>
                </a:solidFill>
              </a:rPr>
              <a:t>stored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Distributed Storage (e.g. Amazon S3)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What is the </a:t>
            </a:r>
            <a:r>
              <a:rPr lang="en-US" b="1" dirty="0" smtClean="0">
                <a:solidFill>
                  <a:schemeClr val="tx1"/>
                </a:solidFill>
              </a:rPr>
              <a:t>programming model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Distributed Processing (e.g. MapReduce)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How data is </a:t>
            </a:r>
            <a:r>
              <a:rPr lang="en-US" b="1" dirty="0" smtClean="0">
                <a:solidFill>
                  <a:schemeClr val="tx1"/>
                </a:solidFill>
              </a:rPr>
              <a:t>stored &amp; indexed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High-performance schema-free databases (e.g. </a:t>
            </a:r>
            <a:r>
              <a:rPr lang="en-US" sz="2400" dirty="0" err="1" smtClean="0">
                <a:solidFill>
                  <a:schemeClr val="tx1"/>
                </a:solidFill>
              </a:rPr>
              <a:t>MongoDB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What operations are performed on data?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Analytic / Semantic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 txBox="1">
            <a:spLocks/>
          </p:cNvSpPr>
          <p:nvPr/>
        </p:nvSpPr>
        <p:spPr bwMode="auto">
          <a:xfrm>
            <a:off x="134938" y="0"/>
            <a:ext cx="9009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</a:pPr>
            <a:r>
              <a:rPr lang="en-US" sz="3400" dirty="0" smtClean="0">
                <a:solidFill>
                  <a:srgbClr val="FFFFFF"/>
                </a:solidFill>
                <a:ea typeface="MS PGothic" pitchFamily="34" charset="-128"/>
              </a:rPr>
              <a:t>A </a:t>
            </a:r>
            <a:r>
              <a:rPr lang="en-US" sz="4000" b="1" u="sng" dirty="0" smtClean="0">
                <a:latin typeface="Calisto MT" pitchFamily="18" charset="0"/>
                <a:ea typeface="MS PGothic" pitchFamily="34" charset="-128"/>
              </a:rPr>
              <a:t>Application Of Big Data analytics</a:t>
            </a:r>
            <a:endParaRPr lang="en-US" sz="4000" b="1" u="sng" dirty="0">
              <a:latin typeface="Calisto MT" pitchFamily="18" charset="0"/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2438400"/>
            <a:ext cx="16002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Homeland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 </a:t>
            </a:r>
            <a:r>
              <a:rPr lang="en-AU" b="1" dirty="0">
                <a:latin typeface="Corbel" pitchFamily="34" charset="0"/>
              </a:rPr>
              <a:t>Security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76200" y="990600"/>
            <a:ext cx="15240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Smarter Healthcare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4648200" y="1089291"/>
            <a:ext cx="1676401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Multi-channel sales</a:t>
            </a:r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5029200" y="2438400"/>
            <a:ext cx="1295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Telecom</a:t>
            </a:r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-152400" y="5186363"/>
            <a:ext cx="2057400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Manufacturing</a:t>
            </a:r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3810001"/>
            <a:ext cx="1601788" cy="32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Traffic Control</a:t>
            </a:r>
          </a:p>
        </p:txBody>
      </p:sp>
      <p:pic>
        <p:nvPicPr>
          <p:cNvPr id="12" name="Picture 29" descr="bev-neonatal-care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1690688" y="914400"/>
            <a:ext cx="1814512" cy="122237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pic>
        <p:nvPicPr>
          <p:cNvPr id="13" name="Picture 33" descr="bev-law-enforcement"/>
          <p:cNvPicPr>
            <a:picLocks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1687512" y="2205038"/>
            <a:ext cx="1817688" cy="122396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sp>
        <p:nvSpPr>
          <p:cNvPr id="22540" name="Picture 38" descr="bev-manufacturing"/>
          <p:cNvSpPr>
            <a:spLocks noChangeArrowheads="1"/>
          </p:cNvSpPr>
          <p:nvPr/>
        </p:nvSpPr>
        <p:spPr bwMode="auto">
          <a:xfrm>
            <a:off x="-76200" y="5095875"/>
            <a:ext cx="18161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sp>
        <p:nvSpPr>
          <p:cNvPr id="22541" name="Picture 40" descr="bev-fraud-protection"/>
          <p:cNvSpPr>
            <a:spLocks noChangeArrowheads="1"/>
          </p:cNvSpPr>
          <p:nvPr/>
        </p:nvSpPr>
        <p:spPr bwMode="auto">
          <a:xfrm>
            <a:off x="7326312" y="1539875"/>
            <a:ext cx="18176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/>
          </a:blip>
          <a:srcRect l="4174" r="3887"/>
          <a:stretch/>
        </p:blipFill>
        <p:spPr>
          <a:xfrm>
            <a:off x="1704975" y="3562350"/>
            <a:ext cx="1800225" cy="1162050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12700">
            <a:bevelT w="31750" h="31750" prst="angle"/>
            <a:bevelB w="31750" h="31750"/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/>
          </a:blip>
          <a:srcRect t="29831"/>
          <a:stretch/>
        </p:blipFill>
        <p:spPr>
          <a:xfrm>
            <a:off x="6545263" y="2108200"/>
            <a:ext cx="1747838" cy="1168400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9050" h="19050" prst="angle"/>
            <a:bevelB w="12700" h="19050"/>
          </a:sp3d>
        </p:spPr>
      </p:pic>
      <p:sp>
        <p:nvSpPr>
          <p:cNvPr id="22544" name="Rectangle 2"/>
          <p:cNvSpPr>
            <a:spLocks noChangeArrowheads="1"/>
          </p:cNvSpPr>
          <p:nvPr/>
        </p:nvSpPr>
        <p:spPr bwMode="auto">
          <a:xfrm>
            <a:off x="5029200" y="3678296"/>
            <a:ext cx="13716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>
                <a:latin typeface="Corbel" pitchFamily="34" charset="0"/>
              </a:rPr>
              <a:t>Trading </a:t>
            </a:r>
            <a:endParaRPr lang="en-AU" b="1" dirty="0" smtClean="0">
              <a:latin typeface="Corbel" pitchFamily="34" charset="0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Analytics</a:t>
            </a:r>
            <a:endParaRPr lang="en-AU" b="1" dirty="0">
              <a:latin typeface="Corbel" pitchFamily="34" charset="0"/>
            </a:endParaRPr>
          </a:p>
        </p:txBody>
      </p:sp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7" cstate="print">
            <a:extLst/>
          </a:blip>
          <a:srcRect/>
          <a:stretch>
            <a:fillRect/>
          </a:stretch>
        </p:blipFill>
        <p:spPr bwMode="auto">
          <a:xfrm>
            <a:off x="6551612" y="685800"/>
            <a:ext cx="1830388" cy="123666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40501" y="3483258"/>
            <a:ext cx="1756834" cy="11649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1924" y="4887384"/>
            <a:ext cx="1753276" cy="11324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554" name="Rectangle 2"/>
          <p:cNvSpPr>
            <a:spLocks noChangeArrowheads="1"/>
          </p:cNvSpPr>
          <p:nvPr/>
        </p:nvSpPr>
        <p:spPr bwMode="auto">
          <a:xfrm>
            <a:off x="5181600" y="5029200"/>
            <a:ext cx="1295400" cy="56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Search</a:t>
            </a:r>
          </a:p>
          <a:p>
            <a:pPr algn="ctr" eaLnBrk="1" hangingPunct="1">
              <a:lnSpc>
                <a:spcPct val="85000"/>
              </a:lnSpc>
            </a:pPr>
            <a:r>
              <a:rPr lang="en-AU" b="1" dirty="0" smtClean="0">
                <a:latin typeface="Corbel" pitchFamily="34" charset="0"/>
              </a:rPr>
              <a:t> </a:t>
            </a:r>
            <a:r>
              <a:rPr lang="en-AU" b="1" dirty="0">
                <a:latin typeface="Corbel" pitchFamily="34" charset="0"/>
              </a:rPr>
              <a:t>Quality</a:t>
            </a:r>
          </a:p>
        </p:txBody>
      </p:sp>
      <p:sp>
        <p:nvSpPr>
          <p:cNvPr id="22555" name="Picture 40" descr="bev-fraud-protection"/>
          <p:cNvSpPr>
            <a:spLocks noChangeArrowheads="1"/>
          </p:cNvSpPr>
          <p:nvPr/>
        </p:nvSpPr>
        <p:spPr bwMode="auto">
          <a:xfrm>
            <a:off x="7107238" y="1533525"/>
            <a:ext cx="1817687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1400">
              <a:latin typeface="Corbel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40501" y="4800600"/>
            <a:ext cx="1765299" cy="12276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43" y="-362742"/>
            <a:ext cx="6554867" cy="1524000"/>
          </a:xfrm>
        </p:spPr>
        <p:txBody>
          <a:bodyPr/>
          <a:lstStyle/>
          <a:p>
            <a:pPr algn="ctr">
              <a:defRPr/>
            </a:pPr>
            <a:r>
              <a:rPr lang="en-US" altLang="ko-KR" b="1" u="sng" dirty="0">
                <a:latin typeface="Calisto MT" pitchFamily="18" charset="0"/>
              </a:rPr>
              <a:t>Risks of Big </a:t>
            </a:r>
            <a:r>
              <a:rPr lang="en-US" altLang="ko-KR" b="1" u="sng" dirty="0" smtClean="0">
                <a:latin typeface="Calisto MT" pitchFamily="18" charset="0"/>
              </a:rPr>
              <a:t>Data</a:t>
            </a:r>
            <a:endParaRPr lang="ko-KR" altLang="en-US" b="1" u="sng" dirty="0">
              <a:latin typeface="Calisto MT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Will </a:t>
            </a:r>
            <a:r>
              <a:rPr lang="en-US" altLang="ko-KR" dirty="0">
                <a:solidFill>
                  <a:schemeClr val="tx1"/>
                </a:solidFill>
              </a:rPr>
              <a:t>be so </a:t>
            </a:r>
            <a:r>
              <a:rPr lang="en-US" altLang="ko-KR" dirty="0" smtClean="0">
                <a:solidFill>
                  <a:schemeClr val="tx1"/>
                </a:solidFill>
              </a:rPr>
              <a:t>overwhelmed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Need the right people and solve the right problems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osts </a:t>
            </a:r>
            <a:r>
              <a:rPr lang="en-US" altLang="ko-KR" dirty="0">
                <a:solidFill>
                  <a:schemeClr val="tx1"/>
                </a:solidFill>
              </a:rPr>
              <a:t>escalate too </a:t>
            </a:r>
            <a:r>
              <a:rPr lang="en-US" altLang="ko-KR" dirty="0" smtClean="0">
                <a:solidFill>
                  <a:schemeClr val="tx1"/>
                </a:solidFill>
              </a:rPr>
              <a:t>fast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Isn’t necessary to capture 100%</a:t>
            </a:r>
          </a:p>
          <a:p>
            <a:pPr lvl="1">
              <a:buFont typeface="Arial" charset="0"/>
              <a:buChar char="•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Many sources of big data</a:t>
            </a:r>
          </a:p>
          <a:p>
            <a:pPr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     is privacy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self-regulation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Legal regulation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729924-6A0A-4DC2-B849-9F1153274344}" type="slidenum">
              <a:rPr lang="ko-KR" altLang="en-US" smtClean="0">
                <a:cs typeface="HY엽서L"/>
              </a:rPr>
              <a:pPr/>
              <a:t>22</a:t>
            </a:fld>
            <a:endParaRPr lang="ko-KR" altLang="en-US" smtClean="0">
              <a:cs typeface="HY엽서L"/>
            </a:endParaRPr>
          </a:p>
        </p:txBody>
      </p:sp>
      <p:pic>
        <p:nvPicPr>
          <p:cNvPr id="2050" name="Picture 2" descr="C:\Users\Min Sup\Desktop\2012년 1학기\Big Data\big data image\kccto_1326691542_663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743200"/>
            <a:ext cx="3600450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Leading Technology Vendors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</a:t>
            </a:r>
            <a:r>
              <a:rPr lang="en-US" b="1" i="1" u="sng" dirty="0" err="1" smtClean="0">
                <a:solidFill>
                  <a:schemeClr val="tx1"/>
                </a:solidFill>
              </a:rPr>
              <a:t>Examplae</a:t>
            </a:r>
            <a:r>
              <a:rPr lang="en-US" b="1" i="1" u="sng" dirty="0" smtClean="0">
                <a:solidFill>
                  <a:schemeClr val="tx1"/>
                </a:solidFill>
              </a:rPr>
              <a:t> </a:t>
            </a:r>
            <a:r>
              <a:rPr lang="en-US" b="1" i="1" u="sng" dirty="0" smtClean="0">
                <a:solidFill>
                  <a:schemeClr val="tx1"/>
                </a:solidFill>
              </a:rPr>
              <a:t>Vendors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IBM – </a:t>
            </a:r>
            <a:r>
              <a:rPr lang="en-US" dirty="0" err="1" smtClean="0">
                <a:solidFill>
                  <a:schemeClr val="tx1"/>
                </a:solidFill>
              </a:rPr>
              <a:t>Netezza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EMC – </a:t>
            </a:r>
            <a:r>
              <a:rPr lang="en-US" dirty="0" err="1" smtClean="0">
                <a:solidFill>
                  <a:schemeClr val="tx1"/>
                </a:solidFill>
              </a:rPr>
              <a:t>Greenplum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Oracle – </a:t>
            </a:r>
            <a:r>
              <a:rPr lang="en-US" dirty="0" err="1" smtClean="0">
                <a:solidFill>
                  <a:schemeClr val="tx1"/>
                </a:solidFill>
              </a:rPr>
              <a:t>Exadata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2134612"/>
            <a:ext cx="40931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/>
              <a:t>Commonality</a:t>
            </a:r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MPP architectures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Commodity Hardware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RDBMS based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Full SQL compliance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u="sng" dirty="0" smtClean="0">
                <a:solidFill>
                  <a:schemeClr val="tx1"/>
                </a:solidFill>
                <a:latin typeface="Calisto MT" pitchFamily="18" charset="0"/>
              </a:rPr>
              <a:t>How Big data impacts on IT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Big data is a troublesome force presenting opportunities with challenges to IT organizations.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By 2015 4.4 million IT jobs in Big Data ; 1.9 million is in US </a:t>
            </a:r>
            <a:r>
              <a:rPr lang="en-US" dirty="0" smtClean="0">
                <a:solidFill>
                  <a:schemeClr val="tx1"/>
                </a:solidFill>
              </a:rPr>
              <a:t>itself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India will require a minimum of 1 lakh data scientists in the next couple of years in addition to data analysts and data managers to support the Big Data space.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charset="0"/>
              <a:buNone/>
              <a:defRPr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>
              <a:buFont typeface="Arial" charset="0"/>
              <a:buNone/>
              <a:defRPr/>
            </a:pPr>
            <a:endParaRPr lang="en-US" u="sng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7887534" cy="1524000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Calisto MT" pitchFamily="18" charset="0"/>
              </a:rPr>
              <a:t>Nilai</a:t>
            </a:r>
            <a:r>
              <a:rPr lang="en-US" b="1" dirty="0" smtClean="0">
                <a:latin typeface="Calisto MT" pitchFamily="18" charset="0"/>
              </a:rPr>
              <a:t> </a:t>
            </a:r>
            <a:r>
              <a:rPr lang="en-US" b="1" dirty="0" err="1" smtClean="0">
                <a:latin typeface="Calisto MT" pitchFamily="18" charset="0"/>
              </a:rPr>
              <a:t>potensial</a:t>
            </a:r>
            <a:r>
              <a:rPr lang="en-US" b="1" dirty="0" smtClean="0">
                <a:latin typeface="Calisto MT" pitchFamily="18" charset="0"/>
              </a:rPr>
              <a:t> </a:t>
            </a:r>
            <a:r>
              <a:rPr lang="en-US" b="1" dirty="0" err="1" smtClean="0">
                <a:latin typeface="Calisto MT" pitchFamily="18" charset="0"/>
              </a:rPr>
              <a:t>biag</a:t>
            </a:r>
            <a:r>
              <a:rPr lang="en-US" b="1" dirty="0" smtClean="0">
                <a:latin typeface="Calisto MT" pitchFamily="18" charset="0"/>
              </a:rPr>
              <a:t> data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800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$300 billion potential annual value to US health care.</a:t>
            </a:r>
          </a:p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 $600 billion potential annual consumer surplus from using personal location data.</a:t>
            </a:r>
          </a:p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60% potential in retailers’ operating margins.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kpo-insights.com/uploads/documents/Resource_in_Ind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38100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  <a:latin typeface="Calisto MT" pitchFamily="18" charset="0"/>
              </a:rPr>
              <a:t>India – Big Data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Gaining attraction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Huge market opportunities for IT services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(82.9% of revenues) and analytics firms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(17.1 % )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Current market size is $200 million. By 2015 $1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billion</a:t>
            </a:r>
          </a:p>
          <a:p>
            <a:pPr>
              <a:lnSpc>
                <a:spcPct val="80000"/>
              </a:lnSpc>
            </a:pPr>
            <a:endParaRPr lang="en-US" sz="3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The opportunity for Indian service providers lies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in offering services around Big Data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implementation and analytics for global </a:t>
            </a:r>
          </a:p>
          <a:p>
            <a:pPr>
              <a:lnSpc>
                <a:spcPct val="80000"/>
              </a:lnSpc>
              <a:buNone/>
            </a:pPr>
            <a:r>
              <a:rPr lang="en-US" sz="3000" dirty="0" smtClean="0">
                <a:latin typeface="Trebuchet MS" pitchFamily="34" charset="0"/>
              </a:rPr>
              <a:t>   </a:t>
            </a:r>
            <a:r>
              <a:rPr lang="en-US" sz="3000" dirty="0" smtClean="0">
                <a:solidFill>
                  <a:schemeClr val="tx1"/>
                </a:solidFill>
                <a:latin typeface="Trebuchet MS" pitchFamily="34" charset="0"/>
              </a:rPr>
              <a:t>multinationals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914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u="sng" dirty="0" smtClean="0">
                <a:latin typeface="Calisto MT" pitchFamily="18" charset="0"/>
              </a:rPr>
              <a:t>Benefits 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152400" y="1143000"/>
            <a:ext cx="8686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Real-time big data isn’t just a process for storing </a:t>
            </a:r>
            <a:r>
              <a:rPr lang="en-US" sz="2800" dirty="0" err="1"/>
              <a:t>petabytes</a:t>
            </a:r>
            <a:r>
              <a:rPr lang="en-US" sz="2800" dirty="0"/>
              <a:t> or </a:t>
            </a:r>
            <a:r>
              <a:rPr lang="en-US" sz="2800" dirty="0" err="1"/>
              <a:t>exabytes</a:t>
            </a:r>
            <a:r>
              <a:rPr lang="en-US" sz="2800" dirty="0"/>
              <a:t> of data in a data warehouse, It’s about the ability to make better decisions and take meaningful actions at the right time.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Fast forward to the present and technologies like </a:t>
            </a:r>
            <a:r>
              <a:rPr lang="en-US" sz="2800" dirty="0" err="1"/>
              <a:t>Hadoop</a:t>
            </a:r>
            <a:r>
              <a:rPr lang="en-US" sz="2800" dirty="0"/>
              <a:t> give you the scale and flexibility to store data before you know how you are going to process it.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Technologies such as </a:t>
            </a:r>
            <a:r>
              <a:rPr lang="en-US" sz="2800" dirty="0" err="1"/>
              <a:t>MapReduce,Hive</a:t>
            </a:r>
            <a:r>
              <a:rPr lang="en-US" sz="2800" dirty="0"/>
              <a:t> and Impala enable you to run queries without changing the data structures underneath.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latin typeface="Calisto MT" pitchFamily="18" charset="0"/>
              </a:rPr>
              <a:t>Benefits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Our newest research finds that organizations are using big data to target customer-centric outcomes, tap into internal data and build a better information ecosystem.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Big Data is already an important part of the $64 billion database and data analytics market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offers commercial opportunities of a comparable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scale to enterprise software in the late 1980s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And the Internet boom of the 1990s, and the social media explosion of today.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"/>
            <a:ext cx="78867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smtClean="0">
                <a:latin typeface="Calisto MT" pitchFamily="18" charset="0"/>
              </a:rPr>
              <a:t>Future  </a:t>
            </a:r>
            <a:r>
              <a:rPr lang="en-US" sz="4000" b="1" u="sng" dirty="0" smtClean="0">
                <a:latin typeface="Calisto MT" pitchFamily="18" charset="0"/>
              </a:rPr>
              <a:t>of Big Data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47244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$15 billion on software firms only specializing in data management and </a:t>
            </a:r>
            <a:r>
              <a:rPr lang="en-US" sz="2800" dirty="0" smtClean="0">
                <a:solidFill>
                  <a:schemeClr val="tx1"/>
                </a:solidFill>
              </a:rPr>
              <a:t>analytics.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This </a:t>
            </a:r>
            <a:r>
              <a:rPr lang="en-US" sz="2800" dirty="0">
                <a:solidFill>
                  <a:schemeClr val="tx1"/>
                </a:solidFill>
              </a:rPr>
              <a:t>industry on its own is worth more than $100 billion and growing at almost 10% a year which is roughly twice as fast as the software business as a </a:t>
            </a:r>
            <a:r>
              <a:rPr lang="en-US" sz="2800" dirty="0" smtClean="0">
                <a:solidFill>
                  <a:schemeClr val="tx1"/>
                </a:solidFill>
              </a:rPr>
              <a:t>whole.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In February 2012, the open source analyst firm Wikibon released the first market forecast for Big Data 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listing $5.1B revenue in 2012 with growth to $53.4B in </a:t>
            </a:r>
            <a:r>
              <a:rPr lang="en-US" sz="2800" dirty="0" smtClean="0">
                <a:solidFill>
                  <a:schemeClr val="tx1"/>
                </a:solidFill>
              </a:rPr>
              <a:t>2017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The McKinsey Global Institute estimates that data volume is growing 40% per year, and will grow 44x between 2009 and 2020.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err="1" smtClean="0">
                <a:latin typeface="Calibri" panose="020F0502020204030204" pitchFamily="34" charset="0"/>
              </a:rPr>
              <a:t>pengenalan</a:t>
            </a:r>
            <a:endParaRPr lang="en-US" sz="40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1600200"/>
            <a:ext cx="7675562" cy="40386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>
                <a:solidFill>
                  <a:schemeClr val="tx1"/>
                </a:solidFill>
              </a:rPr>
              <a:t>Big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generasi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dunia</a:t>
            </a:r>
            <a:r>
              <a:rPr lang="en-US" dirty="0" smtClean="0">
                <a:solidFill>
                  <a:schemeClr val="tx1"/>
                </a:solidFill>
              </a:rPr>
              <a:t> IT</a:t>
            </a:r>
          </a:p>
          <a:p>
            <a:pPr algn="just">
              <a:defRPr/>
            </a:pPr>
            <a:r>
              <a:rPr lang="en-US" dirty="0" smtClean="0">
                <a:solidFill>
                  <a:schemeClr val="tx1"/>
                </a:solidFill>
              </a:rPr>
              <a:t>Big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booming di </a:t>
            </a:r>
            <a:r>
              <a:rPr lang="en-US" dirty="0" err="1" smtClean="0">
                <a:solidFill>
                  <a:schemeClr val="tx1"/>
                </a:solidFill>
              </a:rPr>
              <a:t>awal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abad</a:t>
            </a:r>
            <a:r>
              <a:rPr lang="en-US" dirty="0" smtClean="0">
                <a:solidFill>
                  <a:schemeClr val="tx1"/>
                </a:solidFill>
              </a:rPr>
              <a:t> ke-21</a:t>
            </a:r>
          </a:p>
          <a:p>
            <a:pPr algn="just">
              <a:defRPr/>
            </a:pPr>
            <a:r>
              <a:rPr lang="en-US" dirty="0" err="1" smtClean="0">
                <a:solidFill>
                  <a:schemeClr val="tx1"/>
                </a:solidFill>
              </a:rPr>
              <a:t>Organisasi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menerapkan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big data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perusahaan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bergerak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bidang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online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perusahaan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baru</a:t>
            </a:r>
            <a:r>
              <a:rPr lang="en-US" dirty="0" smtClean="0">
                <a:solidFill>
                  <a:schemeClr val="tx1"/>
                </a:solidFill>
              </a:rPr>
              <a:t> (start up)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Seperti</a:t>
            </a:r>
            <a:r>
              <a:rPr lang="en-US" dirty="0" smtClean="0">
                <a:solidFill>
                  <a:schemeClr val="tx1"/>
                </a:solidFill>
              </a:rPr>
              <a:t> Google</a:t>
            </a:r>
            <a:r>
              <a:rPr lang="en-US" dirty="0" smtClean="0">
                <a:solidFill>
                  <a:schemeClr val="tx1"/>
                </a:solidFill>
              </a:rPr>
              <a:t>, eBay, LinkedIn, and Facebook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dikembangangkan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konsep</a:t>
            </a:r>
            <a:r>
              <a:rPr lang="en-US" dirty="0" smtClean="0">
                <a:solidFill>
                  <a:schemeClr val="tx1"/>
                </a:solidFill>
              </a:rPr>
              <a:t> big data </a:t>
            </a:r>
            <a:r>
              <a:rPr lang="en-US" dirty="0" err="1" smtClean="0">
                <a:solidFill>
                  <a:schemeClr val="tx1"/>
                </a:solidFill>
              </a:rPr>
              <a:t>sejak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awal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teknologi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baru</a:t>
            </a:r>
            <a:r>
              <a:rPr lang="en-US" dirty="0" smtClean="0">
                <a:solidFill>
                  <a:schemeClr val="tx1"/>
                </a:solidFill>
              </a:rPr>
              <a:t> , big data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mengurangi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biaya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cukup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besar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efisiensi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system </a:t>
            </a:r>
            <a:r>
              <a:rPr lang="en-US" dirty="0" err="1" smtClean="0">
                <a:solidFill>
                  <a:schemeClr val="tx1"/>
                </a:solidFill>
              </a:rPr>
              <a:t>komputasi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pelayanan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produk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jasa</a:t>
            </a:r>
            <a:r>
              <a:rPr lang="en-US" dirty="0" smtClean="0">
                <a:solidFill>
                  <a:schemeClr val="tx1"/>
                </a:solidFill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Calisto MT" pitchFamily="18" charset="0"/>
              </a:rPr>
              <a:t>References</a:t>
            </a:r>
            <a:endParaRPr lang="en-US" sz="4000" b="1" u="sng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www.Slideshare.com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www.wikipedia.com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hlinkClick r:id="rId4"/>
              </a:rPr>
              <a:t>www.computereducation.org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Books-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Big Data by </a:t>
            </a:r>
            <a:r>
              <a:rPr lang="en-US" u="sng" dirty="0" smtClean="0">
                <a:solidFill>
                  <a:schemeClr val="tx1"/>
                </a:solidFill>
                <a:hlinkClick r:id="rId5"/>
              </a:rPr>
              <a:t>Viktor Mayer-</a:t>
            </a:r>
            <a:r>
              <a:rPr lang="en-US" u="sng" dirty="0" err="1" smtClean="0">
                <a:solidFill>
                  <a:schemeClr val="tx1"/>
                </a:solidFill>
                <a:hlinkClick r:id="rId5"/>
              </a:rPr>
              <a:t>Schonberger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3694" y="122321"/>
            <a:ext cx="6554867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Calisto MT" pitchFamily="18" charset="0"/>
              </a:rPr>
              <a:t>Big data </a:t>
            </a:r>
            <a:r>
              <a:rPr lang="en-US" sz="4000" b="1" dirty="0" err="1" smtClean="0">
                <a:latin typeface="Calisto MT" pitchFamily="18" charset="0"/>
              </a:rPr>
              <a:t>adalah</a:t>
            </a:r>
            <a:r>
              <a:rPr lang="en-US" sz="4000" b="1" dirty="0" smtClean="0">
                <a:latin typeface="Calisto MT" pitchFamily="18" charset="0"/>
              </a:rPr>
              <a:t> …</a:t>
            </a:r>
            <a:endParaRPr lang="en-US" sz="4000" b="1" dirty="0">
              <a:latin typeface="Calisto MT" pitchFamily="18" charset="0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idx="1"/>
          </p:nvPr>
        </p:nvSpPr>
        <p:spPr bwMode="auto">
          <a:xfrm>
            <a:off x="513347" y="1227221"/>
            <a:ext cx="7675563" cy="5097379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‘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Big Data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’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memiliki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persamaan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fisik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small data (data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kecil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) yang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membedakan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ukuran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(size) data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tersebut</a:t>
            </a: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menangani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data yang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besar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membutuhkan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beberapa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pendekatan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Trebuchet MS" pitchFamily="34" charset="0"/>
              </a:rPr>
              <a:t>teknik</a:t>
            </a: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Trebuchet MS" pitchFamily="34" charset="0"/>
              </a:rPr>
              <a:t>perangkat</a:t>
            </a:r>
            <a:endParaRPr lang="en-US" sz="22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1"/>
                </a:solidFill>
                <a:latin typeface="Trebuchet MS" pitchFamily="34" charset="0"/>
              </a:rPr>
              <a:t>arsitektur</a:t>
            </a: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Tujuan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Trebuchet MS" pitchFamily="34" charset="0"/>
              </a:rPr>
              <a:t>big data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memcahkan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masalah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baru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maupun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lama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cara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lebih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baik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Big data 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menghasilkan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nilai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penyimpanan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pengolahan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digital yang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sangat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besar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dianalisis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teknik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komputasi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tradisional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pPr algn="ctr"/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big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3581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Walmart </a:t>
            </a:r>
            <a:r>
              <a:rPr lang="en-US" sz="2800" dirty="0" err="1" smtClean="0">
                <a:solidFill>
                  <a:schemeClr val="tx1"/>
                </a:solidFill>
              </a:rPr>
              <a:t>menangani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lebih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dari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juta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transaksi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nasabah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setiap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jamnya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• Facebook </a:t>
            </a:r>
            <a:r>
              <a:rPr lang="en-US" sz="2800" dirty="0" err="1" smtClean="0">
                <a:solidFill>
                  <a:schemeClr val="tx1"/>
                </a:solidFill>
              </a:rPr>
              <a:t>menangani</a:t>
            </a:r>
            <a:r>
              <a:rPr lang="en-US" sz="2800" dirty="0" smtClean="0">
                <a:solidFill>
                  <a:schemeClr val="tx1"/>
                </a:solidFill>
              </a:rPr>
              <a:t> 40 billion photos from its user base.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•proses </a:t>
            </a:r>
            <a:r>
              <a:rPr lang="en-US" sz="2800" dirty="0" err="1" smtClean="0">
                <a:solidFill>
                  <a:schemeClr val="tx1"/>
                </a:solidFill>
              </a:rPr>
              <a:t>membaca</a:t>
            </a:r>
            <a:r>
              <a:rPr lang="en-US" sz="2800" dirty="0" smtClean="0">
                <a:solidFill>
                  <a:schemeClr val="tx1"/>
                </a:solidFill>
              </a:rPr>
              <a:t> gen </a:t>
            </a:r>
            <a:r>
              <a:rPr lang="en-US" sz="2800" dirty="0" err="1" smtClean="0">
                <a:solidFill>
                  <a:schemeClr val="tx1"/>
                </a:solidFill>
              </a:rPr>
              <a:t>manusia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membutuhkan</a:t>
            </a:r>
            <a:r>
              <a:rPr lang="en-US" sz="2800" dirty="0" smtClean="0">
                <a:solidFill>
                  <a:schemeClr val="tx1"/>
                </a:solidFill>
              </a:rPr>
              <a:t> 10, </a:t>
            </a:r>
            <a:r>
              <a:rPr lang="en-US" sz="2800" dirty="0" err="1" smtClean="0">
                <a:solidFill>
                  <a:schemeClr val="tx1"/>
                </a:solidFill>
              </a:rPr>
              <a:t>tetapi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sekarang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dilakaukan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minggu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14800"/>
            <a:ext cx="8521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9144000" cy="8382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1" u="sng" dirty="0" smtClean="0"/>
              <a:t>3 </a:t>
            </a:r>
            <a:r>
              <a:rPr lang="en-US" sz="4000" b="1" u="sng" dirty="0" err="1" smtClean="0"/>
              <a:t>karakter</a:t>
            </a:r>
            <a:r>
              <a:rPr lang="en-US" sz="4000" b="1" u="sng" dirty="0" smtClean="0"/>
              <a:t> big data (v3)</a:t>
            </a:r>
            <a:endParaRPr lang="en-US" sz="4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64848195"/>
              </p:ext>
            </p:extLst>
          </p:nvPr>
        </p:nvGraphicFramePr>
        <p:xfrm>
          <a:off x="0" y="1828800"/>
          <a:ext cx="813435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 smtClean="0"/>
              <a:t>Jumlah</a:t>
            </a:r>
            <a:r>
              <a:rPr lang="en-US" sz="4000" b="1" dirty="0" smtClean="0"/>
              <a:t> </a:t>
            </a:r>
            <a:br>
              <a:rPr lang="en-US" sz="4000" b="1" dirty="0" smtClean="0"/>
            </a:br>
            <a:r>
              <a:rPr lang="en-US" sz="4000" b="1" dirty="0" smtClean="0"/>
              <a:t>(</a:t>
            </a:r>
            <a:r>
              <a:rPr lang="en-US" sz="4000" b="1" dirty="0" err="1" smtClean="0"/>
              <a:t>Karakter</a:t>
            </a:r>
            <a:r>
              <a:rPr lang="en-US" sz="4000" b="1" dirty="0" smtClean="0"/>
              <a:t> big data)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1" y="1636216"/>
            <a:ext cx="8686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Sebuah</a:t>
            </a:r>
            <a:r>
              <a:rPr lang="en-US" sz="2400" dirty="0" smtClean="0"/>
              <a:t> PC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mugnkin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</a:t>
            </a:r>
            <a:r>
              <a:rPr lang="en-US" sz="2400" dirty="0" smtClean="0"/>
              <a:t> 10 GB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2000.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Sekarang</a:t>
            </a:r>
            <a:r>
              <a:rPr lang="en-US" sz="2400" dirty="0" smtClean="0"/>
              <a:t>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</a:t>
            </a:r>
            <a:r>
              <a:rPr lang="en-US" sz="2400" dirty="0" err="1" smtClean="0"/>
              <a:t>mencerna</a:t>
            </a:r>
            <a:r>
              <a:rPr lang="en-US" sz="2400" dirty="0" smtClean="0"/>
              <a:t> 500 TB data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harinya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Boeing </a:t>
            </a:r>
            <a:r>
              <a:rPr lang="en-US" sz="2400" dirty="0"/>
              <a:t>737 will generate 240 terabytes of flight data during a single flight across the </a:t>
            </a:r>
            <a:r>
              <a:rPr lang="en-US" sz="2400" dirty="0" smtClean="0"/>
              <a:t>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he smart </a:t>
            </a:r>
            <a:r>
              <a:rPr lang="en-US" sz="2400" dirty="0"/>
              <a:t>phones, the data they create and consume; sensors embedded into everyday objects will soon result in billions of new, constantly-updated data feeds containing environmental, location, and other information, including video.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2nd Character of Big Data</a:t>
            </a:r>
            <a:br>
              <a:rPr lang="en-US" b="1" u="sng" dirty="0" smtClean="0"/>
            </a:br>
            <a:r>
              <a:rPr lang="en-US" b="1" u="sng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Clickstreams</a:t>
            </a:r>
            <a:r>
              <a:rPr lang="en-US" sz="2400" dirty="0">
                <a:solidFill>
                  <a:schemeClr val="tx1"/>
                </a:solidFill>
              </a:rPr>
              <a:t> and ad impressions capture user behavior at millions of events per </a:t>
            </a:r>
            <a:r>
              <a:rPr lang="en-US" sz="2400" dirty="0" smtClean="0">
                <a:solidFill>
                  <a:schemeClr val="tx1"/>
                </a:solidFill>
              </a:rPr>
              <a:t>second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high-frequency stock trading algorithms reflect market changes within </a:t>
            </a:r>
            <a:r>
              <a:rPr lang="en-US" sz="2400" dirty="0" smtClean="0">
                <a:solidFill>
                  <a:schemeClr val="tx1"/>
                </a:solidFill>
              </a:rPr>
              <a:t>microseconds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machine to machine processes exchange data between billions of </a:t>
            </a:r>
            <a:r>
              <a:rPr lang="en-US" sz="2400" dirty="0" smtClean="0">
                <a:solidFill>
                  <a:schemeClr val="tx1"/>
                </a:solidFill>
              </a:rPr>
              <a:t>devices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infrastructure and sensors generate massive log data in </a:t>
            </a:r>
            <a:r>
              <a:rPr lang="en-US" sz="2400" dirty="0" smtClean="0">
                <a:solidFill>
                  <a:schemeClr val="tx1"/>
                </a:solidFill>
              </a:rPr>
              <a:t>real-time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on-line gaming systems support millions of concurrent users, each producing multiple inputs per second.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3rd Character of Big Data</a:t>
            </a:r>
            <a:br>
              <a:rPr lang="en-US" b="1" u="sng" dirty="0" smtClean="0"/>
            </a:br>
            <a:r>
              <a:rPr lang="en-US" b="1" u="sng" dirty="0" smtClean="0"/>
              <a:t>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Big Data </a:t>
            </a:r>
            <a:r>
              <a:rPr lang="en-US" sz="2800" dirty="0">
                <a:solidFill>
                  <a:schemeClr val="tx1"/>
                </a:solidFill>
              </a:rPr>
              <a:t>isn't just numbers, dates, and strings. Big Data is also geospatial data, 3D data, audio and video, and unstructured text, including log files and social media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Traditional </a:t>
            </a:r>
            <a:r>
              <a:rPr lang="en-US" sz="2800" dirty="0">
                <a:solidFill>
                  <a:schemeClr val="tx1"/>
                </a:solidFill>
              </a:rPr>
              <a:t>database systems were designed to address smaller volumes of structured data, fewer updates or a predictable, consistent data structure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Big Data analysis includes different types of data 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497</TotalTime>
  <Words>1432</Words>
  <Application>Microsoft Office PowerPoint</Application>
  <PresentationFormat>On-screen Show (4:3)</PresentationFormat>
  <Paragraphs>278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맑은 고딕</vt:lpstr>
      <vt:lpstr>MS PGothic</vt:lpstr>
      <vt:lpstr>Arial</vt:lpstr>
      <vt:lpstr>Calibri</vt:lpstr>
      <vt:lpstr>Calisto MT</vt:lpstr>
      <vt:lpstr>Century Gothic</vt:lpstr>
      <vt:lpstr>Corbel</vt:lpstr>
      <vt:lpstr>HY중고딕</vt:lpstr>
      <vt:lpstr>HY엽서L</vt:lpstr>
      <vt:lpstr>Segoe UI</vt:lpstr>
      <vt:lpstr>Segoe UI Light</vt:lpstr>
      <vt:lpstr>Trebuchet MS</vt:lpstr>
      <vt:lpstr>Wingdings</vt:lpstr>
      <vt:lpstr>Wingdings 3</vt:lpstr>
      <vt:lpstr>Slice</vt:lpstr>
      <vt:lpstr>PowerPoint Presentation</vt:lpstr>
      <vt:lpstr>pembahasan</vt:lpstr>
      <vt:lpstr>pengenalan</vt:lpstr>
      <vt:lpstr>Big data adalah …</vt:lpstr>
      <vt:lpstr>Apa itu big data</vt:lpstr>
      <vt:lpstr>3 karakter big data (v3)</vt:lpstr>
      <vt:lpstr>Jumlah  (Karakter big data)</vt:lpstr>
      <vt:lpstr>2nd Character of Big Data Velocity</vt:lpstr>
      <vt:lpstr>3rd Character of Big Data Variety</vt:lpstr>
      <vt:lpstr>Storing Big Data </vt:lpstr>
      <vt:lpstr>Selecting Big Data stores </vt:lpstr>
      <vt:lpstr>Processing Big Data </vt:lpstr>
      <vt:lpstr>The Structure of Big Data</vt:lpstr>
      <vt:lpstr>   Why Big Data</vt:lpstr>
      <vt:lpstr>Why Big Data</vt:lpstr>
      <vt:lpstr>How Is Big Data Different?</vt:lpstr>
      <vt:lpstr> Big Data sources</vt:lpstr>
      <vt:lpstr>Data generation points Examples </vt:lpstr>
      <vt:lpstr>Big Data Analytics </vt:lpstr>
      <vt:lpstr>Types of tools used in  Big-Data </vt:lpstr>
      <vt:lpstr>PowerPoint Presentation</vt:lpstr>
      <vt:lpstr>Risks of Big Data</vt:lpstr>
      <vt:lpstr>Leading Technology Vendors</vt:lpstr>
      <vt:lpstr>How Big data impacts on IT</vt:lpstr>
      <vt:lpstr>Nilai potensial biag data</vt:lpstr>
      <vt:lpstr>India – Big Data</vt:lpstr>
      <vt:lpstr>Benefits of Big Data</vt:lpstr>
      <vt:lpstr>Benefits of Big Data</vt:lpstr>
      <vt:lpstr>Future  of Big Data</vt:lpstr>
      <vt:lpstr>References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Asus</cp:lastModifiedBy>
  <cp:revision>61</cp:revision>
  <dcterms:created xsi:type="dcterms:W3CDTF">2014-02-08T14:13:03Z</dcterms:created>
  <dcterms:modified xsi:type="dcterms:W3CDTF">2015-01-21T14:37:33Z</dcterms:modified>
</cp:coreProperties>
</file>