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287" r:id="rId4"/>
    <p:sldId id="269" r:id="rId5"/>
    <p:sldId id="305" r:id="rId6"/>
    <p:sldId id="304" r:id="rId7"/>
    <p:sldId id="306" r:id="rId8"/>
    <p:sldId id="307" r:id="rId9"/>
    <p:sldId id="308" r:id="rId10"/>
    <p:sldId id="309" r:id="rId11"/>
    <p:sldId id="310" r:id="rId12"/>
    <p:sldId id="288" r:id="rId13"/>
    <p:sldId id="313" r:id="rId14"/>
    <p:sldId id="315" r:id="rId15"/>
    <p:sldId id="316" r:id="rId16"/>
    <p:sldId id="314" r:id="rId17"/>
    <p:sldId id="299" r:id="rId18"/>
    <p:sldId id="300" r:id="rId19"/>
    <p:sldId id="290" r:id="rId20"/>
    <p:sldId id="317" r:id="rId21"/>
    <p:sldId id="318" r:id="rId22"/>
    <p:sldId id="319" r:id="rId23"/>
    <p:sldId id="320" r:id="rId24"/>
    <p:sldId id="321" r:id="rId25"/>
    <p:sldId id="322" r:id="rId26"/>
    <p:sldId id="323" r:id="rId27"/>
    <p:sldId id="324" r:id="rId28"/>
    <p:sldId id="325" r:id="rId29"/>
    <p:sldId id="326" r:id="rId30"/>
    <p:sldId id="327" r:id="rId31"/>
    <p:sldId id="27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1DD639-CFFA-4C3B-92F9-7B5072ECC18E}">
          <p14:sldIdLst>
            <p14:sldId id="256"/>
            <p14:sldId id="311"/>
            <p14:sldId id="287"/>
            <p14:sldId id="269"/>
            <p14:sldId id="305"/>
            <p14:sldId id="304"/>
            <p14:sldId id="306"/>
            <p14:sldId id="307"/>
            <p14:sldId id="308"/>
            <p14:sldId id="309"/>
            <p14:sldId id="310"/>
            <p14:sldId id="288"/>
            <p14:sldId id="313"/>
            <p14:sldId id="315"/>
            <p14:sldId id="316"/>
            <p14:sldId id="314"/>
          </p14:sldIdLst>
        </p14:section>
        <p14:section name="Untitled Section" id="{16DDEEA4-4683-4272-84A5-E8648CD7A1F8}">
          <p14:sldIdLst>
            <p14:sldId id="299"/>
            <p14:sldId id="300"/>
            <p14:sldId id="290"/>
            <p14:sldId id="317"/>
            <p14:sldId id="318"/>
            <p14:sldId id="319"/>
            <p14:sldId id="320"/>
            <p14:sldId id="321"/>
            <p14:sldId id="322"/>
            <p14:sldId id="323"/>
            <p14:sldId id="324"/>
            <p14:sldId id="325"/>
            <p14:sldId id="326"/>
            <p14:sldId id="327"/>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CE6"/>
    <a:srgbClr val="8DB4E3"/>
    <a:srgbClr val="7BA8DF"/>
    <a:srgbClr val="3A7DCE"/>
    <a:srgbClr val="2F70BF"/>
    <a:srgbClr val="285EA0"/>
    <a:srgbClr val="0B3261"/>
    <a:srgbClr val="558ED5"/>
    <a:srgbClr val="2AC83D"/>
    <a:srgbClr val="F76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2" autoAdjust="0"/>
    <p:restoredTop sz="94434" autoAdjust="0"/>
  </p:normalViewPr>
  <p:slideViewPr>
    <p:cSldViewPr>
      <p:cViewPr varScale="1">
        <p:scale>
          <a:sx n="71" d="100"/>
          <a:sy n="71" d="100"/>
        </p:scale>
        <p:origin x="144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32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11" name="Subtitle 2"/>
          <p:cNvSpPr txBox="1">
            <a:spLocks/>
          </p:cNvSpPr>
          <p:nvPr userDrawn="1"/>
        </p:nvSpPr>
        <p:spPr>
          <a:xfrm>
            <a:off x="7668344" y="116632"/>
            <a:ext cx="1368152"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smtClean="0"/>
              <a:t>Your Logo</a:t>
            </a:r>
            <a:endParaRPr lang="en-GB" sz="1800"/>
          </a:p>
        </p:txBody>
      </p:sp>
    </p:spTree>
    <p:extLst>
      <p:ext uri="{BB962C8B-B14F-4D97-AF65-F5344CB8AC3E}">
        <p14:creationId xmlns:p14="http://schemas.microsoft.com/office/powerpoint/2010/main" val="77482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smtClean="0"/>
              <a:t>Your Logo</a:t>
            </a:r>
            <a:endParaRPr lang="en-GB" sz="1800"/>
          </a:p>
        </p:txBody>
      </p:sp>
    </p:spTree>
    <p:extLst>
      <p:ext uri="{BB962C8B-B14F-4D97-AF65-F5344CB8AC3E}">
        <p14:creationId xmlns:p14="http://schemas.microsoft.com/office/powerpoint/2010/main"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smtClean="0"/>
              <a:t>Your Logo</a:t>
            </a:r>
            <a:endParaRPr lang="en-GB" sz="1800"/>
          </a:p>
        </p:txBody>
      </p:sp>
    </p:spTree>
    <p:extLst>
      <p:ext uri="{BB962C8B-B14F-4D97-AF65-F5344CB8AC3E}">
        <p14:creationId xmlns:p14="http://schemas.microsoft.com/office/powerpoint/2010/main"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14756453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326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smtClean="0"/>
              <a:t>Your company name</a:t>
            </a:r>
            <a:endParaRPr lang="en-GB" sz="1800"/>
          </a:p>
        </p:txBody>
      </p:sp>
    </p:spTree>
    <p:extLst>
      <p:ext uri="{BB962C8B-B14F-4D97-AF65-F5344CB8AC3E}">
        <p14:creationId xmlns:p14="http://schemas.microsoft.com/office/powerpoint/2010/main" val="334593653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slideLayout" Target="../slideLayouts/slideLayout2.xml"/><Relationship Id="rId4" Type="http://schemas.openxmlformats.org/officeDocument/2006/relationships/audio" Target="../media/audio6.wav"/></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ietf.org/rfc/rfc2284.tx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1368151"/>
          </a:xfrm>
        </p:spPr>
        <p:txBody>
          <a:bodyPr>
            <a:noAutofit/>
          </a:bodyPr>
          <a:lstStyle/>
          <a:p>
            <a:pPr algn="ctr"/>
            <a:r>
              <a:rPr lang="en-US" sz="3600" b="1" dirty="0" err="1" smtClean="0"/>
              <a:t>Jaringan</a:t>
            </a:r>
            <a:r>
              <a:rPr lang="en-US" sz="3600" b="1" dirty="0" smtClean="0"/>
              <a:t> Wireless Area Network (WLAN) IEEE 802.11</a:t>
            </a:r>
            <a:endParaRPr lang="en-US" sz="3600" b="1" dirty="0"/>
          </a:p>
        </p:txBody>
      </p:sp>
      <p:sp>
        <p:nvSpPr>
          <p:cNvPr id="5" name="Title 1"/>
          <p:cNvSpPr txBox="1">
            <a:spLocks/>
          </p:cNvSpPr>
          <p:nvPr/>
        </p:nvSpPr>
        <p:spPr>
          <a:xfrm>
            <a:off x="0" y="5847457"/>
            <a:ext cx="6804248" cy="1010543"/>
          </a:xfrm>
          <a:prstGeom prst="rect">
            <a:avLst/>
          </a:prstGeom>
          <a:solidFill>
            <a:srgbClr val="0B3261"/>
          </a:solidFill>
          <a:ln>
            <a:noFill/>
          </a:ln>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endParaRPr lang="en-GB" dirty="0"/>
          </a:p>
        </p:txBody>
      </p:sp>
      <p:sp>
        <p:nvSpPr>
          <p:cNvPr id="6" name="Title 1"/>
          <p:cNvSpPr txBox="1">
            <a:spLocks/>
          </p:cNvSpPr>
          <p:nvPr/>
        </p:nvSpPr>
        <p:spPr>
          <a:xfrm>
            <a:off x="2339752" y="0"/>
            <a:ext cx="6804248" cy="1010543"/>
          </a:xfrm>
          <a:prstGeom prst="rect">
            <a:avLst/>
          </a:prstGeom>
          <a:solidFill>
            <a:srgbClr val="0B3261"/>
          </a:solidFill>
          <a:ln>
            <a:noFill/>
          </a:ln>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endParaRPr lang="en-GB" dirty="0"/>
          </a:p>
        </p:txBody>
      </p:sp>
      <p:sp>
        <p:nvSpPr>
          <p:cNvPr id="7" name="Subtitle 2"/>
          <p:cNvSpPr txBox="1">
            <a:spLocks/>
          </p:cNvSpPr>
          <p:nvPr/>
        </p:nvSpPr>
        <p:spPr>
          <a:xfrm>
            <a:off x="835968" y="3989040"/>
            <a:ext cx="7776864"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dirty="0" err="1" smtClean="0"/>
              <a:t>Soleh</a:t>
            </a:r>
            <a:r>
              <a:rPr lang="en-GB" dirty="0" smtClean="0"/>
              <a:t> </a:t>
            </a:r>
            <a:r>
              <a:rPr lang="en-GB" dirty="0" err="1" smtClean="0"/>
              <a:t>Elfrianto</a:t>
            </a:r>
            <a:r>
              <a:rPr lang="en-GB" dirty="0" smtClean="0"/>
              <a:t> </a:t>
            </a:r>
            <a:r>
              <a:rPr lang="en-GB" dirty="0" err="1" smtClean="0"/>
              <a:t>Hardiyono</a:t>
            </a:r>
            <a:endParaRPr lang="en-GB" dirty="0" smtClean="0"/>
          </a:p>
          <a:p>
            <a:pPr algn="r"/>
            <a:r>
              <a:rPr lang="en-GB" dirty="0" smtClean="0"/>
              <a:t>PENS D4 LJ PJJ 2014</a:t>
            </a:r>
          </a:p>
          <a:p>
            <a:pPr algn="r"/>
            <a:r>
              <a:rPr lang="en-GB" dirty="0" smtClean="0"/>
              <a:t>2110147044</a:t>
            </a:r>
            <a:endParaRPr lang="en-GB" dirty="0"/>
          </a:p>
        </p:txBody>
      </p:sp>
      <p:sp>
        <p:nvSpPr>
          <p:cNvPr id="3" name="Subtitle 2"/>
          <p:cNvSpPr>
            <a:spLocks noGrp="1"/>
          </p:cNvSpPr>
          <p:nvPr>
            <p:ph type="subTitle" idx="1"/>
          </p:nvPr>
        </p:nvSpPr>
        <p:spPr>
          <a:xfrm>
            <a:off x="467544" y="199356"/>
            <a:ext cx="7776864" cy="576064"/>
          </a:xfrm>
        </p:spPr>
        <p:txBody>
          <a:bodyPr>
            <a:normAutofit/>
          </a:bodyPr>
          <a:lstStyle/>
          <a:p>
            <a:r>
              <a:rPr lang="en-GB" sz="2000" dirty="0" smtClean="0"/>
              <a:t>KTI [</a:t>
            </a:r>
            <a:r>
              <a:rPr lang="en-GB" sz="2000" dirty="0" err="1" smtClean="0"/>
              <a:t>Tugas</a:t>
            </a:r>
            <a:r>
              <a:rPr lang="en-GB" sz="2000" dirty="0" smtClean="0"/>
              <a:t> 3]</a:t>
            </a:r>
            <a:endParaRPr lang="en-GB" sz="2000" dirty="0"/>
          </a:p>
        </p:txBody>
      </p:sp>
    </p:spTree>
    <p:extLst>
      <p:ext uri="{BB962C8B-B14F-4D97-AF65-F5344CB8AC3E}">
        <p14:creationId xmlns:p14="http://schemas.microsoft.com/office/powerpoint/2010/main" val="26317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Standarisasi</a:t>
            </a:r>
            <a:r>
              <a:rPr lang="en-US" dirty="0" smtClean="0"/>
              <a:t> IEEE 802.11f</a:t>
            </a:r>
            <a:endParaRPr lang="en-GB" dirty="0"/>
          </a:p>
        </p:txBody>
      </p:sp>
      <p:sp>
        <p:nvSpPr>
          <p:cNvPr id="4" name="Rectangle 3"/>
          <p:cNvSpPr/>
          <p:nvPr/>
        </p:nvSpPr>
        <p:spPr>
          <a:xfrm>
            <a:off x="611560" y="1700808"/>
            <a:ext cx="7992888" cy="4200738"/>
          </a:xfrm>
          <a:prstGeom prst="rect">
            <a:avLst/>
          </a:prstGeom>
          <a:solidFill>
            <a:srgbClr val="F58D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err="1"/>
              <a:t>Standar</a:t>
            </a:r>
            <a:r>
              <a:rPr lang="en-US" dirty="0"/>
              <a:t> 802.11f </a:t>
            </a:r>
            <a:r>
              <a:rPr lang="en-US" dirty="0" err="1"/>
              <a:t>adalah</a:t>
            </a:r>
            <a:r>
              <a:rPr lang="en-US" dirty="0"/>
              <a:t> </a:t>
            </a:r>
            <a:r>
              <a:rPr lang="en-US" dirty="0" err="1"/>
              <a:t>rekomendasi</a:t>
            </a:r>
            <a:r>
              <a:rPr lang="en-US" dirty="0"/>
              <a:t> </a:t>
            </a:r>
            <a:r>
              <a:rPr lang="en-US" dirty="0" err="1"/>
              <a:t>untuk</a:t>
            </a:r>
            <a:r>
              <a:rPr lang="en-US" dirty="0"/>
              <a:t> </a:t>
            </a:r>
            <a:r>
              <a:rPr lang="en-US" dirty="0" err="1"/>
              <a:t>jalur</a:t>
            </a:r>
            <a:r>
              <a:rPr lang="en-US" dirty="0"/>
              <a:t> </a:t>
            </a:r>
            <a:r>
              <a:rPr lang="en-US" dirty="0" err="1"/>
              <a:t>akses</a:t>
            </a:r>
            <a:r>
              <a:rPr lang="en-US" dirty="0"/>
              <a:t> vendor </a:t>
            </a:r>
            <a:r>
              <a:rPr lang="en-US" dirty="0" err="1"/>
              <a:t>produk</a:t>
            </a:r>
            <a:r>
              <a:rPr lang="en-US" dirty="0"/>
              <a:t> yang </a:t>
            </a:r>
            <a:r>
              <a:rPr lang="en-US" dirty="0" err="1"/>
              <a:t>memungkinkan</a:t>
            </a:r>
            <a:r>
              <a:rPr lang="en-US" dirty="0"/>
              <a:t> </a:t>
            </a:r>
            <a:r>
              <a:rPr lang="en-US" dirty="0" err="1"/>
              <a:t>untuk</a:t>
            </a:r>
            <a:r>
              <a:rPr lang="en-US" dirty="0"/>
              <a:t> </a:t>
            </a:r>
            <a:r>
              <a:rPr lang="en-US" dirty="0" err="1"/>
              <a:t>menjadi</a:t>
            </a:r>
            <a:r>
              <a:rPr lang="en-US" dirty="0"/>
              <a:t> </a:t>
            </a:r>
            <a:r>
              <a:rPr lang="en-US" dirty="0" err="1"/>
              <a:t>lebih</a:t>
            </a:r>
            <a:r>
              <a:rPr lang="en-US" dirty="0"/>
              <a:t> </a:t>
            </a:r>
            <a:r>
              <a:rPr lang="en-US" dirty="0" err="1"/>
              <a:t>kompatibel</a:t>
            </a:r>
            <a:r>
              <a:rPr lang="en-US" dirty="0"/>
              <a:t>. </a:t>
            </a:r>
            <a:r>
              <a:rPr lang="en-US" dirty="0" err="1"/>
              <a:t>Ia</a:t>
            </a:r>
            <a:r>
              <a:rPr lang="en-US" dirty="0"/>
              <a:t> </a:t>
            </a:r>
            <a:r>
              <a:rPr lang="en-US" dirty="0" err="1"/>
              <a:t>menggunakan</a:t>
            </a:r>
            <a:r>
              <a:rPr lang="en-US" dirty="0"/>
              <a:t> Inter-Access Point Protocol Roaming, yang </a:t>
            </a:r>
            <a:r>
              <a:rPr lang="en-US" dirty="0" err="1"/>
              <a:t>memungkinkan</a:t>
            </a:r>
            <a:r>
              <a:rPr lang="en-US" dirty="0"/>
              <a:t> </a:t>
            </a:r>
            <a:r>
              <a:rPr lang="en-US" dirty="0" err="1"/>
              <a:t>pengguna</a:t>
            </a:r>
            <a:r>
              <a:rPr lang="en-US" dirty="0"/>
              <a:t> roaming </a:t>
            </a:r>
            <a:r>
              <a:rPr lang="en-US" dirty="0" err="1"/>
              <a:t>transparan</a:t>
            </a:r>
            <a:r>
              <a:rPr lang="en-US" dirty="0"/>
              <a:t> </a:t>
            </a:r>
            <a:r>
              <a:rPr lang="en-US" dirty="0" err="1"/>
              <a:t>akses</a:t>
            </a:r>
            <a:r>
              <a:rPr lang="en-US" dirty="0"/>
              <a:t> </a:t>
            </a:r>
            <a:r>
              <a:rPr lang="en-US" dirty="0" err="1"/>
              <a:t>beralih</a:t>
            </a:r>
            <a:r>
              <a:rPr lang="en-US" dirty="0"/>
              <a:t> </a:t>
            </a:r>
            <a:r>
              <a:rPr lang="en-US" dirty="0" err="1"/>
              <a:t>dari</a:t>
            </a:r>
            <a:r>
              <a:rPr lang="en-US" dirty="0"/>
              <a:t> </a:t>
            </a:r>
            <a:r>
              <a:rPr lang="en-US" dirty="0" err="1"/>
              <a:t>satu</a:t>
            </a:r>
            <a:r>
              <a:rPr lang="en-US" dirty="0"/>
              <a:t> </a:t>
            </a:r>
            <a:r>
              <a:rPr lang="en-US" dirty="0" err="1"/>
              <a:t>titik</a:t>
            </a:r>
            <a:r>
              <a:rPr lang="en-US" dirty="0"/>
              <a:t> </a:t>
            </a:r>
            <a:r>
              <a:rPr lang="en-US" dirty="0" err="1"/>
              <a:t>ke</a:t>
            </a:r>
            <a:r>
              <a:rPr lang="en-US" dirty="0"/>
              <a:t> </a:t>
            </a:r>
            <a:r>
              <a:rPr lang="en-US" dirty="0" err="1"/>
              <a:t>titik</a:t>
            </a:r>
            <a:r>
              <a:rPr lang="en-US" dirty="0"/>
              <a:t> lain </a:t>
            </a:r>
            <a:r>
              <a:rPr lang="en-US" dirty="0" err="1"/>
              <a:t>sambil</a:t>
            </a:r>
            <a:r>
              <a:rPr lang="en-US" dirty="0"/>
              <a:t> </a:t>
            </a:r>
            <a:r>
              <a:rPr lang="en-US" dirty="0" err="1"/>
              <a:t>bergerak</a:t>
            </a:r>
            <a:r>
              <a:rPr lang="en-US" dirty="0"/>
              <a:t>, </a:t>
            </a:r>
            <a:r>
              <a:rPr lang="en-US" dirty="0" err="1"/>
              <a:t>tidak</a:t>
            </a:r>
            <a:r>
              <a:rPr lang="en-US" dirty="0"/>
              <a:t> </a:t>
            </a:r>
            <a:r>
              <a:rPr lang="en-US" dirty="0" err="1"/>
              <a:t>peduli</a:t>
            </a:r>
            <a:r>
              <a:rPr lang="en-US" dirty="0"/>
              <a:t> </a:t>
            </a:r>
            <a:r>
              <a:rPr lang="en-US" dirty="0" err="1"/>
              <a:t>apa</a:t>
            </a:r>
            <a:r>
              <a:rPr lang="en-US" dirty="0"/>
              <a:t> </a:t>
            </a:r>
            <a:r>
              <a:rPr lang="en-US" dirty="0" err="1"/>
              <a:t>merek</a:t>
            </a:r>
            <a:r>
              <a:rPr lang="en-US" dirty="0"/>
              <a:t> </a:t>
            </a:r>
            <a:r>
              <a:rPr lang="en-US" dirty="0" err="1"/>
              <a:t>jalur</a:t>
            </a:r>
            <a:r>
              <a:rPr lang="en-US" dirty="0"/>
              <a:t> </a:t>
            </a:r>
            <a:r>
              <a:rPr lang="en-US" dirty="0" err="1"/>
              <a:t>akses</a:t>
            </a:r>
            <a:r>
              <a:rPr lang="en-US" dirty="0"/>
              <a:t> yang </a:t>
            </a:r>
            <a:r>
              <a:rPr lang="en-US" dirty="0" err="1"/>
              <a:t>digunakan</a:t>
            </a:r>
            <a:r>
              <a:rPr lang="en-US" dirty="0"/>
              <a:t> </a:t>
            </a:r>
            <a:r>
              <a:rPr lang="en-US" dirty="0" err="1"/>
              <a:t>pada</a:t>
            </a:r>
            <a:r>
              <a:rPr lang="en-US" dirty="0"/>
              <a:t> </a:t>
            </a:r>
            <a:r>
              <a:rPr lang="en-US" dirty="0" err="1"/>
              <a:t>infrastruktur</a:t>
            </a:r>
            <a:r>
              <a:rPr lang="en-US" dirty="0"/>
              <a:t> </a:t>
            </a:r>
            <a:r>
              <a:rPr lang="en-US" dirty="0" err="1"/>
              <a:t>jaringan</a:t>
            </a:r>
            <a:r>
              <a:rPr lang="en-US" dirty="0"/>
              <a:t>. </a:t>
            </a:r>
            <a:r>
              <a:rPr lang="en-US" dirty="0" err="1"/>
              <a:t>Kemampuan</a:t>
            </a:r>
            <a:r>
              <a:rPr lang="en-US" dirty="0"/>
              <a:t> </a:t>
            </a:r>
            <a:r>
              <a:rPr lang="en-US" dirty="0" err="1"/>
              <a:t>ini</a:t>
            </a:r>
            <a:r>
              <a:rPr lang="en-US" dirty="0"/>
              <a:t> </a:t>
            </a:r>
            <a:r>
              <a:rPr lang="en-US" dirty="0" err="1"/>
              <a:t>juga</a:t>
            </a:r>
            <a:r>
              <a:rPr lang="en-US" dirty="0"/>
              <a:t> </a:t>
            </a:r>
            <a:r>
              <a:rPr lang="en-US" dirty="0" err="1"/>
              <a:t>hanya</a:t>
            </a:r>
            <a:r>
              <a:rPr lang="en-US" dirty="0"/>
              <a:t> </a:t>
            </a:r>
            <a:r>
              <a:rPr lang="en-US" dirty="0" err="1"/>
              <a:t>disebut</a:t>
            </a:r>
            <a:r>
              <a:rPr lang="en-US" dirty="0"/>
              <a:t> roaming.</a:t>
            </a:r>
            <a:endParaRPr lang="en-GB" dirty="0" smtClean="0"/>
          </a:p>
        </p:txBody>
      </p:sp>
    </p:spTree>
    <p:extLst>
      <p:ext uri="{BB962C8B-B14F-4D97-AF65-F5344CB8AC3E}">
        <p14:creationId xmlns:p14="http://schemas.microsoft.com/office/powerpoint/2010/main" val="837924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Standarisasi</a:t>
            </a:r>
            <a:r>
              <a:rPr lang="en-US" dirty="0" smtClean="0"/>
              <a:t> IEEE 802.11g</a:t>
            </a:r>
            <a:endParaRPr lang="en-GB" dirty="0"/>
          </a:p>
        </p:txBody>
      </p:sp>
      <p:sp>
        <p:nvSpPr>
          <p:cNvPr id="4" name="Rectangle 3"/>
          <p:cNvSpPr/>
          <p:nvPr/>
        </p:nvSpPr>
        <p:spPr>
          <a:xfrm>
            <a:off x="611560" y="1700808"/>
            <a:ext cx="7992888" cy="4200738"/>
          </a:xfrm>
          <a:prstGeom prst="rect">
            <a:avLst/>
          </a:prstGeom>
          <a:solidFill>
            <a:srgbClr val="F58D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err="1"/>
              <a:t>Standar</a:t>
            </a:r>
            <a:r>
              <a:rPr lang="en-US" dirty="0"/>
              <a:t> 802.11g </a:t>
            </a:r>
            <a:r>
              <a:rPr lang="en-US" dirty="0" err="1"/>
              <a:t>menawarkan</a:t>
            </a:r>
            <a:r>
              <a:rPr lang="en-US" dirty="0"/>
              <a:t> bandwidth yang </a:t>
            </a:r>
            <a:r>
              <a:rPr lang="en-US" dirty="0" err="1"/>
              <a:t>tinggi</a:t>
            </a:r>
            <a:r>
              <a:rPr lang="en-US" dirty="0"/>
              <a:t> (54 Mbps throughput </a:t>
            </a:r>
            <a:r>
              <a:rPr lang="en-US" dirty="0" err="1"/>
              <a:t>maksimum</a:t>
            </a:r>
            <a:r>
              <a:rPr lang="en-US" dirty="0"/>
              <a:t>, 30 Mbps </a:t>
            </a:r>
            <a:r>
              <a:rPr lang="en-US" dirty="0" err="1"/>
              <a:t>dalam</a:t>
            </a:r>
            <a:r>
              <a:rPr lang="en-US" dirty="0"/>
              <a:t> </a:t>
            </a:r>
            <a:r>
              <a:rPr lang="en-US" dirty="0" err="1"/>
              <a:t>praktek</a:t>
            </a:r>
            <a:r>
              <a:rPr lang="en-US" dirty="0"/>
              <a:t>) </a:t>
            </a:r>
            <a:r>
              <a:rPr lang="en-US" dirty="0" err="1"/>
              <a:t>pada</a:t>
            </a:r>
            <a:r>
              <a:rPr lang="en-US" dirty="0"/>
              <a:t> </a:t>
            </a:r>
            <a:r>
              <a:rPr lang="en-US" dirty="0" err="1"/>
              <a:t>rentang</a:t>
            </a:r>
            <a:r>
              <a:rPr lang="en-US" dirty="0"/>
              <a:t> </a:t>
            </a:r>
            <a:r>
              <a:rPr lang="en-US" dirty="0" err="1"/>
              <a:t>frekuensi</a:t>
            </a:r>
            <a:r>
              <a:rPr lang="en-US" dirty="0"/>
              <a:t> 2,4 GHz. </a:t>
            </a:r>
            <a:r>
              <a:rPr lang="en-US" dirty="0" err="1"/>
              <a:t>Standar</a:t>
            </a:r>
            <a:r>
              <a:rPr lang="en-US" dirty="0"/>
              <a:t> 802.11g </a:t>
            </a:r>
            <a:r>
              <a:rPr lang="en-US" dirty="0" err="1"/>
              <a:t>mundur-kompatibel</a:t>
            </a:r>
            <a:r>
              <a:rPr lang="en-US" dirty="0"/>
              <a:t> </a:t>
            </a:r>
            <a:r>
              <a:rPr lang="en-US" dirty="0" err="1"/>
              <a:t>dengan</a:t>
            </a:r>
            <a:r>
              <a:rPr lang="en-US" dirty="0"/>
              <a:t> </a:t>
            </a:r>
            <a:r>
              <a:rPr lang="en-US" dirty="0" err="1"/>
              <a:t>standar</a:t>
            </a:r>
            <a:r>
              <a:rPr lang="en-US" dirty="0"/>
              <a:t> 802.11b, yang </a:t>
            </a:r>
            <a:r>
              <a:rPr lang="en-US" dirty="0" err="1"/>
              <a:t>berarti</a:t>
            </a:r>
            <a:r>
              <a:rPr lang="en-US" dirty="0"/>
              <a:t> </a:t>
            </a:r>
            <a:r>
              <a:rPr lang="en-US" dirty="0" err="1"/>
              <a:t>bahwa</a:t>
            </a:r>
            <a:r>
              <a:rPr lang="en-US" dirty="0"/>
              <a:t> </a:t>
            </a:r>
            <a:r>
              <a:rPr lang="en-US" dirty="0" err="1"/>
              <a:t>perangkat</a:t>
            </a:r>
            <a:r>
              <a:rPr lang="en-US" dirty="0"/>
              <a:t> yang </a:t>
            </a:r>
            <a:r>
              <a:rPr lang="en-US" dirty="0" err="1"/>
              <a:t>mendukung</a:t>
            </a:r>
            <a:r>
              <a:rPr lang="en-US" dirty="0"/>
              <a:t> </a:t>
            </a:r>
            <a:r>
              <a:rPr lang="en-US" dirty="0" err="1"/>
              <a:t>standar</a:t>
            </a:r>
            <a:r>
              <a:rPr lang="en-US" dirty="0"/>
              <a:t> 802.11g </a:t>
            </a:r>
            <a:r>
              <a:rPr lang="en-US" dirty="0" err="1"/>
              <a:t>juga</a:t>
            </a:r>
            <a:r>
              <a:rPr lang="en-US" dirty="0"/>
              <a:t> </a:t>
            </a:r>
            <a:r>
              <a:rPr lang="en-US" dirty="0" err="1"/>
              <a:t>dapat</a:t>
            </a:r>
            <a:r>
              <a:rPr lang="en-US" dirty="0"/>
              <a:t> </a:t>
            </a:r>
            <a:r>
              <a:rPr lang="en-US" dirty="0" err="1"/>
              <a:t>bekerja</a:t>
            </a:r>
            <a:r>
              <a:rPr lang="en-US" dirty="0"/>
              <a:t> </a:t>
            </a:r>
            <a:r>
              <a:rPr lang="en-US" dirty="0" err="1"/>
              <a:t>dengan</a:t>
            </a:r>
            <a:r>
              <a:rPr lang="en-US" dirty="0"/>
              <a:t> 802.11b.</a:t>
            </a:r>
            <a:endParaRPr lang="en-GB" dirty="0" smtClean="0"/>
          </a:p>
        </p:txBody>
      </p:sp>
    </p:spTree>
    <p:extLst>
      <p:ext uri="{BB962C8B-B14F-4D97-AF65-F5344CB8AC3E}">
        <p14:creationId xmlns:p14="http://schemas.microsoft.com/office/powerpoint/2010/main" val="3233375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5870"/>
          </a:xfrm>
        </p:spPr>
        <p:txBody>
          <a:bodyPr>
            <a:noAutofit/>
          </a:bodyPr>
          <a:lstStyle/>
          <a:p>
            <a:pPr algn="just"/>
            <a:r>
              <a:rPr lang="en-US" sz="3200" dirty="0" err="1" smtClean="0"/>
              <a:t>perangkat</a:t>
            </a:r>
            <a:r>
              <a:rPr lang="en-US" sz="3200" dirty="0" smtClean="0"/>
              <a:t> </a:t>
            </a:r>
            <a:r>
              <a:rPr lang="en-US" sz="3200" dirty="0"/>
              <a:t>WLAN </a:t>
            </a:r>
            <a:r>
              <a:rPr lang="en-US" sz="3200" dirty="0" smtClean="0"/>
              <a:t>yang </a:t>
            </a:r>
            <a:r>
              <a:rPr lang="en-US" sz="3200" dirty="0" err="1" smtClean="0"/>
              <a:t>dapat</a:t>
            </a:r>
            <a:r>
              <a:rPr lang="en-US" sz="3200" dirty="0" smtClean="0"/>
              <a:t> </a:t>
            </a:r>
            <a:r>
              <a:rPr lang="en-US" sz="3200" dirty="0" err="1"/>
              <a:t>digunakan</a:t>
            </a:r>
            <a:r>
              <a:rPr lang="en-US" sz="3200" dirty="0"/>
              <a:t> </a:t>
            </a:r>
            <a:r>
              <a:rPr lang="en-US" sz="3200" dirty="0" err="1" smtClean="0"/>
              <a:t>pada</a:t>
            </a:r>
            <a:r>
              <a:rPr lang="en-US" sz="3200" dirty="0" smtClean="0"/>
              <a:t> </a:t>
            </a:r>
            <a:r>
              <a:rPr lang="en-US" sz="3200" dirty="0" err="1" smtClean="0"/>
              <a:t>tipe</a:t>
            </a:r>
            <a:r>
              <a:rPr lang="en-US" sz="3200" dirty="0" smtClean="0"/>
              <a:t> </a:t>
            </a:r>
            <a:r>
              <a:rPr lang="en-US" sz="3200" dirty="0"/>
              <a:t>yang </a:t>
            </a:r>
            <a:r>
              <a:rPr lang="en-US" sz="3200" dirty="0" err="1"/>
              <a:t>berbeda</a:t>
            </a:r>
            <a:r>
              <a:rPr lang="en-US" sz="3200" dirty="0"/>
              <a:t> </a:t>
            </a:r>
            <a:r>
              <a:rPr lang="en-US" sz="3200" dirty="0" err="1"/>
              <a:t>dalam</a:t>
            </a:r>
            <a:r>
              <a:rPr lang="en-US" sz="3200" dirty="0"/>
              <a:t> </a:t>
            </a:r>
            <a:r>
              <a:rPr lang="en-US" sz="3200" dirty="0" err="1"/>
              <a:t>struktur</a:t>
            </a:r>
            <a:r>
              <a:rPr lang="en-US" sz="3200" dirty="0"/>
              <a:t> </a:t>
            </a:r>
            <a:r>
              <a:rPr lang="en-US" sz="3200" dirty="0" err="1"/>
              <a:t>jaringan</a:t>
            </a:r>
            <a:r>
              <a:rPr lang="en-US" sz="3200" dirty="0"/>
              <a:t> </a:t>
            </a:r>
            <a:r>
              <a:rPr lang="en-US" sz="3200" dirty="0" smtClean="0"/>
              <a:t>:</a:t>
            </a:r>
            <a:endParaRPr lang="en-US" sz="3200" dirty="0"/>
          </a:p>
        </p:txBody>
      </p:sp>
      <p:sp>
        <p:nvSpPr>
          <p:cNvPr id="4" name="Rectangle 3"/>
          <p:cNvSpPr/>
          <p:nvPr/>
        </p:nvSpPr>
        <p:spPr>
          <a:xfrm>
            <a:off x="765920" y="1988840"/>
            <a:ext cx="7622504" cy="2736304"/>
          </a:xfrm>
          <a:prstGeom prst="rect">
            <a:avLst/>
          </a:prstGeom>
          <a:solidFill>
            <a:srgbClr val="4DADC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Font typeface="Arial" panose="020B0604020202020204" pitchFamily="34" charset="0"/>
              <a:buChar char="•"/>
            </a:pPr>
            <a:r>
              <a:rPr lang="en-US" sz="3200" i="1" dirty="0" smtClean="0">
                <a:solidFill>
                  <a:schemeClr val="tx1"/>
                </a:solidFill>
              </a:rPr>
              <a:t>Station </a:t>
            </a:r>
          </a:p>
          <a:p>
            <a:pPr marL="800100" lvl="1" indent="-342900" algn="just">
              <a:buFont typeface="Arial" panose="020B0604020202020204" pitchFamily="34" charset="0"/>
              <a:buChar char="•"/>
            </a:pPr>
            <a:r>
              <a:rPr lang="en-US" sz="3200" i="1" dirty="0" smtClean="0">
                <a:solidFill>
                  <a:schemeClr val="tx1"/>
                </a:solidFill>
              </a:rPr>
              <a:t>Access Point</a:t>
            </a:r>
          </a:p>
          <a:p>
            <a:pPr marL="800100" lvl="1" indent="-342900" algn="just">
              <a:buFont typeface="Arial" panose="020B0604020202020204" pitchFamily="34" charset="0"/>
              <a:buChar char="•"/>
            </a:pPr>
            <a:r>
              <a:rPr lang="en-US" sz="3200" i="1" dirty="0" smtClean="0">
                <a:solidFill>
                  <a:schemeClr val="tx1"/>
                </a:solidFill>
              </a:rPr>
              <a:t>Wireless Routers </a:t>
            </a:r>
          </a:p>
          <a:p>
            <a:pPr marL="800100" lvl="1" indent="-342900" algn="just">
              <a:buFont typeface="Arial" panose="020B0604020202020204" pitchFamily="34" charset="0"/>
              <a:buChar char="•"/>
            </a:pPr>
            <a:r>
              <a:rPr lang="en-US" sz="3200" i="1" dirty="0" smtClean="0">
                <a:solidFill>
                  <a:schemeClr val="tx1"/>
                </a:solidFill>
              </a:rPr>
              <a:t>Wireless bridges</a:t>
            </a:r>
            <a:endParaRPr lang="en-US" sz="3200" i="1" dirty="0">
              <a:solidFill>
                <a:schemeClr val="tx1"/>
              </a:solidFill>
            </a:endParaRPr>
          </a:p>
        </p:txBody>
      </p:sp>
    </p:spTree>
    <p:extLst>
      <p:ext uri="{BB962C8B-B14F-4D97-AF65-F5344CB8AC3E}">
        <p14:creationId xmlns:p14="http://schemas.microsoft.com/office/powerpoint/2010/main" val="2984599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infraStruktur</a:t>
            </a:r>
            <a:r>
              <a:rPr lang="en-US" dirty="0" smtClean="0"/>
              <a:t> WLAN</a:t>
            </a:r>
            <a:endParaRPr lang="en-GB" dirty="0"/>
          </a:p>
        </p:txBody>
      </p:sp>
      <p:sp>
        <p:nvSpPr>
          <p:cNvPr id="4" name="Rectangle 3"/>
          <p:cNvSpPr/>
          <p:nvPr/>
        </p:nvSpPr>
        <p:spPr>
          <a:xfrm>
            <a:off x="611560" y="1700808"/>
            <a:ext cx="7992888" cy="420073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dirty="0"/>
          </a:p>
        </p:txBody>
      </p:sp>
      <p:pic>
        <p:nvPicPr>
          <p:cNvPr id="5" name="Picture 4" descr="E:\大四\專題報告\m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68707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566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WLAN Station</a:t>
            </a:r>
            <a:endParaRPr lang="en-GB" dirty="0"/>
          </a:p>
        </p:txBody>
      </p:sp>
      <p:sp>
        <p:nvSpPr>
          <p:cNvPr id="4" name="Rectangle 3"/>
          <p:cNvSpPr/>
          <p:nvPr/>
        </p:nvSpPr>
        <p:spPr>
          <a:xfrm>
            <a:off x="611560" y="1700808"/>
            <a:ext cx="7992888" cy="420073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err="1" smtClean="0"/>
              <a:t>Menggunakan</a:t>
            </a:r>
            <a:r>
              <a:rPr lang="en-US" dirty="0" smtClean="0"/>
              <a:t> </a:t>
            </a:r>
            <a:r>
              <a:rPr lang="en-US" dirty="0" err="1" smtClean="0"/>
              <a:t>standar</a:t>
            </a:r>
            <a:r>
              <a:rPr lang="en-US" dirty="0" smtClean="0"/>
              <a:t> 802.11 </a:t>
            </a:r>
            <a:r>
              <a:rPr lang="en-US" dirty="0" err="1" smtClean="0"/>
              <a:t>pada</a:t>
            </a:r>
            <a:r>
              <a:rPr lang="en-US" dirty="0" smtClean="0"/>
              <a:t> MAC </a:t>
            </a:r>
            <a:r>
              <a:rPr lang="en-US" dirty="0" err="1" smtClean="0"/>
              <a:t>dan</a:t>
            </a:r>
            <a:r>
              <a:rPr lang="en-US" dirty="0" smtClean="0"/>
              <a:t> </a:t>
            </a:r>
            <a:r>
              <a:rPr lang="en-US" i="1" dirty="0" smtClean="0"/>
              <a:t>physical layer </a:t>
            </a:r>
            <a:r>
              <a:rPr lang="en-US" dirty="0" err="1" smtClean="0"/>
              <a:t>untuk</a:t>
            </a:r>
            <a:r>
              <a:rPr lang="en-US" dirty="0" smtClean="0"/>
              <a:t> </a:t>
            </a:r>
            <a:r>
              <a:rPr lang="en-US" dirty="0" err="1" smtClean="0"/>
              <a:t>mendukung</a:t>
            </a:r>
            <a:r>
              <a:rPr lang="en-US" dirty="0" smtClean="0"/>
              <a:t> </a:t>
            </a:r>
            <a:r>
              <a:rPr lang="en-US" dirty="0" err="1" smtClean="0"/>
              <a:t>komunikasi</a:t>
            </a:r>
            <a:r>
              <a:rPr lang="en-US" dirty="0" smtClean="0"/>
              <a:t> </a:t>
            </a:r>
            <a:r>
              <a:rPr lang="en-US" dirty="0" err="1" smtClean="0"/>
              <a:t>nirkabel</a:t>
            </a:r>
            <a:r>
              <a:rPr lang="en-US" dirty="0" smtClean="0"/>
              <a:t>, </a:t>
            </a:r>
            <a:r>
              <a:rPr lang="en-US" dirty="0" err="1" smtClean="0"/>
              <a:t>contoh</a:t>
            </a:r>
            <a:r>
              <a:rPr lang="en-US" dirty="0" smtClean="0"/>
              <a:t> :</a:t>
            </a:r>
          </a:p>
          <a:p>
            <a:r>
              <a:rPr lang="en-US" i="1" dirty="0"/>
              <a:t>notebook, </a:t>
            </a:r>
          </a:p>
          <a:p>
            <a:r>
              <a:rPr lang="en-US" dirty="0" err="1"/>
              <a:t>komputer</a:t>
            </a:r>
            <a:r>
              <a:rPr lang="en-US" dirty="0"/>
              <a:t> </a:t>
            </a:r>
            <a:r>
              <a:rPr lang="en-US" dirty="0" err="1" smtClean="0"/>
              <a:t>meja</a:t>
            </a:r>
            <a:r>
              <a:rPr lang="en-US" dirty="0" smtClean="0"/>
              <a:t> (PC), </a:t>
            </a:r>
            <a:endParaRPr lang="en-US" dirty="0"/>
          </a:p>
          <a:p>
            <a:r>
              <a:rPr lang="en-US" dirty="0" err="1" smtClean="0"/>
              <a:t>peralatan</a:t>
            </a:r>
            <a:r>
              <a:rPr lang="en-US" dirty="0" smtClean="0"/>
              <a:t> </a:t>
            </a:r>
            <a:r>
              <a:rPr lang="en-US" dirty="0"/>
              <a:t>yang </a:t>
            </a:r>
            <a:r>
              <a:rPr lang="en-US" dirty="0" err="1"/>
              <a:t>menggunakan</a:t>
            </a:r>
            <a:r>
              <a:rPr lang="en-US" dirty="0"/>
              <a:t> </a:t>
            </a:r>
            <a:r>
              <a:rPr lang="en-US" i="1" dirty="0" smtClean="0"/>
              <a:t>access </a:t>
            </a:r>
            <a:r>
              <a:rPr lang="en-US" i="1" dirty="0"/>
              <a:t>point</a:t>
            </a:r>
            <a:r>
              <a:rPr lang="en-US" dirty="0"/>
              <a:t>, </a:t>
            </a:r>
            <a:r>
              <a:rPr lang="en-US" i="1" dirty="0"/>
              <a:t>bridge </a:t>
            </a:r>
            <a:r>
              <a:rPr lang="en-US" dirty="0" err="1" smtClean="0"/>
              <a:t>dan</a:t>
            </a:r>
            <a:r>
              <a:rPr lang="en-US" dirty="0" smtClean="0"/>
              <a:t> </a:t>
            </a:r>
            <a:r>
              <a:rPr lang="en-US" i="1" dirty="0" smtClean="0"/>
              <a:t>router</a:t>
            </a:r>
            <a:endParaRPr lang="en-US" i="1" dirty="0"/>
          </a:p>
          <a:p>
            <a:pPr marL="0" indent="0" algn="just">
              <a:buNone/>
            </a:pPr>
            <a:endParaRPr lang="en-US" dirty="0"/>
          </a:p>
        </p:txBody>
      </p:sp>
    </p:spTree>
    <p:extLst>
      <p:ext uri="{BB962C8B-B14F-4D97-AF65-F5344CB8AC3E}">
        <p14:creationId xmlns:p14="http://schemas.microsoft.com/office/powerpoint/2010/main" val="1849559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2800" dirty="0">
                <a:latin typeface="Verdana" panose="020B0604030504040204" pitchFamily="34" charset="0"/>
              </a:rPr>
              <a:t>IEEE 802.11  Physical Layer:</a:t>
            </a:r>
            <a:br>
              <a:rPr lang="en-US" altLang="zh-TW" sz="2800" dirty="0">
                <a:latin typeface="Verdana" panose="020B0604030504040204" pitchFamily="34" charset="0"/>
              </a:rPr>
            </a:br>
            <a:r>
              <a:rPr lang="en-US" altLang="zh-TW" sz="2800" dirty="0">
                <a:latin typeface="Verdana" panose="020B0604030504040204" pitchFamily="34" charset="0"/>
              </a:rPr>
              <a:t>Spread Spectrum</a:t>
            </a:r>
            <a:endParaRPr lang="en-GB" sz="2800" dirty="0"/>
          </a:p>
        </p:txBody>
      </p:sp>
      <p:sp>
        <p:nvSpPr>
          <p:cNvPr id="4" name="Rectangle 3"/>
          <p:cNvSpPr/>
          <p:nvPr/>
        </p:nvSpPr>
        <p:spPr>
          <a:xfrm>
            <a:off x="611560" y="1700808"/>
            <a:ext cx="7992888" cy="42007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55576" y="1158117"/>
            <a:ext cx="7632848"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TW" sz="2200" dirty="0">
                <a:latin typeface="Verdana" panose="020B0604030504040204" pitchFamily="34" charset="0"/>
              </a:rPr>
              <a:t>Frequency Hopping Spread Spectrum (FHSS)</a:t>
            </a:r>
            <a:r>
              <a:rPr lang="en-US" altLang="zh-TW" dirty="0"/>
              <a:t> </a:t>
            </a:r>
            <a:endParaRPr lang="en-US" altLang="zh-TW" sz="1800" dirty="0">
              <a:solidFill>
                <a:srgbClr val="00CC00"/>
              </a:solidFill>
              <a:latin typeface="Verdana" panose="020B0604030504040204" pitchFamily="34" charset="0"/>
            </a:endParaRPr>
          </a:p>
          <a:p>
            <a:pPr lvl="1">
              <a:lnSpc>
                <a:spcPct val="90000"/>
              </a:lnSpc>
            </a:pPr>
            <a:r>
              <a:rPr lang="en-US" altLang="zh-TW" sz="1800" b="1" dirty="0">
                <a:solidFill>
                  <a:srgbClr val="00CC00"/>
                </a:solidFill>
                <a:latin typeface="Verdana" panose="020B0604030504040204" pitchFamily="34" charset="0"/>
              </a:rPr>
              <a:t>The FHSS physical layer has 22 hop patterns to choose from. The frequency hop physical layer is required to hop across the 2.4GHz ISM band covering 79 channels. Each channel occupies 1Mhz of bandwidth and must hop at the minimum rate specified by the regulatory bodies of the intended country. A minimum hop rate of 2.5 hops per second is specified for the United States.</a:t>
            </a:r>
            <a:r>
              <a:rPr lang="en-US" altLang="zh-TW" sz="1800" b="1" dirty="0">
                <a:latin typeface="Verdana" panose="020B0604030504040204" pitchFamily="34" charset="0"/>
              </a:rPr>
              <a:t> </a:t>
            </a:r>
          </a:p>
          <a:p>
            <a:pPr>
              <a:lnSpc>
                <a:spcPct val="90000"/>
              </a:lnSpc>
            </a:pPr>
            <a:r>
              <a:rPr lang="en-US" altLang="zh-TW" sz="2400" dirty="0">
                <a:latin typeface="Verdana" panose="020B0604030504040204" pitchFamily="34" charset="0"/>
              </a:rPr>
              <a:t>Direct Sequence Spread Spectrum (DSSS)</a:t>
            </a:r>
          </a:p>
          <a:p>
            <a:pPr lvl="1">
              <a:lnSpc>
                <a:spcPct val="90000"/>
              </a:lnSpc>
            </a:pPr>
            <a:r>
              <a:rPr lang="en-US" altLang="zh-TW" sz="1800" b="1" dirty="0">
                <a:solidFill>
                  <a:srgbClr val="FF3300"/>
                </a:solidFill>
                <a:latin typeface="Verdana" panose="020B0604030504040204" pitchFamily="34" charset="0"/>
              </a:rPr>
              <a:t>The DSSS physical layer uses an 11-bit Barker Sequence to spread the data before it is transmitted. Each bit transmitted is modulated by the 11-bit sequence. This process spreads the RF energy across a wider bandwidth than would be required to transmit the raw data. The processing gain of the system is defined as 10x the log of the ratio of spreading rate (also know as the chip rate) to the data. The receiver </a:t>
            </a:r>
            <a:r>
              <a:rPr lang="en-US" altLang="zh-TW" sz="1800" b="1" dirty="0" err="1">
                <a:solidFill>
                  <a:srgbClr val="FF3300"/>
                </a:solidFill>
                <a:latin typeface="Verdana" panose="020B0604030504040204" pitchFamily="34" charset="0"/>
              </a:rPr>
              <a:t>despreads</a:t>
            </a:r>
            <a:r>
              <a:rPr lang="en-US" altLang="zh-TW" sz="1800" b="1" dirty="0">
                <a:solidFill>
                  <a:srgbClr val="FF3300"/>
                </a:solidFill>
                <a:latin typeface="Verdana" panose="020B0604030504040204" pitchFamily="34" charset="0"/>
              </a:rPr>
              <a:t> the RF input to recover the original data. </a:t>
            </a:r>
          </a:p>
          <a:p>
            <a:pPr lvl="1">
              <a:lnSpc>
                <a:spcPct val="90000"/>
              </a:lnSpc>
            </a:pPr>
            <a:endParaRPr lang="en-US" altLang="zh-TW" sz="1800" b="1" dirty="0">
              <a:solidFill>
                <a:srgbClr val="FF3300"/>
              </a:solidFill>
              <a:latin typeface="Verdana" panose="020B0604030504040204" pitchFamily="34" charset="0"/>
            </a:endParaRPr>
          </a:p>
          <a:p>
            <a:pPr>
              <a:lnSpc>
                <a:spcPct val="90000"/>
              </a:lnSpc>
              <a:buNone/>
            </a:pPr>
            <a:endParaRPr lang="en-US" altLang="zh-TW" sz="2400" dirty="0">
              <a:latin typeface="Verdana" panose="020B0604030504040204" pitchFamily="34" charset="0"/>
            </a:endParaRPr>
          </a:p>
        </p:txBody>
      </p:sp>
    </p:spTree>
    <p:extLst>
      <p:ext uri="{BB962C8B-B14F-4D97-AF65-F5344CB8AC3E}">
        <p14:creationId xmlns:p14="http://schemas.microsoft.com/office/powerpoint/2010/main" val="89901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NIC (Network Interface Card)</a:t>
            </a:r>
            <a:endParaRPr lang="en-GB" dirty="0"/>
          </a:p>
        </p:txBody>
      </p:sp>
      <p:sp>
        <p:nvSpPr>
          <p:cNvPr id="4" name="Rectangle 3"/>
          <p:cNvSpPr/>
          <p:nvPr/>
        </p:nvSpPr>
        <p:spPr>
          <a:xfrm>
            <a:off x="611560" y="1700808"/>
            <a:ext cx="7992888" cy="420073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196808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r>
              <a:rPr lang="en-US" dirty="0" err="1" smtClean="0"/>
              <a:t>Kemampuan</a:t>
            </a:r>
            <a:r>
              <a:rPr lang="en-US" dirty="0" smtClean="0"/>
              <a:t> WLAN  </a:t>
            </a:r>
            <a:r>
              <a:rPr lang="en-US" dirty="0" err="1" smtClean="0"/>
              <a:t>pada</a:t>
            </a:r>
            <a:r>
              <a:rPr lang="en-US" dirty="0" smtClean="0"/>
              <a:t> PC </a:t>
            </a:r>
            <a:r>
              <a:rPr lang="en-US" dirty="0" err="1" smtClean="0"/>
              <a:t>dan</a:t>
            </a:r>
            <a:r>
              <a:rPr lang="en-US" dirty="0" smtClean="0"/>
              <a:t> notebook </a:t>
            </a:r>
            <a:r>
              <a:rPr lang="en-US" dirty="0" err="1" smtClean="0"/>
              <a:t>yaitu</a:t>
            </a:r>
            <a:r>
              <a:rPr lang="en-US" dirty="0" smtClean="0"/>
              <a:t> </a:t>
            </a:r>
            <a:r>
              <a:rPr lang="en-US" dirty="0" err="1" smtClean="0"/>
              <a:t>menggunakan</a:t>
            </a:r>
            <a:r>
              <a:rPr lang="en-US" dirty="0" smtClean="0"/>
              <a:t> </a:t>
            </a:r>
            <a:r>
              <a:rPr lang="en-US" dirty="0"/>
              <a:t>NIC </a:t>
            </a:r>
            <a:r>
              <a:rPr lang="en-US" dirty="0" err="1"/>
              <a:t>dan</a:t>
            </a:r>
            <a:r>
              <a:rPr lang="en-US" dirty="0"/>
              <a:t> </a:t>
            </a:r>
            <a:r>
              <a:rPr lang="en-US" dirty="0" smtClean="0"/>
              <a:t>driver. NIC </a:t>
            </a:r>
            <a:r>
              <a:rPr lang="en-US" dirty="0" err="1"/>
              <a:t>didesain</a:t>
            </a:r>
            <a:r>
              <a:rPr lang="en-US" dirty="0"/>
              <a:t> </a:t>
            </a:r>
            <a:r>
              <a:rPr lang="en-US" dirty="0" err="1"/>
              <a:t>supaya</a:t>
            </a:r>
            <a:r>
              <a:rPr lang="en-US" dirty="0"/>
              <a:t> </a:t>
            </a:r>
            <a:r>
              <a:rPr lang="en-US" dirty="0" err="1"/>
              <a:t>dapat</a:t>
            </a:r>
            <a:r>
              <a:rPr lang="en-US" dirty="0"/>
              <a:t> </a:t>
            </a:r>
            <a:r>
              <a:rPr lang="en-US" dirty="0" err="1" smtClean="0"/>
              <a:t>digunakan</a:t>
            </a:r>
            <a:r>
              <a:rPr lang="en-US" dirty="0" smtClean="0"/>
              <a:t> </a:t>
            </a:r>
            <a:r>
              <a:rPr lang="en-US" dirty="0" err="1"/>
              <a:t>pada</a:t>
            </a:r>
            <a:r>
              <a:rPr lang="en-US" dirty="0"/>
              <a:t> laptop </a:t>
            </a:r>
            <a:r>
              <a:rPr lang="en-US" dirty="0" err="1"/>
              <a:t>atau</a:t>
            </a:r>
            <a:r>
              <a:rPr lang="en-US" dirty="0"/>
              <a:t> </a:t>
            </a:r>
            <a:r>
              <a:rPr lang="en-US" dirty="0" smtClean="0"/>
              <a:t>notebook</a:t>
            </a:r>
            <a:r>
              <a:rPr lang="en-US" dirty="0"/>
              <a:t> </a:t>
            </a:r>
            <a:r>
              <a:rPr lang="en-US" dirty="0" smtClean="0"/>
              <a:t>yang </a:t>
            </a:r>
            <a:r>
              <a:rPr lang="en-US" dirty="0" err="1"/>
              <a:t>memiliki</a:t>
            </a:r>
            <a:r>
              <a:rPr lang="en-US" dirty="0"/>
              <a:t> slot </a:t>
            </a:r>
            <a:r>
              <a:rPr lang="en-US" dirty="0" smtClean="0"/>
              <a:t>PCI card</a:t>
            </a:r>
          </a:p>
          <a:p>
            <a:pPr marL="0" indent="0">
              <a:buNone/>
            </a:pPr>
            <a:r>
              <a:rPr lang="en-US" sz="2400" dirty="0" smtClean="0"/>
              <a:t> </a:t>
            </a:r>
            <a:endParaRPr lang="en-US" sz="2400" dirty="0"/>
          </a:p>
        </p:txBody>
      </p:sp>
      <p:pic>
        <p:nvPicPr>
          <p:cNvPr id="3" name="Picture 2"/>
          <p:cNvPicPr>
            <a:picLocks noChangeAspect="1"/>
          </p:cNvPicPr>
          <p:nvPr/>
        </p:nvPicPr>
        <p:blipFill>
          <a:blip r:embed="rId2"/>
          <a:stretch>
            <a:fillRect/>
          </a:stretch>
        </p:blipFill>
        <p:spPr>
          <a:xfrm>
            <a:off x="2987411" y="3789040"/>
            <a:ext cx="3096757" cy="1439791"/>
          </a:xfrm>
          <a:prstGeom prst="rect">
            <a:avLst/>
          </a:prstGeom>
        </p:spPr>
      </p:pic>
      <p:sp>
        <p:nvSpPr>
          <p:cNvPr id="6" name="Content Placeholder 13"/>
          <p:cNvSpPr txBox="1">
            <a:spLocks/>
          </p:cNvSpPr>
          <p:nvPr/>
        </p:nvSpPr>
        <p:spPr>
          <a:xfrm>
            <a:off x="819612" y="5373216"/>
            <a:ext cx="7632848" cy="76781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err="1" smtClean="0"/>
              <a:t>Kartu</a:t>
            </a:r>
            <a:r>
              <a:rPr lang="en-US" sz="2000" dirty="0" smtClean="0"/>
              <a:t> Adapter </a:t>
            </a:r>
            <a:r>
              <a:rPr lang="en-US" sz="2000" dirty="0" err="1" smtClean="0"/>
              <a:t>Nirkabel</a:t>
            </a:r>
            <a:r>
              <a:rPr lang="en-US" sz="2000" dirty="0" smtClean="0"/>
              <a:t> </a:t>
            </a:r>
            <a:r>
              <a:rPr lang="en-US" sz="2000" dirty="0"/>
              <a:t>SMC </a:t>
            </a:r>
            <a:r>
              <a:rPr lang="en-US" sz="2000" dirty="0" smtClean="0"/>
              <a:t>Networks 802.11a</a:t>
            </a:r>
            <a:r>
              <a:rPr lang="en-US" sz="2000" dirty="0"/>
              <a:t>. </a:t>
            </a:r>
          </a:p>
        </p:txBody>
      </p:sp>
    </p:spTree>
    <p:extLst>
      <p:ext uri="{BB962C8B-B14F-4D97-AF65-F5344CB8AC3E}">
        <p14:creationId xmlns:p14="http://schemas.microsoft.com/office/powerpoint/2010/main" val="3018114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8"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015618F-41B9-43A2-8912-BDF53DEF6AAC}" type="slidenum">
              <a:rPr lang="en-US" altLang="zh-TW" smtClean="0"/>
              <a:pPr>
                <a:defRPr/>
              </a:pPr>
              <a:t>40</a:t>
            </a:fld>
            <a:endParaRPr lang="en-US" altLang="zh-TW"/>
          </a:p>
        </p:txBody>
      </p:sp>
      <p:sp>
        <p:nvSpPr>
          <p:cNvPr id="9" name="Rectangle 1074"/>
          <p:cNvSpPr>
            <a:spLocks noChangeArrowheads="1"/>
          </p:cNvSpPr>
          <p:nvPr/>
        </p:nvSpPr>
        <p:spPr bwMode="auto">
          <a:xfrm>
            <a:off x="5715000" y="5029200"/>
            <a:ext cx="2743200" cy="121920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0" name="Rectangle 1026"/>
          <p:cNvSpPr txBox="1">
            <a:spLocks noChangeArrowheads="1"/>
          </p:cNvSpPr>
          <p:nvPr/>
        </p:nvSpPr>
        <p:spPr>
          <a:xfrm>
            <a:off x="317500" y="293688"/>
            <a:ext cx="8637588" cy="1190625"/>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US" altLang="zh-TW" sz="3600" dirty="0" smtClean="0">
                <a:latin typeface="Verdana" panose="020B0604030504040204" pitchFamily="34" charset="0"/>
              </a:rPr>
              <a:t>IEEE 802.11 Physical Layer</a:t>
            </a:r>
            <a:r>
              <a:rPr lang="zh-TW" altLang="en-US" sz="3600" dirty="0" smtClean="0">
                <a:latin typeface="Verdana" panose="020B0604030504040204" pitchFamily="34" charset="0"/>
              </a:rPr>
              <a:t>：</a:t>
            </a:r>
            <a:br>
              <a:rPr lang="zh-TW" altLang="en-US" sz="3600" dirty="0" smtClean="0">
                <a:latin typeface="Verdana" panose="020B0604030504040204" pitchFamily="34" charset="0"/>
              </a:rPr>
            </a:br>
            <a:r>
              <a:rPr lang="en-US" altLang="zh-TW" sz="3600" dirty="0" smtClean="0">
                <a:latin typeface="Verdana" panose="020B0604030504040204" pitchFamily="34" charset="0"/>
              </a:rPr>
              <a:t>Frame format</a:t>
            </a:r>
            <a:endParaRPr lang="en-US" altLang="zh-TW" sz="3600" dirty="0" smtClean="0">
              <a:latin typeface="Verdana" panose="020B0604030504040204" pitchFamily="34" charset="0"/>
            </a:endParaRPr>
          </a:p>
        </p:txBody>
      </p:sp>
      <p:sp>
        <p:nvSpPr>
          <p:cNvPr id="11" name="Rectangle 1027"/>
          <p:cNvSpPr>
            <a:spLocks noChangeArrowheads="1"/>
          </p:cNvSpPr>
          <p:nvPr/>
        </p:nvSpPr>
        <p:spPr bwMode="auto">
          <a:xfrm>
            <a:off x="609600" y="2743200"/>
            <a:ext cx="990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sz="2000">
                <a:latin typeface="Tahoma" panose="020B0604030504040204" pitchFamily="34" charset="0"/>
              </a:rPr>
              <a:t>Control</a:t>
            </a:r>
          </a:p>
        </p:txBody>
      </p:sp>
      <p:sp>
        <p:nvSpPr>
          <p:cNvPr id="12" name="Rectangle 1028"/>
          <p:cNvSpPr>
            <a:spLocks noChangeArrowheads="1"/>
          </p:cNvSpPr>
          <p:nvPr/>
        </p:nvSpPr>
        <p:spPr bwMode="auto">
          <a:xfrm>
            <a:off x="1600200" y="2743200"/>
            <a:ext cx="1066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sz="2000">
                <a:latin typeface="Tahoma" panose="020B0604030504040204" pitchFamily="34" charset="0"/>
              </a:rPr>
              <a:t>Duration</a:t>
            </a:r>
          </a:p>
        </p:txBody>
      </p:sp>
      <p:sp>
        <p:nvSpPr>
          <p:cNvPr id="13" name="Rectangle 1029"/>
          <p:cNvSpPr>
            <a:spLocks noChangeArrowheads="1"/>
          </p:cNvSpPr>
          <p:nvPr/>
        </p:nvSpPr>
        <p:spPr bwMode="auto">
          <a:xfrm>
            <a:off x="2667000" y="274320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sz="2000">
                <a:solidFill>
                  <a:srgbClr val="C23A0A"/>
                </a:solidFill>
                <a:latin typeface="Tahoma" panose="020B0604030504040204" pitchFamily="34" charset="0"/>
              </a:rPr>
              <a:t>Addr1</a:t>
            </a:r>
          </a:p>
        </p:txBody>
      </p:sp>
      <p:sp>
        <p:nvSpPr>
          <p:cNvPr id="14" name="Rectangle 1030"/>
          <p:cNvSpPr>
            <a:spLocks noChangeArrowheads="1"/>
          </p:cNvSpPr>
          <p:nvPr/>
        </p:nvSpPr>
        <p:spPr bwMode="auto">
          <a:xfrm>
            <a:off x="3429000" y="274320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sz="2000">
                <a:latin typeface="Tahoma" panose="020B0604030504040204" pitchFamily="34" charset="0"/>
              </a:rPr>
              <a:t>Addr2</a:t>
            </a:r>
          </a:p>
        </p:txBody>
      </p:sp>
      <p:sp>
        <p:nvSpPr>
          <p:cNvPr id="15" name="Rectangle 1031"/>
          <p:cNvSpPr>
            <a:spLocks noChangeArrowheads="1"/>
          </p:cNvSpPr>
          <p:nvPr/>
        </p:nvSpPr>
        <p:spPr bwMode="auto">
          <a:xfrm>
            <a:off x="4191000" y="274320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sz="2000">
                <a:latin typeface="Tahoma" panose="020B0604030504040204" pitchFamily="34" charset="0"/>
              </a:rPr>
              <a:t>Addr3</a:t>
            </a:r>
          </a:p>
        </p:txBody>
      </p:sp>
      <p:sp>
        <p:nvSpPr>
          <p:cNvPr id="16" name="Rectangle 1032"/>
          <p:cNvSpPr>
            <a:spLocks noChangeArrowheads="1"/>
          </p:cNvSpPr>
          <p:nvPr/>
        </p:nvSpPr>
        <p:spPr bwMode="auto">
          <a:xfrm>
            <a:off x="5867400" y="274320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sz="2000">
                <a:solidFill>
                  <a:srgbClr val="00CC00"/>
                </a:solidFill>
                <a:latin typeface="Tahoma" panose="020B0604030504040204" pitchFamily="34" charset="0"/>
              </a:rPr>
              <a:t>Addr4</a:t>
            </a:r>
          </a:p>
        </p:txBody>
      </p:sp>
      <p:sp>
        <p:nvSpPr>
          <p:cNvPr id="17" name="Rectangle 1033"/>
          <p:cNvSpPr>
            <a:spLocks noChangeArrowheads="1"/>
          </p:cNvSpPr>
          <p:nvPr/>
        </p:nvSpPr>
        <p:spPr bwMode="auto">
          <a:xfrm>
            <a:off x="4953000" y="2743200"/>
            <a:ext cx="914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sz="2000">
                <a:latin typeface="Tahoma" panose="020B0604030504040204" pitchFamily="34" charset="0"/>
              </a:rPr>
              <a:t>Control</a:t>
            </a:r>
          </a:p>
        </p:txBody>
      </p:sp>
      <p:sp>
        <p:nvSpPr>
          <p:cNvPr id="18" name="Rectangle 1034"/>
          <p:cNvSpPr>
            <a:spLocks noChangeArrowheads="1"/>
          </p:cNvSpPr>
          <p:nvPr/>
        </p:nvSpPr>
        <p:spPr bwMode="auto">
          <a:xfrm>
            <a:off x="6629400" y="2743200"/>
            <a:ext cx="1447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sz="2000">
                <a:latin typeface="Tahoma" panose="020B0604030504040204" pitchFamily="34" charset="0"/>
              </a:rPr>
              <a:t>Data</a:t>
            </a:r>
          </a:p>
        </p:txBody>
      </p:sp>
      <p:sp>
        <p:nvSpPr>
          <p:cNvPr id="19" name="Rectangle 1035"/>
          <p:cNvSpPr>
            <a:spLocks noChangeArrowheads="1"/>
          </p:cNvSpPr>
          <p:nvPr/>
        </p:nvSpPr>
        <p:spPr bwMode="auto">
          <a:xfrm>
            <a:off x="8077200" y="2743200"/>
            <a:ext cx="609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sz="2000">
                <a:latin typeface="Tahoma" panose="020B0604030504040204" pitchFamily="34" charset="0"/>
              </a:rPr>
              <a:t>CRC</a:t>
            </a:r>
          </a:p>
        </p:txBody>
      </p:sp>
      <p:sp>
        <p:nvSpPr>
          <p:cNvPr id="20" name="Oval 1036"/>
          <p:cNvSpPr>
            <a:spLocks noChangeArrowheads="1"/>
          </p:cNvSpPr>
          <p:nvPr/>
        </p:nvSpPr>
        <p:spPr bwMode="auto">
          <a:xfrm>
            <a:off x="685800" y="3505200"/>
            <a:ext cx="4419600" cy="1371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0" lang="en-US" altLang="zh-TW">
                <a:latin typeface="Tahoma" panose="020B0604030504040204" pitchFamily="34" charset="0"/>
              </a:rPr>
              <a:t>Distribution System</a:t>
            </a:r>
          </a:p>
        </p:txBody>
      </p:sp>
      <p:sp>
        <p:nvSpPr>
          <p:cNvPr id="21" name="Oval 1037"/>
          <p:cNvSpPr>
            <a:spLocks noChangeArrowheads="1"/>
          </p:cNvSpPr>
          <p:nvPr/>
        </p:nvSpPr>
        <p:spPr bwMode="auto">
          <a:xfrm>
            <a:off x="152400" y="4343400"/>
            <a:ext cx="2209800" cy="2133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22" name="Oval 1038"/>
          <p:cNvSpPr>
            <a:spLocks noChangeArrowheads="1"/>
          </p:cNvSpPr>
          <p:nvPr/>
        </p:nvSpPr>
        <p:spPr bwMode="auto">
          <a:xfrm>
            <a:off x="1752600" y="4572000"/>
            <a:ext cx="2209800" cy="2133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endParaRPr kumimoji="0" lang="en-US" sz="2000">
              <a:solidFill>
                <a:schemeClr val="tx2"/>
              </a:solidFill>
              <a:latin typeface="Tahoma" panose="020B0604030504040204" pitchFamily="34" charset="0"/>
            </a:endParaRPr>
          </a:p>
        </p:txBody>
      </p:sp>
      <p:sp>
        <p:nvSpPr>
          <p:cNvPr id="23" name="Oval 1039"/>
          <p:cNvSpPr>
            <a:spLocks noChangeArrowheads="1"/>
          </p:cNvSpPr>
          <p:nvPr/>
        </p:nvSpPr>
        <p:spPr bwMode="auto">
          <a:xfrm>
            <a:off x="3429000" y="4343400"/>
            <a:ext cx="2209800" cy="2133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24" name="Oval 1040"/>
          <p:cNvSpPr>
            <a:spLocks noChangeArrowheads="1"/>
          </p:cNvSpPr>
          <p:nvPr/>
        </p:nvSpPr>
        <p:spPr bwMode="auto">
          <a:xfrm>
            <a:off x="1219200" y="53340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25" name="Oval 1041"/>
          <p:cNvSpPr>
            <a:spLocks noChangeArrowheads="1"/>
          </p:cNvSpPr>
          <p:nvPr/>
        </p:nvSpPr>
        <p:spPr bwMode="auto">
          <a:xfrm>
            <a:off x="4495800" y="53340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26" name="Oval 1042"/>
          <p:cNvSpPr>
            <a:spLocks noChangeArrowheads="1"/>
          </p:cNvSpPr>
          <p:nvPr/>
        </p:nvSpPr>
        <p:spPr bwMode="auto">
          <a:xfrm>
            <a:off x="2819400" y="55626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27" name="Line 1043"/>
          <p:cNvSpPr>
            <a:spLocks noChangeShapeType="1"/>
          </p:cNvSpPr>
          <p:nvPr/>
        </p:nvSpPr>
        <p:spPr bwMode="auto">
          <a:xfrm flipV="1">
            <a:off x="1295400" y="4724400"/>
            <a:ext cx="22860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Line 1044"/>
          <p:cNvSpPr>
            <a:spLocks noChangeShapeType="1"/>
          </p:cNvSpPr>
          <p:nvPr/>
        </p:nvSpPr>
        <p:spPr bwMode="auto">
          <a:xfrm flipV="1">
            <a:off x="2895600" y="4876800"/>
            <a:ext cx="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 name="Line 1045"/>
          <p:cNvSpPr>
            <a:spLocks noChangeShapeType="1"/>
          </p:cNvSpPr>
          <p:nvPr/>
        </p:nvSpPr>
        <p:spPr bwMode="auto">
          <a:xfrm flipH="1" flipV="1">
            <a:off x="4343400" y="4724400"/>
            <a:ext cx="15240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Text Box 1046"/>
          <p:cNvSpPr txBox="1">
            <a:spLocks noChangeArrowheads="1"/>
          </p:cNvSpPr>
          <p:nvPr/>
        </p:nvSpPr>
        <p:spPr bwMode="auto">
          <a:xfrm>
            <a:off x="914400" y="5486400"/>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a:latin typeface="Tahoma" panose="020B0604030504040204" pitchFamily="34" charset="0"/>
              </a:rPr>
              <a:t>AP1</a:t>
            </a:r>
          </a:p>
        </p:txBody>
      </p:sp>
      <p:sp>
        <p:nvSpPr>
          <p:cNvPr id="31" name="Text Box 1047"/>
          <p:cNvSpPr txBox="1">
            <a:spLocks noChangeArrowheads="1"/>
          </p:cNvSpPr>
          <p:nvPr/>
        </p:nvSpPr>
        <p:spPr bwMode="auto">
          <a:xfrm>
            <a:off x="2590800" y="5715000"/>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a:latin typeface="Tahoma" panose="020B0604030504040204" pitchFamily="34" charset="0"/>
              </a:rPr>
              <a:t>AP2</a:t>
            </a:r>
          </a:p>
        </p:txBody>
      </p:sp>
      <p:sp>
        <p:nvSpPr>
          <p:cNvPr id="32" name="Text Box 1048"/>
          <p:cNvSpPr txBox="1">
            <a:spLocks noChangeArrowheads="1"/>
          </p:cNvSpPr>
          <p:nvPr/>
        </p:nvSpPr>
        <p:spPr bwMode="auto">
          <a:xfrm>
            <a:off x="4343400" y="5486400"/>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a:latin typeface="Tahoma" panose="020B0604030504040204" pitchFamily="34" charset="0"/>
              </a:rPr>
              <a:t>AP3</a:t>
            </a:r>
          </a:p>
        </p:txBody>
      </p:sp>
      <p:sp>
        <p:nvSpPr>
          <p:cNvPr id="33" name="Text Box 1049"/>
          <p:cNvSpPr txBox="1">
            <a:spLocks noChangeArrowheads="1"/>
          </p:cNvSpPr>
          <p:nvPr/>
        </p:nvSpPr>
        <p:spPr bwMode="auto">
          <a:xfrm>
            <a:off x="533400" y="4648200"/>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rgbClr val="00CC00"/>
                </a:solidFill>
                <a:latin typeface="Tahoma" panose="020B0604030504040204" pitchFamily="34" charset="0"/>
              </a:rPr>
              <a:t>A</a:t>
            </a:r>
          </a:p>
        </p:txBody>
      </p:sp>
      <p:sp>
        <p:nvSpPr>
          <p:cNvPr id="34" name="Text Box 1050"/>
          <p:cNvSpPr txBox="1">
            <a:spLocks noChangeArrowheads="1"/>
          </p:cNvSpPr>
          <p:nvPr/>
        </p:nvSpPr>
        <p:spPr bwMode="auto">
          <a:xfrm>
            <a:off x="822325" y="6026150"/>
            <a:ext cx="333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chemeClr val="tx2"/>
                </a:solidFill>
                <a:latin typeface="Tahoma" panose="020B0604030504040204" pitchFamily="34" charset="0"/>
              </a:rPr>
              <a:t>B</a:t>
            </a:r>
          </a:p>
        </p:txBody>
      </p:sp>
      <p:sp>
        <p:nvSpPr>
          <p:cNvPr id="35" name="Text Box 1051"/>
          <p:cNvSpPr txBox="1">
            <a:spLocks noChangeArrowheads="1"/>
          </p:cNvSpPr>
          <p:nvPr/>
        </p:nvSpPr>
        <p:spPr bwMode="auto">
          <a:xfrm>
            <a:off x="2117725" y="5797550"/>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chemeClr val="tx2"/>
                </a:solidFill>
                <a:latin typeface="Tahoma" panose="020B0604030504040204" pitchFamily="34" charset="0"/>
              </a:rPr>
              <a:t>C</a:t>
            </a:r>
          </a:p>
        </p:txBody>
      </p:sp>
      <p:sp>
        <p:nvSpPr>
          <p:cNvPr id="36" name="Text Box 1052"/>
          <p:cNvSpPr txBox="1">
            <a:spLocks noChangeArrowheads="1"/>
          </p:cNvSpPr>
          <p:nvPr/>
        </p:nvSpPr>
        <p:spPr bwMode="auto">
          <a:xfrm>
            <a:off x="4251325" y="5873750"/>
            <a:ext cx="357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chemeClr val="tx2"/>
                </a:solidFill>
                <a:latin typeface="Tahoma" panose="020B0604030504040204" pitchFamily="34" charset="0"/>
              </a:rPr>
              <a:t>D</a:t>
            </a:r>
          </a:p>
        </p:txBody>
      </p:sp>
      <p:sp>
        <p:nvSpPr>
          <p:cNvPr id="37" name="Text Box 1053"/>
          <p:cNvSpPr txBox="1">
            <a:spLocks noChangeArrowheads="1"/>
          </p:cNvSpPr>
          <p:nvPr/>
        </p:nvSpPr>
        <p:spPr bwMode="auto">
          <a:xfrm>
            <a:off x="5105400" y="5029200"/>
            <a:ext cx="396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rgbClr val="C23A0A"/>
                </a:solidFill>
                <a:latin typeface="Tahoma" panose="020B0604030504040204" pitchFamily="34" charset="0"/>
              </a:rPr>
              <a:t>E</a:t>
            </a:r>
          </a:p>
        </p:txBody>
      </p:sp>
      <p:sp>
        <p:nvSpPr>
          <p:cNvPr id="38" name="Text Box 1054"/>
          <p:cNvSpPr txBox="1">
            <a:spLocks noChangeArrowheads="1"/>
          </p:cNvSpPr>
          <p:nvPr/>
        </p:nvSpPr>
        <p:spPr bwMode="auto">
          <a:xfrm>
            <a:off x="3505200" y="5410200"/>
            <a:ext cx="315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chemeClr val="tx2"/>
                </a:solidFill>
                <a:latin typeface="Tahoma" panose="020B0604030504040204" pitchFamily="34" charset="0"/>
              </a:rPr>
              <a:t>F</a:t>
            </a:r>
          </a:p>
        </p:txBody>
      </p:sp>
      <p:sp>
        <p:nvSpPr>
          <p:cNvPr id="39" name="Line 1055"/>
          <p:cNvSpPr>
            <a:spLocks noChangeShapeType="1"/>
          </p:cNvSpPr>
          <p:nvPr/>
        </p:nvSpPr>
        <p:spPr bwMode="auto">
          <a:xfrm>
            <a:off x="762000" y="5105400"/>
            <a:ext cx="457200" cy="22860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Freeform 1056"/>
          <p:cNvSpPr>
            <a:spLocks/>
          </p:cNvSpPr>
          <p:nvPr/>
        </p:nvSpPr>
        <p:spPr bwMode="auto">
          <a:xfrm>
            <a:off x="1447800" y="4368800"/>
            <a:ext cx="2971800" cy="965200"/>
          </a:xfrm>
          <a:custGeom>
            <a:avLst/>
            <a:gdLst>
              <a:gd name="T0" fmla="*/ 0 w 1872"/>
              <a:gd name="T1" fmla="*/ 965200 h 608"/>
              <a:gd name="T2" fmla="*/ 914400 w 1872"/>
              <a:gd name="T3" fmla="*/ 203200 h 608"/>
              <a:gd name="T4" fmla="*/ 2057400 w 1872"/>
              <a:gd name="T5" fmla="*/ 127000 h 608"/>
              <a:gd name="T6" fmla="*/ 2971800 w 1872"/>
              <a:gd name="T7" fmla="*/ 965200 h 6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2" h="608">
                <a:moveTo>
                  <a:pt x="0" y="608"/>
                </a:moveTo>
                <a:cubicBezTo>
                  <a:pt x="180" y="412"/>
                  <a:pt x="360" y="216"/>
                  <a:pt x="576" y="128"/>
                </a:cubicBezTo>
                <a:cubicBezTo>
                  <a:pt x="792" y="40"/>
                  <a:pt x="1080" y="0"/>
                  <a:pt x="1296" y="80"/>
                </a:cubicBezTo>
                <a:cubicBezTo>
                  <a:pt x="1512" y="160"/>
                  <a:pt x="1692" y="384"/>
                  <a:pt x="1872" y="608"/>
                </a:cubicBezTo>
              </a:path>
            </a:pathLst>
          </a:custGeom>
          <a:noFill/>
          <a:ln w="28575" cap="flat" cmpd="sng">
            <a:solidFill>
              <a:schemeClr val="hlink"/>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 name="Line 1057"/>
          <p:cNvSpPr>
            <a:spLocks noChangeShapeType="1"/>
          </p:cNvSpPr>
          <p:nvPr/>
        </p:nvSpPr>
        <p:spPr bwMode="auto">
          <a:xfrm flipV="1">
            <a:off x="4724400" y="5105400"/>
            <a:ext cx="381000" cy="22860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 name="Oval 1058"/>
          <p:cNvSpPr>
            <a:spLocks noChangeArrowheads="1"/>
          </p:cNvSpPr>
          <p:nvPr/>
        </p:nvSpPr>
        <p:spPr bwMode="auto">
          <a:xfrm>
            <a:off x="609600" y="5029200"/>
            <a:ext cx="76200" cy="76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43" name="Oval 1059"/>
          <p:cNvSpPr>
            <a:spLocks noChangeArrowheads="1"/>
          </p:cNvSpPr>
          <p:nvPr/>
        </p:nvSpPr>
        <p:spPr bwMode="auto">
          <a:xfrm>
            <a:off x="5105400" y="4953000"/>
            <a:ext cx="76200" cy="76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44" name="Line 1060"/>
          <p:cNvSpPr>
            <a:spLocks noChangeShapeType="1"/>
          </p:cNvSpPr>
          <p:nvPr/>
        </p:nvSpPr>
        <p:spPr bwMode="auto">
          <a:xfrm>
            <a:off x="5486400" y="3124200"/>
            <a:ext cx="0" cy="1219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 name="Line 1061"/>
          <p:cNvSpPr>
            <a:spLocks noChangeShapeType="1"/>
          </p:cNvSpPr>
          <p:nvPr/>
        </p:nvSpPr>
        <p:spPr bwMode="auto">
          <a:xfrm>
            <a:off x="5486400" y="37338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Text Box 1062"/>
          <p:cNvSpPr txBox="1">
            <a:spLocks noChangeArrowheads="1"/>
          </p:cNvSpPr>
          <p:nvPr/>
        </p:nvSpPr>
        <p:spPr bwMode="auto">
          <a:xfrm>
            <a:off x="5775325" y="3511550"/>
            <a:ext cx="3035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chemeClr val="tx2"/>
                </a:solidFill>
                <a:latin typeface="Tahoma" panose="020B0604030504040204" pitchFamily="34" charset="0"/>
              </a:rPr>
              <a:t>Frame Type (RTS,CTS,…)</a:t>
            </a:r>
          </a:p>
          <a:p>
            <a:pPr eaLnBrk="1" hangingPunct="1"/>
            <a:r>
              <a:rPr kumimoji="0" lang="en-US" altLang="zh-TW" sz="2000">
                <a:solidFill>
                  <a:schemeClr val="tx2"/>
                </a:solidFill>
                <a:latin typeface="Tahoma" panose="020B0604030504040204" pitchFamily="34" charset="0"/>
              </a:rPr>
              <a:t>ToDS</a:t>
            </a:r>
          </a:p>
          <a:p>
            <a:pPr eaLnBrk="1" hangingPunct="1"/>
            <a:r>
              <a:rPr kumimoji="0" lang="en-US" altLang="zh-TW" sz="2000">
                <a:solidFill>
                  <a:schemeClr val="tx2"/>
                </a:solidFill>
                <a:latin typeface="Tahoma" panose="020B0604030504040204" pitchFamily="34" charset="0"/>
              </a:rPr>
              <a:t>FromDS</a:t>
            </a:r>
          </a:p>
        </p:txBody>
      </p:sp>
      <p:sp>
        <p:nvSpPr>
          <p:cNvPr id="47" name="Line 1063"/>
          <p:cNvSpPr>
            <a:spLocks noChangeShapeType="1"/>
          </p:cNvSpPr>
          <p:nvPr/>
        </p:nvSpPr>
        <p:spPr bwMode="auto">
          <a:xfrm>
            <a:off x="5486400" y="4038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Line 1064"/>
          <p:cNvSpPr>
            <a:spLocks noChangeShapeType="1"/>
          </p:cNvSpPr>
          <p:nvPr/>
        </p:nvSpPr>
        <p:spPr bwMode="auto">
          <a:xfrm>
            <a:off x="5486400" y="43434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Line 1065"/>
          <p:cNvSpPr>
            <a:spLocks noChangeShapeType="1"/>
          </p:cNvSpPr>
          <p:nvPr/>
        </p:nvSpPr>
        <p:spPr bwMode="auto">
          <a:xfrm>
            <a:off x="2514600" y="2286000"/>
            <a:ext cx="4572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 name="Text Box 1066"/>
          <p:cNvSpPr txBox="1">
            <a:spLocks noChangeArrowheads="1"/>
          </p:cNvSpPr>
          <p:nvPr/>
        </p:nvSpPr>
        <p:spPr bwMode="auto">
          <a:xfrm>
            <a:off x="838200" y="1981200"/>
            <a:ext cx="2090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chemeClr val="tx2"/>
                </a:solidFill>
                <a:latin typeface="Tahoma" panose="020B0604030504040204" pitchFamily="34" charset="0"/>
              </a:rPr>
              <a:t>       </a:t>
            </a:r>
            <a:r>
              <a:rPr kumimoji="0" lang="en-US" altLang="zh-TW" sz="2000">
                <a:solidFill>
                  <a:srgbClr val="C23A0A"/>
                </a:solidFill>
                <a:latin typeface="Tahoma" panose="020B0604030504040204" pitchFamily="34" charset="0"/>
              </a:rPr>
              <a:t>Ultimate</a:t>
            </a:r>
          </a:p>
          <a:p>
            <a:pPr eaLnBrk="1" hangingPunct="1"/>
            <a:r>
              <a:rPr kumimoji="0" lang="en-US" altLang="zh-TW" sz="2000">
                <a:solidFill>
                  <a:srgbClr val="C23A0A"/>
                </a:solidFill>
                <a:latin typeface="Tahoma" panose="020B0604030504040204" pitchFamily="34" charset="0"/>
              </a:rPr>
              <a:t>Destination (E)</a:t>
            </a:r>
          </a:p>
        </p:txBody>
      </p:sp>
      <p:sp>
        <p:nvSpPr>
          <p:cNvPr id="51" name="Line 1067"/>
          <p:cNvSpPr>
            <a:spLocks noChangeShapeType="1"/>
          </p:cNvSpPr>
          <p:nvPr/>
        </p:nvSpPr>
        <p:spPr bwMode="auto">
          <a:xfrm flipH="1">
            <a:off x="3810000" y="24384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 name="Text Box 1068"/>
          <p:cNvSpPr txBox="1">
            <a:spLocks noChangeArrowheads="1"/>
          </p:cNvSpPr>
          <p:nvPr/>
        </p:nvSpPr>
        <p:spPr bwMode="auto">
          <a:xfrm>
            <a:off x="3124200" y="1752600"/>
            <a:ext cx="1846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chemeClr val="tx2"/>
                </a:solidFill>
                <a:latin typeface="Tahoma" panose="020B0604030504040204" pitchFamily="34" charset="0"/>
              </a:rPr>
              <a:t>Immediate</a:t>
            </a:r>
          </a:p>
          <a:p>
            <a:pPr eaLnBrk="1" hangingPunct="1"/>
            <a:r>
              <a:rPr kumimoji="0" lang="en-US" altLang="zh-TW" sz="2000">
                <a:solidFill>
                  <a:schemeClr val="tx2"/>
                </a:solidFill>
                <a:latin typeface="Tahoma" panose="020B0604030504040204" pitchFamily="34" charset="0"/>
              </a:rPr>
              <a:t>Sender (AP3)</a:t>
            </a:r>
          </a:p>
        </p:txBody>
      </p:sp>
      <p:sp>
        <p:nvSpPr>
          <p:cNvPr id="53" name="Line 1069"/>
          <p:cNvSpPr>
            <a:spLocks noChangeShapeType="1"/>
          </p:cNvSpPr>
          <p:nvPr/>
        </p:nvSpPr>
        <p:spPr bwMode="auto">
          <a:xfrm flipH="1">
            <a:off x="4572000" y="2209800"/>
            <a:ext cx="5334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 name="Text Box 1070"/>
          <p:cNvSpPr txBox="1">
            <a:spLocks noChangeArrowheads="1"/>
          </p:cNvSpPr>
          <p:nvPr/>
        </p:nvSpPr>
        <p:spPr bwMode="auto">
          <a:xfrm>
            <a:off x="5013325" y="1758950"/>
            <a:ext cx="1628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chemeClr val="tx2"/>
                </a:solidFill>
                <a:latin typeface="Tahoma" panose="020B0604030504040204" pitchFamily="34" charset="0"/>
              </a:rPr>
              <a:t>Intermediate</a:t>
            </a:r>
          </a:p>
          <a:p>
            <a:pPr eaLnBrk="1" hangingPunct="1"/>
            <a:r>
              <a:rPr kumimoji="0" lang="en-US" altLang="zh-TW" sz="2000">
                <a:solidFill>
                  <a:schemeClr val="tx2"/>
                </a:solidFill>
                <a:latin typeface="Tahoma" panose="020B0604030504040204" pitchFamily="34" charset="0"/>
              </a:rPr>
              <a:t>Destination</a:t>
            </a:r>
          </a:p>
          <a:p>
            <a:pPr eaLnBrk="1" hangingPunct="1"/>
            <a:r>
              <a:rPr kumimoji="0" lang="en-US" altLang="zh-TW" sz="2000">
                <a:solidFill>
                  <a:schemeClr val="tx2"/>
                </a:solidFill>
                <a:latin typeface="Tahoma" panose="020B0604030504040204" pitchFamily="34" charset="0"/>
              </a:rPr>
              <a:t>(AP1)</a:t>
            </a:r>
          </a:p>
        </p:txBody>
      </p:sp>
      <p:sp>
        <p:nvSpPr>
          <p:cNvPr id="55" name="Line 1071"/>
          <p:cNvSpPr>
            <a:spLocks noChangeShapeType="1"/>
          </p:cNvSpPr>
          <p:nvPr/>
        </p:nvSpPr>
        <p:spPr bwMode="auto">
          <a:xfrm flipH="1">
            <a:off x="6248400" y="2286000"/>
            <a:ext cx="10668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Text Box 1072"/>
          <p:cNvSpPr txBox="1">
            <a:spLocks noChangeArrowheads="1"/>
          </p:cNvSpPr>
          <p:nvPr/>
        </p:nvSpPr>
        <p:spPr bwMode="auto">
          <a:xfrm>
            <a:off x="7239000" y="1905000"/>
            <a:ext cx="947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sz="2000">
                <a:solidFill>
                  <a:srgbClr val="00CC00"/>
                </a:solidFill>
                <a:latin typeface="Tahoma" panose="020B0604030504040204" pitchFamily="34" charset="0"/>
              </a:rPr>
              <a:t>Source</a:t>
            </a:r>
          </a:p>
          <a:p>
            <a:pPr eaLnBrk="1" hangingPunct="1"/>
            <a:r>
              <a:rPr kumimoji="0" lang="en-US" altLang="zh-TW" sz="2000">
                <a:solidFill>
                  <a:srgbClr val="00CC00"/>
                </a:solidFill>
                <a:latin typeface="Tahoma" panose="020B0604030504040204" pitchFamily="34" charset="0"/>
              </a:rPr>
              <a:t>(A)</a:t>
            </a:r>
          </a:p>
        </p:txBody>
      </p:sp>
      <p:sp>
        <p:nvSpPr>
          <p:cNvPr id="57" name="Rectangle 1073"/>
          <p:cNvSpPr>
            <a:spLocks noChangeArrowheads="1"/>
          </p:cNvSpPr>
          <p:nvPr/>
        </p:nvSpPr>
        <p:spPr bwMode="auto">
          <a:xfrm>
            <a:off x="5791200" y="5029200"/>
            <a:ext cx="274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solidFill>
                  <a:schemeClr val="tx2"/>
                </a:solidFill>
                <a:latin typeface="Verdana" panose="020B0604030504040204" pitchFamily="34" charset="0"/>
              </a:rPr>
              <a:t>RTS: </a:t>
            </a:r>
            <a:r>
              <a:rPr kumimoji="0" lang="en-US" altLang="zh-TW" sz="1800">
                <a:latin typeface="Tahoma" panose="020B0604030504040204" pitchFamily="34" charset="0"/>
              </a:rPr>
              <a:t>Request-to-Send </a:t>
            </a:r>
            <a:endParaRPr lang="en-US" altLang="zh-TW" sz="1800">
              <a:solidFill>
                <a:schemeClr val="tx2"/>
              </a:solidFill>
              <a:latin typeface="Verdana" panose="020B0604030504040204" pitchFamily="34" charset="0"/>
            </a:endParaRPr>
          </a:p>
          <a:p>
            <a:pPr eaLnBrk="1" hangingPunct="1"/>
            <a:endParaRPr lang="en-US" altLang="zh-TW" sz="2000">
              <a:solidFill>
                <a:schemeClr val="tx2"/>
              </a:solidFill>
              <a:latin typeface="Verdana" panose="020B0604030504040204" pitchFamily="34" charset="0"/>
            </a:endParaRPr>
          </a:p>
          <a:p>
            <a:pPr eaLnBrk="1" hangingPunct="1"/>
            <a:r>
              <a:rPr lang="en-US" altLang="zh-TW" sz="2000">
                <a:solidFill>
                  <a:schemeClr val="tx2"/>
                </a:solidFill>
                <a:latin typeface="Verdana" panose="020B0604030504040204" pitchFamily="34" charset="0"/>
              </a:rPr>
              <a:t>CTS: </a:t>
            </a:r>
            <a:r>
              <a:rPr kumimoji="0" lang="en-US" altLang="zh-TW" sz="2000">
                <a:latin typeface="Tahoma" panose="020B0604030504040204" pitchFamily="34" charset="0"/>
              </a:rPr>
              <a:t>Clear-to-Send </a:t>
            </a:r>
          </a:p>
        </p:txBody>
      </p:sp>
    </p:spTree>
    <p:extLst>
      <p:ext uri="{BB962C8B-B14F-4D97-AF65-F5344CB8AC3E}">
        <p14:creationId xmlns:p14="http://schemas.microsoft.com/office/powerpoint/2010/main" val="220742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glass.wav"/>
                                        </p:tgtEl>
                                      </p:cMediaNode>
                                    </p:audio>
                                  </p:subTnLst>
                                </p:cTn>
                              </p:par>
                            </p:childTnLst>
                          </p:cTn>
                        </p:par>
                        <p:par>
                          <p:cTn id="7" fill="hold">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40"/>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3" name="projctor.wav"/>
                                        </p:tgtEl>
                                      </p:cMediaNode>
                                    </p:audio>
                                  </p:subTnLst>
                                </p:cTn>
                              </p:par>
                            </p:childTnLst>
                          </p:cTn>
                        </p:par>
                        <p:par>
                          <p:cTn id="10" fill="hold">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41"/>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5556" y="1484785"/>
            <a:ext cx="7992888" cy="4608511"/>
          </a:xfrm>
          <a:prstGeom prst="rect">
            <a:avLst/>
          </a:prstGeom>
          <a:solidFill>
            <a:srgbClr val="CE787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342900" indent="-342900" algn="ctr">
              <a:buFont typeface="Arial" panose="020B0604020202020204" pitchFamily="34" charset="0"/>
              <a:buChar char="•"/>
            </a:pPr>
            <a:endParaRPr lang="en-GB" sz="2000" dirty="0">
              <a:solidFill>
                <a:schemeClr val="tx1"/>
              </a:solidFill>
            </a:endParaRPr>
          </a:p>
        </p:txBody>
      </p:sp>
      <p:sp>
        <p:nvSpPr>
          <p:cNvPr id="2" name="Title 1"/>
          <p:cNvSpPr>
            <a:spLocks noGrp="1"/>
          </p:cNvSpPr>
          <p:nvPr>
            <p:ph type="title"/>
          </p:nvPr>
        </p:nvSpPr>
        <p:spPr/>
        <p:txBody>
          <a:bodyPr>
            <a:normAutofit/>
          </a:bodyPr>
          <a:lstStyle/>
          <a:p>
            <a:endParaRPr lang="en-GB" dirty="0"/>
          </a:p>
        </p:txBody>
      </p:sp>
      <p:sp>
        <p:nvSpPr>
          <p:cNvPr id="7" name="Content Placeholder 13"/>
          <p:cNvSpPr txBox="1">
            <a:spLocks/>
          </p:cNvSpPr>
          <p:nvPr/>
        </p:nvSpPr>
        <p:spPr>
          <a:xfrm>
            <a:off x="827584" y="1484785"/>
            <a:ext cx="7632848" cy="2808311"/>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GB" dirty="0" smtClean="0"/>
          </a:p>
        </p:txBody>
      </p:sp>
      <p:sp>
        <p:nvSpPr>
          <p:cNvPr id="6" name="Rectangle 5"/>
          <p:cNvSpPr/>
          <p:nvPr/>
        </p:nvSpPr>
        <p:spPr>
          <a:xfrm>
            <a:off x="763960" y="1612909"/>
            <a:ext cx="7992888" cy="36246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2E044D-F7A3-40E1-9408-6A9D32286D15}" type="slidenum">
              <a:rPr lang="en-US" altLang="zh-TW" smtClean="0"/>
              <a:pPr>
                <a:defRPr/>
              </a:pPr>
              <a:t>41</a:t>
            </a:fld>
            <a:endParaRPr lang="en-US" altLang="zh-TW"/>
          </a:p>
        </p:txBody>
      </p:sp>
      <p:sp>
        <p:nvSpPr>
          <p:cNvPr id="9" name="Rectangle 2"/>
          <p:cNvSpPr txBox="1">
            <a:spLocks noChangeArrowheads="1"/>
          </p:cNvSpPr>
          <p:nvPr/>
        </p:nvSpPr>
        <p:spPr>
          <a:xfrm>
            <a:off x="317500" y="173038"/>
            <a:ext cx="8637588" cy="1311275"/>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US" altLang="zh-TW" sz="3600" smtClean="0">
                <a:latin typeface="Verdana" panose="020B0604030504040204" pitchFamily="34" charset="0"/>
              </a:rPr>
              <a:t>IEEE 802.11 Physical Layer</a:t>
            </a:r>
            <a:r>
              <a:rPr lang="zh-TW" altLang="en-US" sz="3600" smtClean="0">
                <a:latin typeface="Verdana" panose="020B0604030504040204" pitchFamily="34" charset="0"/>
              </a:rPr>
              <a:t>：</a:t>
            </a:r>
            <a:br>
              <a:rPr lang="zh-TW" altLang="en-US" sz="3600" smtClean="0">
                <a:latin typeface="Verdana" panose="020B0604030504040204" pitchFamily="34" charset="0"/>
              </a:rPr>
            </a:br>
            <a:r>
              <a:rPr lang="en-US" altLang="zh-TW" sz="3600" smtClean="0">
                <a:latin typeface="Verdana" panose="020B0604030504040204" pitchFamily="34" charset="0"/>
              </a:rPr>
              <a:t>Frame format        (</a:t>
            </a:r>
            <a:r>
              <a:rPr lang="en-US" altLang="zh-TW" smtClean="0"/>
              <a:t>con</a:t>
            </a:r>
            <a:r>
              <a:rPr lang="en-US" altLang="zh-TW" smtClean="0">
                <a:latin typeface="Times New Roman" panose="02020603050405020304" pitchFamily="18" charset="0"/>
              </a:rPr>
              <a:t>’</a:t>
            </a:r>
            <a:r>
              <a:rPr lang="en-US" altLang="zh-TW" smtClean="0"/>
              <a:t>t</a:t>
            </a:r>
            <a:r>
              <a:rPr lang="en-US" altLang="zh-TW" sz="3600" smtClean="0">
                <a:latin typeface="Verdana" panose="020B0604030504040204" pitchFamily="34" charset="0"/>
              </a:rPr>
              <a:t>)</a:t>
            </a:r>
            <a:endParaRPr lang="en-US" altLang="zh-TW" sz="3600" dirty="0" smtClean="0">
              <a:latin typeface="Verdana" panose="020B0604030504040204" pitchFamily="34" charset="0"/>
            </a:endParaRPr>
          </a:p>
        </p:txBody>
      </p:sp>
      <p:sp>
        <p:nvSpPr>
          <p:cNvPr id="10" name="Rectangle 3"/>
          <p:cNvSpPr txBox="1">
            <a:spLocks noChangeArrowheads="1"/>
          </p:cNvSpPr>
          <p:nvPr/>
        </p:nvSpPr>
        <p:spPr>
          <a:xfrm>
            <a:off x="328613" y="1941513"/>
            <a:ext cx="8208962"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endParaRPr lang="en-US" altLang="zh-TW" smtClean="0"/>
          </a:p>
          <a:p>
            <a:pPr>
              <a:buFont typeface="Wingdings" panose="05000000000000000000" pitchFamily="2" charset="2"/>
              <a:buNone/>
            </a:pPr>
            <a:endParaRPr lang="en-US" altLang="zh-TW" smtClean="0"/>
          </a:p>
          <a:p>
            <a:pPr>
              <a:buFont typeface="Wingdings" panose="05000000000000000000" pitchFamily="2" charset="2"/>
              <a:buNone/>
            </a:pPr>
            <a:r>
              <a:rPr lang="en-US" altLang="zh-TW" smtClean="0"/>
              <a:t>Header</a:t>
            </a:r>
            <a:r>
              <a:rPr lang="zh-TW" altLang="en-US" smtClean="0"/>
              <a:t>：</a:t>
            </a:r>
            <a:r>
              <a:rPr lang="en-US" altLang="zh-TW" smtClean="0"/>
              <a:t>30Bytes including control  </a:t>
            </a:r>
          </a:p>
          <a:p>
            <a:pPr>
              <a:buFont typeface="Wingdings" panose="05000000000000000000" pitchFamily="2" charset="2"/>
              <a:buNone/>
            </a:pPr>
            <a:r>
              <a:rPr lang="en-US" altLang="zh-TW" smtClean="0"/>
              <a:t>                information</a:t>
            </a:r>
            <a:r>
              <a:rPr lang="zh-TW" altLang="en-US" smtClean="0"/>
              <a:t>、</a:t>
            </a:r>
            <a:r>
              <a:rPr lang="en-US" altLang="zh-TW" smtClean="0"/>
              <a:t>addressing</a:t>
            </a:r>
            <a:r>
              <a:rPr lang="zh-TW" altLang="en-US" smtClean="0"/>
              <a:t>、</a:t>
            </a:r>
            <a:r>
              <a:rPr lang="en-US" altLang="zh-TW" smtClean="0"/>
              <a:t>sequence   </a:t>
            </a:r>
          </a:p>
          <a:p>
            <a:pPr>
              <a:buFont typeface="Wingdings" panose="05000000000000000000" pitchFamily="2" charset="2"/>
              <a:buNone/>
            </a:pPr>
            <a:r>
              <a:rPr lang="en-US" altLang="zh-TW" smtClean="0"/>
              <a:t>                number</a:t>
            </a:r>
            <a:r>
              <a:rPr lang="zh-TW" altLang="en-US" smtClean="0"/>
              <a:t>、</a:t>
            </a:r>
            <a:r>
              <a:rPr lang="en-US" altLang="zh-TW" smtClean="0"/>
              <a:t>duration</a:t>
            </a:r>
          </a:p>
          <a:p>
            <a:pPr>
              <a:buFont typeface="Wingdings" panose="05000000000000000000" pitchFamily="2" charset="2"/>
              <a:buNone/>
            </a:pPr>
            <a:r>
              <a:rPr lang="en-US" altLang="zh-TW" smtClean="0"/>
              <a:t>Data    </a:t>
            </a:r>
            <a:r>
              <a:rPr lang="zh-TW" altLang="en-US" smtClean="0"/>
              <a:t>：</a:t>
            </a:r>
            <a:r>
              <a:rPr lang="en-US" altLang="zh-TW" smtClean="0"/>
              <a:t>0~2312Bytes,changing with frame        </a:t>
            </a:r>
          </a:p>
          <a:p>
            <a:pPr>
              <a:buFont typeface="Wingdings" panose="05000000000000000000" pitchFamily="2" charset="2"/>
              <a:buNone/>
            </a:pPr>
            <a:r>
              <a:rPr lang="en-US" altLang="zh-TW" smtClean="0"/>
              <a:t>              type</a:t>
            </a:r>
          </a:p>
          <a:p>
            <a:pPr>
              <a:buFont typeface="Wingdings" panose="05000000000000000000" pitchFamily="2" charset="2"/>
              <a:buNone/>
            </a:pPr>
            <a:r>
              <a:rPr lang="en-US" altLang="zh-TW" smtClean="0"/>
              <a:t>Error control</a:t>
            </a:r>
            <a:r>
              <a:rPr lang="zh-TW" altLang="en-US" smtClean="0"/>
              <a:t>：</a:t>
            </a:r>
            <a:r>
              <a:rPr lang="en-US" altLang="zh-TW" smtClean="0"/>
              <a:t>4Bytes,with CRC32</a:t>
            </a:r>
            <a:endParaRPr lang="en-US" altLang="zh-TW" dirty="0" smtClean="0"/>
          </a:p>
        </p:txBody>
      </p:sp>
      <p:graphicFrame>
        <p:nvGraphicFramePr>
          <p:cNvPr id="11" name="Group 216"/>
          <p:cNvGraphicFramePr>
            <a:graphicFrameLocks noGrp="1"/>
          </p:cNvGraphicFramePr>
          <p:nvPr/>
        </p:nvGraphicFramePr>
        <p:xfrm>
          <a:off x="228600" y="1828800"/>
          <a:ext cx="8686800" cy="560760"/>
        </p:xfrm>
        <a:graphic>
          <a:graphicData uri="http://schemas.openxmlformats.org/drawingml/2006/table">
            <a:tbl>
              <a:tblPr/>
              <a:tblGrid>
                <a:gridCol w="838200"/>
                <a:gridCol w="990600"/>
                <a:gridCol w="1143000"/>
                <a:gridCol w="1143000"/>
                <a:gridCol w="1143000"/>
                <a:gridCol w="990600"/>
                <a:gridCol w="1066800"/>
                <a:gridCol w="762000"/>
                <a:gridCol w="609600"/>
              </a:tblGrid>
              <a:tr h="560388">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Frame control</a:t>
                      </a: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Duration</a:t>
                      </a:r>
                    </a:p>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/ID</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3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Addressing 1</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3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Addressing 2</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3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Addressing 3</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3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Sequence control</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2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Addressing 4</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Frame body</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CRC</a:t>
                      </a: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7054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10"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984C660-7F17-4229-8277-B3854947C240}" type="slidenum">
              <a:rPr lang="en-US" altLang="zh-TW" smtClean="0"/>
              <a:pPr>
                <a:defRPr/>
              </a:pPr>
              <a:t>42</a:t>
            </a:fld>
            <a:endParaRPr lang="en-US" altLang="zh-TW"/>
          </a:p>
        </p:txBody>
      </p:sp>
      <p:sp>
        <p:nvSpPr>
          <p:cNvPr id="11" name="Rectangle 2"/>
          <p:cNvSpPr txBox="1">
            <a:spLocks noChangeArrowheads="1"/>
          </p:cNvSpPr>
          <p:nvPr/>
        </p:nvSpPr>
        <p:spPr>
          <a:xfrm>
            <a:off x="317500" y="173038"/>
            <a:ext cx="8637588" cy="1311275"/>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US" altLang="zh-TW" sz="3600" smtClean="0">
                <a:latin typeface="Verdana" panose="020B0604030504040204" pitchFamily="34" charset="0"/>
              </a:rPr>
              <a:t>IEEE 802.11 </a:t>
            </a:r>
            <a:br>
              <a:rPr lang="en-US" altLang="zh-TW" sz="3600" smtClean="0">
                <a:latin typeface="Verdana" panose="020B0604030504040204" pitchFamily="34" charset="0"/>
              </a:rPr>
            </a:br>
            <a:r>
              <a:rPr lang="en-US" altLang="zh-TW" sz="3600" smtClean="0">
                <a:latin typeface="Verdana" panose="020B0604030504040204" pitchFamily="34" charset="0"/>
              </a:rPr>
              <a:t>Frame format (</a:t>
            </a:r>
            <a:r>
              <a:rPr lang="en-US" altLang="zh-TW" smtClean="0"/>
              <a:t>con</a:t>
            </a:r>
            <a:r>
              <a:rPr lang="en-US" altLang="zh-TW" smtClean="0">
                <a:latin typeface="Times New Roman" panose="02020603050405020304" pitchFamily="18" charset="0"/>
              </a:rPr>
              <a:t>’</a:t>
            </a:r>
            <a:r>
              <a:rPr lang="en-US" altLang="zh-TW" smtClean="0"/>
              <a:t>t</a:t>
            </a:r>
            <a:r>
              <a:rPr lang="en-US" altLang="zh-TW" sz="3600" smtClean="0">
                <a:latin typeface="Verdana" panose="020B0604030504040204" pitchFamily="34" charset="0"/>
              </a:rPr>
              <a:t>)</a:t>
            </a:r>
            <a:endParaRPr lang="en-US" altLang="zh-TW" sz="3600" smtClean="0">
              <a:latin typeface="Verdana" panose="020B0604030504040204" pitchFamily="34" charset="0"/>
            </a:endParaRPr>
          </a:p>
        </p:txBody>
      </p:sp>
      <p:sp>
        <p:nvSpPr>
          <p:cNvPr id="12" name="Rectangle 3"/>
          <p:cNvSpPr txBox="1">
            <a:spLocks noChangeArrowheads="1"/>
          </p:cNvSpPr>
          <p:nvPr/>
        </p:nvSpPr>
        <p:spPr>
          <a:xfrm>
            <a:off x="328613" y="1941513"/>
            <a:ext cx="8208962"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endParaRPr lang="en-US" altLang="zh-TW" smtClean="0"/>
          </a:p>
          <a:p>
            <a:pPr>
              <a:buFont typeface="Wingdings" panose="05000000000000000000" pitchFamily="2" charset="2"/>
              <a:buNone/>
            </a:pPr>
            <a:r>
              <a:rPr lang="en-US" altLang="zh-TW" smtClean="0">
                <a:latin typeface="新細明體" panose="02020500000000000000" pitchFamily="18" charset="-120"/>
              </a:rPr>
              <a:t>   </a:t>
            </a:r>
            <a:endParaRPr lang="en-US" altLang="zh-TW" smtClean="0">
              <a:latin typeface="新細明體" panose="02020500000000000000" pitchFamily="18" charset="-120"/>
              <a:cs typeface="Times New Roman" panose="02020603050405020304" pitchFamily="18" charset="0"/>
            </a:endParaRPr>
          </a:p>
          <a:p>
            <a:pPr>
              <a:buFont typeface="Wingdings" panose="05000000000000000000" pitchFamily="2" charset="2"/>
              <a:buNone/>
            </a:pPr>
            <a:endParaRPr lang="en-US" altLang="zh-TW" smtClean="0"/>
          </a:p>
          <a:p>
            <a:pPr>
              <a:buFont typeface="Wingdings" panose="05000000000000000000" pitchFamily="2" charset="2"/>
              <a:buNone/>
            </a:pPr>
            <a:endParaRPr lang="en-US" altLang="zh-TW" smtClean="0"/>
          </a:p>
        </p:txBody>
      </p:sp>
      <p:graphicFrame>
        <p:nvGraphicFramePr>
          <p:cNvPr id="13" name="Group 163"/>
          <p:cNvGraphicFramePr>
            <a:graphicFrameLocks noGrp="1"/>
          </p:cNvGraphicFramePr>
          <p:nvPr/>
        </p:nvGraphicFramePr>
        <p:xfrm>
          <a:off x="533400" y="4038600"/>
          <a:ext cx="8153400" cy="533400"/>
        </p:xfrm>
        <a:graphic>
          <a:graphicData uri="http://schemas.openxmlformats.org/drawingml/2006/table">
            <a:tbl>
              <a:tblPr/>
              <a:tblGrid>
                <a:gridCol w="976313"/>
                <a:gridCol w="614362"/>
                <a:gridCol w="954088"/>
                <a:gridCol w="715962"/>
                <a:gridCol w="793750"/>
                <a:gridCol w="746125"/>
                <a:gridCol w="685800"/>
                <a:gridCol w="609600"/>
                <a:gridCol w="685800"/>
                <a:gridCol w="609600"/>
                <a:gridCol w="762000"/>
              </a:tblGrid>
              <a:tr h="533400">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Protocol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Subtype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To 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From 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More flag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Retry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Pwr mgt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More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WEP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Order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Line 138"/>
          <p:cNvSpPr>
            <a:spLocks noChangeShapeType="1"/>
          </p:cNvSpPr>
          <p:nvPr/>
        </p:nvSpPr>
        <p:spPr bwMode="auto">
          <a:xfrm>
            <a:off x="228600" y="2362200"/>
            <a:ext cx="3048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139"/>
          <p:cNvSpPr>
            <a:spLocks noChangeShapeType="1"/>
          </p:cNvSpPr>
          <p:nvPr/>
        </p:nvSpPr>
        <p:spPr bwMode="auto">
          <a:xfrm>
            <a:off x="1066800" y="2362200"/>
            <a:ext cx="75438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9" name="Group 141"/>
          <p:cNvGraphicFramePr>
            <a:graphicFrameLocks noGrp="1"/>
          </p:cNvGraphicFramePr>
          <p:nvPr/>
        </p:nvGraphicFramePr>
        <p:xfrm>
          <a:off x="228600" y="1828800"/>
          <a:ext cx="8686800" cy="560760"/>
        </p:xfrm>
        <a:graphic>
          <a:graphicData uri="http://schemas.openxmlformats.org/drawingml/2006/table">
            <a:tbl>
              <a:tblPr/>
              <a:tblGrid>
                <a:gridCol w="838200"/>
                <a:gridCol w="990600"/>
                <a:gridCol w="1143000"/>
                <a:gridCol w="1143000"/>
                <a:gridCol w="1143000"/>
                <a:gridCol w="990600"/>
                <a:gridCol w="1066800"/>
                <a:gridCol w="762000"/>
                <a:gridCol w="609600"/>
              </a:tblGrid>
              <a:tr h="560388">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Frame control</a:t>
                      </a: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Duration</a:t>
                      </a:r>
                    </a:p>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/ID</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3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Addressing 1</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3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Addressing 2</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3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Addressing 3</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3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Sequence control</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2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Addressing 4</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Frame body</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CFF33"/>
                        </a:buClr>
                        <a:buSzPct val="70000"/>
                        <a:buFont typeface="Wingdings" panose="05000000000000000000" pitchFamily="2" charset="2"/>
                        <a:defRPr kumimoji="1" sz="2800">
                          <a:solidFill>
                            <a:schemeClr val="tx1"/>
                          </a:solidFill>
                          <a:latin typeface="Arial" panose="020B0604020202020204" pitchFamily="34" charset="0"/>
                          <a:ea typeface="新細明體" panose="02020500000000000000" pitchFamily="18" charset="-120"/>
                        </a:defRPr>
                      </a:lvl1pPr>
                      <a:lvl2pPr>
                        <a:spcBef>
                          <a:spcPct val="20000"/>
                        </a:spcBef>
                        <a:buClr>
                          <a:schemeClr val="accent2"/>
                        </a:buClr>
                        <a:buSzPct val="65000"/>
                        <a:buFont typeface="Wingdings" panose="05000000000000000000" pitchFamily="2" charset="2"/>
                        <a:defRPr kumimoji="1" sz="2400">
                          <a:solidFill>
                            <a:schemeClr val="tx1"/>
                          </a:solidFill>
                          <a:latin typeface="Arial" panose="020B0604020202020204" pitchFamily="34" charset="0"/>
                          <a:ea typeface="新細明體" panose="02020500000000000000" pitchFamily="18" charset="-120"/>
                        </a:defRPr>
                      </a:lvl2pPr>
                      <a:lvl3pPr>
                        <a:spcBef>
                          <a:spcPct val="20000"/>
                        </a:spcBef>
                        <a:buClr>
                          <a:srgbClr val="0099CC"/>
                        </a:buClr>
                        <a:buSzPct val="65000"/>
                        <a:buFont typeface="Wingdings" panose="05000000000000000000" pitchFamily="2" charset="2"/>
                        <a:defRPr kumimoji="1" sz="2000">
                          <a:solidFill>
                            <a:schemeClr val="tx1"/>
                          </a:solidFill>
                          <a:latin typeface="Arial" panose="020B0604020202020204" pitchFamily="34" charset="0"/>
                          <a:ea typeface="新細明體" panose="02020500000000000000" pitchFamily="18" charset="-120"/>
                        </a:defRPr>
                      </a:lvl3pPr>
                      <a:lvl4pPr>
                        <a:spcBef>
                          <a:spcPct val="20000"/>
                        </a:spcBef>
                        <a:buClr>
                          <a:schemeClr val="tx2"/>
                        </a:buClr>
                        <a:buSzPct val="7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4pPr>
                      <a:lvl5pPr>
                        <a:spcBef>
                          <a:spcPct val="20000"/>
                        </a:spcBef>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buClr>
                          <a:schemeClr val="hlink"/>
                        </a:buClr>
                        <a:buSzPct val="65000"/>
                        <a:buFont typeface="Wingdings" panose="05000000000000000000" pitchFamily="2" charset="2"/>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CRC</a:t>
                      </a: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6763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WLAN  IEEE802.11  </a:t>
            </a:r>
            <a:r>
              <a:rPr lang="en-US" sz="2800" b="1" dirty="0" err="1" smtClean="0"/>
              <a:t>adalah</a:t>
            </a:r>
            <a:r>
              <a:rPr lang="en-US" sz="2800" b="1" dirty="0" smtClean="0"/>
              <a:t> …</a:t>
            </a:r>
            <a:endParaRPr lang="en-US" sz="2800" dirty="0"/>
          </a:p>
        </p:txBody>
      </p:sp>
      <p:sp>
        <p:nvSpPr>
          <p:cNvPr id="4" name="Rectangle 3"/>
          <p:cNvSpPr/>
          <p:nvPr/>
        </p:nvSpPr>
        <p:spPr>
          <a:xfrm>
            <a:off x="611560" y="1340768"/>
            <a:ext cx="7992888" cy="4608512"/>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55576" y="1724878"/>
            <a:ext cx="7704856" cy="319222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err="1" smtClean="0"/>
              <a:t>Serangkaian</a:t>
            </a:r>
            <a:r>
              <a:rPr lang="en-US" dirty="0" smtClean="0"/>
              <a:t> </a:t>
            </a:r>
            <a:r>
              <a:rPr lang="en-US" dirty="0" err="1" smtClean="0"/>
              <a:t>spesifikasi</a:t>
            </a:r>
            <a:r>
              <a:rPr lang="en-US" dirty="0" smtClean="0"/>
              <a:t> </a:t>
            </a:r>
            <a:r>
              <a:rPr lang="en-US" dirty="0" err="1"/>
              <a:t>kendali</a:t>
            </a:r>
            <a:r>
              <a:rPr lang="en-US" dirty="0"/>
              <a:t> </a:t>
            </a:r>
            <a:r>
              <a:rPr lang="en-US" dirty="0" err="1"/>
              <a:t>akses</a:t>
            </a:r>
            <a:r>
              <a:rPr lang="en-US" dirty="0"/>
              <a:t> medium </a:t>
            </a:r>
            <a:r>
              <a:rPr lang="en-US" dirty="0" err="1"/>
              <a:t>dan</a:t>
            </a:r>
            <a:r>
              <a:rPr lang="en-US" dirty="0"/>
              <a:t> </a:t>
            </a:r>
            <a:r>
              <a:rPr lang="en-US" dirty="0" err="1"/>
              <a:t>lapisan</a:t>
            </a:r>
            <a:r>
              <a:rPr lang="en-US" dirty="0"/>
              <a:t> </a:t>
            </a:r>
            <a:r>
              <a:rPr lang="en-US" dirty="0" err="1"/>
              <a:t>fisik</a:t>
            </a:r>
            <a:r>
              <a:rPr lang="en-US" dirty="0"/>
              <a:t> </a:t>
            </a:r>
            <a:r>
              <a:rPr lang="en-US" dirty="0" err="1"/>
              <a:t>untuk</a:t>
            </a:r>
            <a:r>
              <a:rPr lang="en-US" dirty="0"/>
              <a:t> </a:t>
            </a:r>
            <a:r>
              <a:rPr lang="en-US" dirty="0" err="1"/>
              <a:t>mengimplementasikan</a:t>
            </a:r>
            <a:r>
              <a:rPr lang="en-US" dirty="0"/>
              <a:t> </a:t>
            </a:r>
            <a:r>
              <a:rPr lang="en-US" dirty="0" err="1"/>
              <a:t>komunikasi</a:t>
            </a:r>
            <a:r>
              <a:rPr lang="en-US" dirty="0"/>
              <a:t> </a:t>
            </a:r>
            <a:r>
              <a:rPr lang="en-US" dirty="0" err="1"/>
              <a:t>komputer</a:t>
            </a:r>
            <a:r>
              <a:rPr lang="en-US" dirty="0"/>
              <a:t> wireless local area network di </a:t>
            </a:r>
            <a:r>
              <a:rPr lang="en-US" dirty="0" err="1"/>
              <a:t>frekuensi</a:t>
            </a:r>
            <a:r>
              <a:rPr lang="en-US" dirty="0"/>
              <a:t> 2.4, 3.6, 5, </a:t>
            </a:r>
            <a:r>
              <a:rPr lang="en-US" dirty="0" err="1"/>
              <a:t>dan</a:t>
            </a:r>
            <a:r>
              <a:rPr lang="en-US" dirty="0"/>
              <a:t> 60 GHz. </a:t>
            </a:r>
            <a:r>
              <a:rPr lang="en-US" dirty="0" err="1"/>
              <a:t>Mereka</a:t>
            </a:r>
            <a:r>
              <a:rPr lang="en-US" dirty="0"/>
              <a:t> </a:t>
            </a:r>
            <a:r>
              <a:rPr lang="en-US" dirty="0" err="1"/>
              <a:t>diciptakan</a:t>
            </a:r>
            <a:r>
              <a:rPr lang="en-US" dirty="0"/>
              <a:t> </a:t>
            </a:r>
            <a:r>
              <a:rPr lang="en-US" dirty="0" err="1"/>
              <a:t>dan</a:t>
            </a:r>
            <a:r>
              <a:rPr lang="en-US" dirty="0"/>
              <a:t> </a:t>
            </a:r>
            <a:r>
              <a:rPr lang="en-US" dirty="0" err="1"/>
              <a:t>dioperasikan</a:t>
            </a:r>
            <a:r>
              <a:rPr lang="en-US" dirty="0"/>
              <a:t> </a:t>
            </a:r>
            <a:r>
              <a:rPr lang="en-US" dirty="0" err="1"/>
              <a:t>oleh</a:t>
            </a:r>
            <a:r>
              <a:rPr lang="en-US" dirty="0"/>
              <a:t> Institute of Electrical and Electronics Engineers. </a:t>
            </a:r>
            <a:r>
              <a:rPr lang="en-US" dirty="0" err="1"/>
              <a:t>Versi</a:t>
            </a:r>
            <a:r>
              <a:rPr lang="en-US" dirty="0"/>
              <a:t> </a:t>
            </a:r>
            <a:r>
              <a:rPr lang="en-US" dirty="0" err="1"/>
              <a:t>dasar</a:t>
            </a:r>
            <a:r>
              <a:rPr lang="en-US" dirty="0"/>
              <a:t> </a:t>
            </a:r>
            <a:r>
              <a:rPr lang="en-US" dirty="0" err="1"/>
              <a:t>dirilis</a:t>
            </a:r>
            <a:r>
              <a:rPr lang="en-US" dirty="0"/>
              <a:t> </a:t>
            </a:r>
            <a:r>
              <a:rPr lang="en-US" dirty="0" err="1"/>
              <a:t>tahun</a:t>
            </a:r>
            <a:r>
              <a:rPr lang="en-US" dirty="0"/>
              <a:t> 1997 </a:t>
            </a:r>
            <a:r>
              <a:rPr lang="en-US" dirty="0" err="1"/>
              <a:t>dan</a:t>
            </a:r>
            <a:r>
              <a:rPr lang="en-US" dirty="0"/>
              <a:t> </a:t>
            </a:r>
            <a:r>
              <a:rPr lang="en-US" dirty="0" err="1"/>
              <a:t>telah</a:t>
            </a:r>
            <a:r>
              <a:rPr lang="en-US" dirty="0"/>
              <a:t> </a:t>
            </a:r>
            <a:r>
              <a:rPr lang="en-US" dirty="0" err="1"/>
              <a:t>melalui</a:t>
            </a:r>
            <a:r>
              <a:rPr lang="en-US" dirty="0"/>
              <a:t> </a:t>
            </a:r>
            <a:r>
              <a:rPr lang="en-US" dirty="0" err="1"/>
              <a:t>serangkaian</a:t>
            </a:r>
            <a:r>
              <a:rPr lang="en-US" dirty="0"/>
              <a:t> </a:t>
            </a:r>
            <a:r>
              <a:rPr lang="en-US" dirty="0" err="1"/>
              <a:t>pembaruan</a:t>
            </a:r>
            <a:r>
              <a:rPr lang="en-US" dirty="0"/>
              <a:t> </a:t>
            </a:r>
            <a:r>
              <a:rPr lang="en-US" dirty="0" err="1"/>
              <a:t>dan</a:t>
            </a:r>
            <a:r>
              <a:rPr lang="en-US" dirty="0"/>
              <a:t> </a:t>
            </a:r>
            <a:r>
              <a:rPr lang="en-US" dirty="0" err="1"/>
              <a:t>menyediakan</a:t>
            </a:r>
            <a:r>
              <a:rPr lang="en-US" dirty="0"/>
              <a:t> </a:t>
            </a:r>
            <a:r>
              <a:rPr lang="en-US" dirty="0" err="1"/>
              <a:t>dasar</a:t>
            </a:r>
            <a:r>
              <a:rPr lang="en-US" dirty="0"/>
              <a:t> </a:t>
            </a:r>
            <a:r>
              <a:rPr lang="en-US" dirty="0" err="1"/>
              <a:t>bagi</a:t>
            </a:r>
            <a:r>
              <a:rPr lang="en-US" dirty="0"/>
              <a:t> </a:t>
            </a:r>
            <a:r>
              <a:rPr lang="en-US" dirty="0" err="1"/>
              <a:t>produk</a:t>
            </a:r>
            <a:r>
              <a:rPr lang="en-US" dirty="0"/>
              <a:t> </a:t>
            </a:r>
            <a:r>
              <a:rPr lang="en-US" dirty="0" err="1"/>
              <a:t>jaringan</a:t>
            </a:r>
            <a:r>
              <a:rPr lang="en-US" dirty="0"/>
              <a:t> </a:t>
            </a:r>
            <a:r>
              <a:rPr lang="en-US" dirty="0" err="1"/>
              <a:t>nirkabel</a:t>
            </a:r>
            <a:r>
              <a:rPr lang="en-US" dirty="0"/>
              <a:t> Wi-Fi.</a:t>
            </a:r>
          </a:p>
        </p:txBody>
      </p:sp>
    </p:spTree>
    <p:extLst>
      <p:ext uri="{BB962C8B-B14F-4D97-AF65-F5344CB8AC3E}">
        <p14:creationId xmlns:p14="http://schemas.microsoft.com/office/powerpoint/2010/main" val="4109654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4BF000-153F-4C5C-BDF9-3D4235288E67}" type="slidenum">
              <a:rPr lang="en-US" altLang="zh-TW" smtClean="0"/>
              <a:pPr>
                <a:defRPr/>
              </a:pPr>
              <a:t>43</a:t>
            </a:fld>
            <a:endParaRPr lang="en-US" altLang="zh-TW"/>
          </a:p>
        </p:txBody>
      </p:sp>
      <p:sp>
        <p:nvSpPr>
          <p:cNvPr id="15" name="Rectangle 2"/>
          <p:cNvSpPr>
            <a:spLocks noGrp="1" noChangeArrowheads="1"/>
          </p:cNvSpPr>
          <p:nvPr>
            <p:ph type="title"/>
          </p:nvPr>
        </p:nvSpPr>
        <p:spPr>
          <a:xfrm>
            <a:off x="317500" y="722313"/>
            <a:ext cx="8637588" cy="762000"/>
          </a:xfrm>
        </p:spPr>
        <p:txBody>
          <a:bodyPr/>
          <a:lstStyle/>
          <a:p>
            <a:pPr eaLnBrk="1" hangingPunct="1"/>
            <a:r>
              <a:rPr lang="en-US" altLang="zh-TW" smtClean="0"/>
              <a:t>MAC Layer</a:t>
            </a:r>
            <a:r>
              <a:rPr lang="zh-TW" altLang="en-US" smtClean="0"/>
              <a:t>：</a:t>
            </a:r>
            <a:r>
              <a:rPr lang="en-US" altLang="zh-TW" smtClean="0"/>
              <a:t>CSMA/CA</a:t>
            </a:r>
          </a:p>
        </p:txBody>
      </p:sp>
      <p:sp>
        <p:nvSpPr>
          <p:cNvPr id="16" name="Rectangle 3"/>
          <p:cNvSpPr txBox="1">
            <a:spLocks noChangeArrowheads="1"/>
          </p:cNvSpPr>
          <p:nvPr/>
        </p:nvSpPr>
        <p:spPr>
          <a:xfrm>
            <a:off x="685800" y="1676400"/>
            <a:ext cx="777240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mtClean="0"/>
              <a:t>802.11 Collision Resolution</a:t>
            </a:r>
            <a:endParaRPr lang="en-US" altLang="zh-TW" smtClean="0">
              <a:latin typeface="Verdana" panose="020B0604030504040204" pitchFamily="34" charset="0"/>
            </a:endParaRPr>
          </a:p>
          <a:p>
            <a:r>
              <a:rPr lang="en-US" altLang="zh-TW" smtClean="0">
                <a:latin typeface="Verdana" panose="020B0604030504040204" pitchFamily="34" charset="0"/>
              </a:rPr>
              <a:t>CSMA/CA</a:t>
            </a:r>
          </a:p>
          <a:p>
            <a:r>
              <a:rPr lang="en-US" altLang="zh-TW" smtClean="0"/>
              <a:t>Hidden Terminal effect</a:t>
            </a:r>
          </a:p>
          <a:p>
            <a:r>
              <a:rPr lang="en-US" altLang="zh-TW" smtClean="0">
                <a:latin typeface="Verdana" panose="020B0604030504040204" pitchFamily="34" charset="0"/>
              </a:rPr>
              <a:t>How it works?</a:t>
            </a:r>
            <a:endParaRPr lang="en-US" altLang="zh-TW" smtClean="0"/>
          </a:p>
          <a:p>
            <a:endParaRPr lang="en-US" altLang="zh-TW" smtClean="0"/>
          </a:p>
          <a:p>
            <a:pPr>
              <a:buFont typeface="Wingdings" panose="05000000000000000000" pitchFamily="2" charset="2"/>
              <a:buNone/>
            </a:pPr>
            <a:endParaRPr lang="en-US" altLang="zh-TW" dirty="0" smtClean="0"/>
          </a:p>
        </p:txBody>
      </p:sp>
      <p:sp>
        <p:nvSpPr>
          <p:cNvPr id="20" name="Rectangle 5"/>
          <p:cNvSpPr>
            <a:spLocks noChangeArrowheads="1"/>
          </p:cNvSpPr>
          <p:nvPr/>
        </p:nvSpPr>
        <p:spPr bwMode="auto">
          <a:xfrm>
            <a:off x="762000" y="457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600">
                <a:solidFill>
                  <a:schemeClr val="tx2"/>
                </a:solidFill>
                <a:latin typeface="Tahoma" panose="020B0604030504040204" pitchFamily="34" charset="0"/>
              </a:rPr>
              <a:t>Carrier Sense Multiple Access/Collision Avoidance</a:t>
            </a:r>
          </a:p>
        </p:txBody>
      </p:sp>
    </p:spTree>
    <p:extLst>
      <p:ext uri="{BB962C8B-B14F-4D97-AF65-F5344CB8AC3E}">
        <p14:creationId xmlns:p14="http://schemas.microsoft.com/office/powerpoint/2010/main" val="2145331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6FF9ED6-80B0-42BA-A519-63EA70899281}" type="slidenum">
              <a:rPr lang="en-US" altLang="zh-TW" smtClean="0"/>
              <a:pPr>
                <a:defRPr/>
              </a:pPr>
              <a:t>44</a:t>
            </a:fld>
            <a:endParaRPr lang="en-US" altLang="zh-TW"/>
          </a:p>
        </p:txBody>
      </p:sp>
      <p:sp>
        <p:nvSpPr>
          <p:cNvPr id="8" name="Rectangle 2"/>
          <p:cNvSpPr>
            <a:spLocks noChangeArrowheads="1"/>
          </p:cNvSpPr>
          <p:nvPr/>
        </p:nvSpPr>
        <p:spPr bwMode="auto">
          <a:xfrm>
            <a:off x="5715000" y="5029200"/>
            <a:ext cx="2743200" cy="121920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9" name="Rectangle 3"/>
          <p:cNvSpPr txBox="1">
            <a:spLocks noChangeArrowheads="1"/>
          </p:cNvSpPr>
          <p:nvPr/>
        </p:nvSpPr>
        <p:spPr>
          <a:xfrm>
            <a:off x="317500" y="722313"/>
            <a:ext cx="8637588" cy="762000"/>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US" altLang="zh-TW" smtClean="0"/>
              <a:t>802.11 Collision Resolution</a:t>
            </a:r>
            <a:endParaRPr lang="en-US" altLang="zh-TW" smtClean="0"/>
          </a:p>
        </p:txBody>
      </p:sp>
      <p:sp>
        <p:nvSpPr>
          <p:cNvPr id="10" name="Rectangle 4"/>
          <p:cNvSpPr txBox="1">
            <a:spLocks noChangeArrowheads="1"/>
          </p:cNvSpPr>
          <p:nvPr/>
        </p:nvSpPr>
        <p:spPr>
          <a:xfrm>
            <a:off x="762000" y="1600200"/>
            <a:ext cx="777240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mtClean="0"/>
              <a:t>Two senders might send RTS at the same time</a:t>
            </a:r>
          </a:p>
          <a:p>
            <a:r>
              <a:rPr lang="en-US" altLang="zh-TW" smtClean="0"/>
              <a:t>Collision will occur corrupting the data</a:t>
            </a:r>
          </a:p>
          <a:p>
            <a:r>
              <a:rPr lang="en-US" altLang="zh-TW" smtClean="0"/>
              <a:t>No CTS will follow</a:t>
            </a:r>
          </a:p>
          <a:p>
            <a:r>
              <a:rPr lang="en-US" altLang="zh-TW" smtClean="0"/>
              <a:t>Senders will time-out waiting for CTS and retry with exponential backoff</a:t>
            </a:r>
            <a:endParaRPr lang="en-US" altLang="zh-TW" smtClean="0"/>
          </a:p>
        </p:txBody>
      </p:sp>
      <p:sp>
        <p:nvSpPr>
          <p:cNvPr id="11" name="Rectangle 5"/>
          <p:cNvSpPr>
            <a:spLocks noChangeArrowheads="1"/>
          </p:cNvSpPr>
          <p:nvPr/>
        </p:nvSpPr>
        <p:spPr bwMode="auto">
          <a:xfrm>
            <a:off x="5791200" y="5000625"/>
            <a:ext cx="274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solidFill>
                  <a:schemeClr val="tx2"/>
                </a:solidFill>
                <a:latin typeface="Verdana" panose="020B0604030504040204" pitchFamily="34" charset="0"/>
              </a:rPr>
              <a:t>RTS: </a:t>
            </a:r>
            <a:r>
              <a:rPr kumimoji="0" lang="en-US" altLang="zh-TW" sz="1800">
                <a:latin typeface="Tahoma" panose="020B0604030504040204" pitchFamily="34" charset="0"/>
              </a:rPr>
              <a:t>Request-to-Send </a:t>
            </a:r>
            <a:endParaRPr lang="en-US" altLang="zh-TW" sz="1800">
              <a:solidFill>
                <a:schemeClr val="tx2"/>
              </a:solidFill>
              <a:latin typeface="Verdana" panose="020B0604030504040204" pitchFamily="34" charset="0"/>
            </a:endParaRPr>
          </a:p>
          <a:p>
            <a:pPr eaLnBrk="1" hangingPunct="1"/>
            <a:endParaRPr lang="en-US" altLang="zh-TW" sz="2000">
              <a:solidFill>
                <a:schemeClr val="tx2"/>
              </a:solidFill>
              <a:latin typeface="Verdana" panose="020B0604030504040204" pitchFamily="34" charset="0"/>
            </a:endParaRPr>
          </a:p>
          <a:p>
            <a:pPr eaLnBrk="1" hangingPunct="1"/>
            <a:r>
              <a:rPr lang="en-US" altLang="zh-TW" sz="2000">
                <a:solidFill>
                  <a:schemeClr val="tx2"/>
                </a:solidFill>
                <a:latin typeface="Verdana" panose="020B0604030504040204" pitchFamily="34" charset="0"/>
              </a:rPr>
              <a:t>CTS: </a:t>
            </a:r>
            <a:r>
              <a:rPr kumimoji="0" lang="en-US" altLang="zh-TW" sz="2000">
                <a:latin typeface="Tahoma" panose="020B0604030504040204" pitchFamily="34" charset="0"/>
              </a:rPr>
              <a:t>Clear-to-Send </a:t>
            </a:r>
          </a:p>
        </p:txBody>
      </p:sp>
    </p:spTree>
    <p:extLst>
      <p:ext uri="{BB962C8B-B14F-4D97-AF65-F5344CB8AC3E}">
        <p14:creationId xmlns:p14="http://schemas.microsoft.com/office/powerpoint/2010/main" val="3459109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69F5678-62F9-4FEC-80E1-BE4DD9DBEDF5}" type="slidenum">
              <a:rPr lang="en-US" altLang="zh-TW" smtClean="0"/>
              <a:pPr>
                <a:defRPr/>
              </a:pPr>
              <a:t>45</a:t>
            </a:fld>
            <a:endParaRPr lang="en-US" altLang="zh-TW"/>
          </a:p>
        </p:txBody>
      </p:sp>
      <p:sp>
        <p:nvSpPr>
          <p:cNvPr id="13" name="Oval 2"/>
          <p:cNvSpPr>
            <a:spLocks noChangeArrowheads="1"/>
          </p:cNvSpPr>
          <p:nvPr/>
        </p:nvSpPr>
        <p:spPr bwMode="auto">
          <a:xfrm>
            <a:off x="5791200" y="4267200"/>
            <a:ext cx="1981200" cy="19812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endParaRPr kumimoji="0" lang="en-US">
              <a:latin typeface="Tahoma" panose="020B0604030504040204" pitchFamily="34" charset="0"/>
            </a:endParaRPr>
          </a:p>
        </p:txBody>
      </p:sp>
      <p:sp>
        <p:nvSpPr>
          <p:cNvPr id="14" name="Rectangle 3"/>
          <p:cNvSpPr>
            <a:spLocks noGrp="1" noChangeArrowheads="1"/>
          </p:cNvSpPr>
          <p:nvPr>
            <p:ph type="title"/>
          </p:nvPr>
        </p:nvSpPr>
        <p:spPr>
          <a:xfrm>
            <a:off x="317500" y="722313"/>
            <a:ext cx="8637588" cy="762000"/>
          </a:xfrm>
        </p:spPr>
        <p:txBody>
          <a:bodyPr/>
          <a:lstStyle/>
          <a:p>
            <a:pPr eaLnBrk="1" hangingPunct="1"/>
            <a:r>
              <a:rPr lang="en-US" altLang="zh-TW" smtClean="0"/>
              <a:t>802.11  transmission Protocol</a:t>
            </a:r>
          </a:p>
        </p:txBody>
      </p:sp>
      <p:sp>
        <p:nvSpPr>
          <p:cNvPr id="15" name="Rectangle 4"/>
          <p:cNvSpPr txBox="1">
            <a:spLocks noChangeArrowheads="1"/>
          </p:cNvSpPr>
          <p:nvPr/>
        </p:nvSpPr>
        <p:spPr>
          <a:xfrm>
            <a:off x="265113" y="1676400"/>
            <a:ext cx="8878887" cy="42672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TW" smtClean="0"/>
              <a:t>Sender A sends Request-to-Send (RTS)</a:t>
            </a:r>
          </a:p>
          <a:p>
            <a:pPr>
              <a:lnSpc>
                <a:spcPct val="90000"/>
              </a:lnSpc>
            </a:pPr>
            <a:r>
              <a:rPr lang="en-US" altLang="zh-TW" smtClean="0"/>
              <a:t>Receiver B sends Clear-to-Send (CTS)</a:t>
            </a:r>
          </a:p>
          <a:p>
            <a:pPr lvl="1">
              <a:lnSpc>
                <a:spcPct val="90000"/>
              </a:lnSpc>
            </a:pPr>
            <a:r>
              <a:rPr lang="en-US" altLang="zh-TW" smtClean="0"/>
              <a:t>Nodes who hear CTS cannot transmit concurrently with A </a:t>
            </a:r>
            <a:r>
              <a:rPr lang="en-US" altLang="zh-TW" smtClean="0">
                <a:solidFill>
                  <a:srgbClr val="C23A0A"/>
                </a:solidFill>
              </a:rPr>
              <a:t>(red region</a:t>
            </a:r>
            <a:r>
              <a:rPr lang="en-US" altLang="zh-TW" smtClean="0"/>
              <a:t>)</a:t>
            </a:r>
          </a:p>
          <a:p>
            <a:pPr lvl="1">
              <a:lnSpc>
                <a:spcPct val="90000"/>
              </a:lnSpc>
            </a:pPr>
            <a:r>
              <a:rPr lang="en-US" altLang="zh-TW" smtClean="0"/>
              <a:t>Nodes who hear RTS but not CTS can transmit (</a:t>
            </a:r>
            <a:r>
              <a:rPr lang="en-US" altLang="zh-TW" b="1" smtClean="0">
                <a:solidFill>
                  <a:srgbClr val="00CC00"/>
                </a:solidFill>
              </a:rPr>
              <a:t>green region</a:t>
            </a:r>
            <a:r>
              <a:rPr lang="en-US" altLang="zh-TW" smtClean="0"/>
              <a:t>)</a:t>
            </a:r>
          </a:p>
          <a:p>
            <a:pPr>
              <a:lnSpc>
                <a:spcPct val="90000"/>
              </a:lnSpc>
            </a:pPr>
            <a:r>
              <a:rPr lang="en-US" altLang="zh-TW" smtClean="0"/>
              <a:t>Sender A sends data frame</a:t>
            </a:r>
          </a:p>
          <a:p>
            <a:pPr>
              <a:lnSpc>
                <a:spcPct val="90000"/>
              </a:lnSpc>
            </a:pPr>
            <a:r>
              <a:rPr lang="en-US" altLang="zh-TW" smtClean="0"/>
              <a:t>Receiver B sends ACK</a:t>
            </a:r>
          </a:p>
          <a:p>
            <a:pPr>
              <a:lnSpc>
                <a:spcPct val="90000"/>
              </a:lnSpc>
            </a:pPr>
            <a:r>
              <a:rPr lang="en-US" altLang="zh-TW" smtClean="0"/>
              <a:t>Nodes who hear the ACK can </a:t>
            </a:r>
          </a:p>
          <a:p>
            <a:pPr>
              <a:lnSpc>
                <a:spcPct val="90000"/>
              </a:lnSpc>
              <a:buFont typeface="Wingdings" panose="05000000000000000000" pitchFamily="2" charset="2"/>
              <a:buNone/>
            </a:pPr>
            <a:r>
              <a:rPr lang="en-US" altLang="zh-TW" smtClean="0"/>
              <a:t>   now transmit</a:t>
            </a:r>
            <a:endParaRPr lang="en-US" altLang="zh-TW" dirty="0" smtClean="0"/>
          </a:p>
        </p:txBody>
      </p:sp>
      <p:sp>
        <p:nvSpPr>
          <p:cNvPr id="16" name="Oval 5"/>
          <p:cNvSpPr>
            <a:spLocks noChangeArrowheads="1"/>
          </p:cNvSpPr>
          <p:nvPr/>
        </p:nvSpPr>
        <p:spPr bwMode="auto">
          <a:xfrm>
            <a:off x="6629400" y="4191000"/>
            <a:ext cx="1981200" cy="1981200"/>
          </a:xfrm>
          <a:prstGeom prst="ellipse">
            <a:avLst/>
          </a:prstGeom>
          <a:solidFill>
            <a:srgbClr val="C23A0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endParaRPr kumimoji="0" lang="en-US">
              <a:latin typeface="Tahoma" panose="020B0604030504040204" pitchFamily="34" charset="0"/>
            </a:endParaRPr>
          </a:p>
        </p:txBody>
      </p:sp>
      <p:sp>
        <p:nvSpPr>
          <p:cNvPr id="17" name="Oval 6"/>
          <p:cNvSpPr>
            <a:spLocks noChangeArrowheads="1"/>
          </p:cNvSpPr>
          <p:nvPr/>
        </p:nvSpPr>
        <p:spPr bwMode="auto">
          <a:xfrm>
            <a:off x="7543800" y="5105400"/>
            <a:ext cx="152400" cy="152400"/>
          </a:xfrm>
          <a:prstGeom prst="ellipse">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8" name="Text Box 7"/>
          <p:cNvSpPr txBox="1">
            <a:spLocks noChangeArrowheads="1"/>
          </p:cNvSpPr>
          <p:nvPr/>
        </p:nvSpPr>
        <p:spPr bwMode="auto">
          <a:xfrm>
            <a:off x="5791200" y="5029200"/>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a:solidFill>
                  <a:schemeClr val="bg1"/>
                </a:solidFill>
                <a:latin typeface="Tahoma" panose="020B0604030504040204" pitchFamily="34" charset="0"/>
              </a:rPr>
              <a:t>RTS</a:t>
            </a:r>
          </a:p>
        </p:txBody>
      </p:sp>
      <p:sp>
        <p:nvSpPr>
          <p:cNvPr id="19" name="Oval 8"/>
          <p:cNvSpPr>
            <a:spLocks noChangeArrowheads="1"/>
          </p:cNvSpPr>
          <p:nvPr/>
        </p:nvSpPr>
        <p:spPr bwMode="auto">
          <a:xfrm>
            <a:off x="6705600" y="5181600"/>
            <a:ext cx="152400" cy="152400"/>
          </a:xfrm>
          <a:prstGeom prst="ellipse">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20" name="Text Box 9"/>
          <p:cNvSpPr txBox="1">
            <a:spLocks noChangeArrowheads="1"/>
          </p:cNvSpPr>
          <p:nvPr/>
        </p:nvSpPr>
        <p:spPr bwMode="auto">
          <a:xfrm>
            <a:off x="7451725" y="4376738"/>
            <a:ext cx="714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a:latin typeface="Tahoma" panose="020B0604030504040204" pitchFamily="34" charset="0"/>
              </a:rPr>
              <a:t>CTS</a:t>
            </a:r>
          </a:p>
        </p:txBody>
      </p:sp>
      <p:sp>
        <p:nvSpPr>
          <p:cNvPr id="21" name="Oval 10"/>
          <p:cNvSpPr>
            <a:spLocks noChangeArrowheads="1"/>
          </p:cNvSpPr>
          <p:nvPr/>
        </p:nvSpPr>
        <p:spPr bwMode="auto">
          <a:xfrm>
            <a:off x="5791200" y="4267200"/>
            <a:ext cx="1981200" cy="1981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endParaRPr kumimoji="0" lang="en-US">
              <a:latin typeface="Tahoma" panose="020B0604030504040204" pitchFamily="34" charset="0"/>
            </a:endParaRPr>
          </a:p>
        </p:txBody>
      </p:sp>
      <p:sp>
        <p:nvSpPr>
          <p:cNvPr id="22" name="Line 11"/>
          <p:cNvSpPr>
            <a:spLocks noChangeShapeType="1"/>
          </p:cNvSpPr>
          <p:nvPr/>
        </p:nvSpPr>
        <p:spPr bwMode="auto">
          <a:xfrm flipV="1">
            <a:off x="6781800" y="5181600"/>
            <a:ext cx="838200" cy="76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Text Box 12"/>
          <p:cNvSpPr txBox="1">
            <a:spLocks noChangeArrowheads="1"/>
          </p:cNvSpPr>
          <p:nvPr/>
        </p:nvSpPr>
        <p:spPr bwMode="auto">
          <a:xfrm>
            <a:off x="6705600" y="5257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a:latin typeface="Tahoma" panose="020B0604030504040204" pitchFamily="34" charset="0"/>
              </a:rPr>
              <a:t>A</a:t>
            </a:r>
          </a:p>
        </p:txBody>
      </p:sp>
      <p:sp>
        <p:nvSpPr>
          <p:cNvPr id="24" name="Text Box 13"/>
          <p:cNvSpPr txBox="1">
            <a:spLocks noChangeArrowheads="1"/>
          </p:cNvSpPr>
          <p:nvPr/>
        </p:nvSpPr>
        <p:spPr bwMode="auto">
          <a:xfrm>
            <a:off x="7696200" y="5029200"/>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kumimoji="0" lang="en-US" altLang="zh-TW">
                <a:latin typeface="Tahoma" panose="020B0604030504040204" pitchFamily="34" charset="0"/>
              </a:rPr>
              <a:t>B</a:t>
            </a:r>
          </a:p>
        </p:txBody>
      </p:sp>
    </p:spTree>
    <p:extLst>
      <p:ext uri="{BB962C8B-B14F-4D97-AF65-F5344CB8AC3E}">
        <p14:creationId xmlns:p14="http://schemas.microsoft.com/office/powerpoint/2010/main" val="250500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7" fill="hold">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16"/>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2" name="chimes.wav"/>
                                        </p:tgtEl>
                                      </p:cMediaNode>
                                    </p:audio>
                                  </p:subTnLst>
                                </p:cTn>
                              </p:par>
                            </p:childTnLst>
                          </p:cTn>
                        </p:par>
                        <p:par>
                          <p:cTn id="10" fill="hold">
                            <p:stCondLst>
                              <p:cond delay="3000"/>
                            </p:stCondLst>
                            <p:childTnLst>
                              <p:par>
                                <p:cTn id="11" presetID="1" presetClass="entr" presetSubtype="0" fill="hold" grpId="0" nodeType="afterEffect">
                                  <p:stCondLst>
                                    <p:cond delay="0"/>
                                  </p:stCondLst>
                                  <p:childTnLst>
                                    <p:set>
                                      <p:cBhvr>
                                        <p:cTn id="12" dur="1" fill="hold">
                                          <p:stCondLst>
                                            <p:cond delay="499"/>
                                          </p:stCondLst>
                                        </p:cTn>
                                        <p:tgtEl>
                                          <p:spTgt spid="20"/>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3" name="laser.wav"/>
                                        </p:tgtEl>
                                      </p:cMediaNode>
                                    </p:audio>
                                  </p:subTnLst>
                                </p:cTn>
                              </p:par>
                            </p:childTnLst>
                          </p:cTn>
                        </p:par>
                        <p:par>
                          <p:cTn id="13" fill="hold">
                            <p:stCondLst>
                              <p:cond delay="3500"/>
                            </p:stCondLst>
                            <p:childTnLst>
                              <p:par>
                                <p:cTn id="14" presetID="1" presetClass="entr" presetSubtype="0" fill="hold" grpId="0" nodeType="afterEffect">
                                  <p:stCondLst>
                                    <p:cond delay="1000"/>
                                  </p:stCondLst>
                                  <p:childTnLst>
                                    <p:set>
                                      <p:cBhvr>
                                        <p:cTn id="15" dur="1" fill="hold">
                                          <p:stCondLst>
                                            <p:cond delay="499"/>
                                          </p:stCondLst>
                                        </p:cTn>
                                        <p:tgtEl>
                                          <p:spTgt spid="22"/>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4"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8" grpId="0" autoUpdateAnimBg="0"/>
      <p:bldP spid="20" grpId="0" autoUpdateAnimBg="0"/>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A3718B-AA6A-460F-9F4F-F23161E9AD4B}" type="slidenum">
              <a:rPr lang="en-US" altLang="zh-TW" smtClean="0"/>
              <a:pPr>
                <a:defRPr/>
              </a:pPr>
              <a:t>46</a:t>
            </a:fld>
            <a:endParaRPr lang="en-US" altLang="zh-TW"/>
          </a:p>
        </p:txBody>
      </p:sp>
      <p:sp>
        <p:nvSpPr>
          <p:cNvPr id="26" name="Rectangle 2"/>
          <p:cNvSpPr txBox="1">
            <a:spLocks noChangeArrowheads="1"/>
          </p:cNvSpPr>
          <p:nvPr/>
        </p:nvSpPr>
        <p:spPr>
          <a:xfrm>
            <a:off x="685800" y="609600"/>
            <a:ext cx="7772400" cy="762000"/>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US" altLang="zh-TW" smtClean="0"/>
              <a:t>Hidden Terminal effect</a:t>
            </a:r>
            <a:endParaRPr lang="en-US" altLang="zh-TW" smtClean="0"/>
          </a:p>
        </p:txBody>
      </p:sp>
      <p:sp>
        <p:nvSpPr>
          <p:cNvPr id="27" name="Rectangle 3"/>
          <p:cNvSpPr txBox="1">
            <a:spLocks noChangeArrowheads="1"/>
          </p:cNvSpPr>
          <p:nvPr/>
        </p:nvSpPr>
        <p:spPr>
          <a:xfrm>
            <a:off x="685800" y="1600200"/>
            <a:ext cx="7772400" cy="2971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altLang="zh-TW" sz="2200" b="1" smtClean="0">
                <a:solidFill>
                  <a:srgbClr val="008000"/>
                </a:solidFill>
              </a:rPr>
              <a:t>(a) </a:t>
            </a:r>
            <a:r>
              <a:rPr lang="en-US" altLang="zh-TW" sz="2400" b="1" smtClean="0">
                <a:solidFill>
                  <a:srgbClr val="008000"/>
                </a:solidFill>
              </a:rPr>
              <a:t>A and C cannot hear each other because of obstacles or signal attenuation; so, their packets collide at B</a:t>
            </a:r>
            <a:r>
              <a:rPr lang="en-US" altLang="zh-TW" sz="2200" b="1" smtClean="0">
                <a:solidFill>
                  <a:schemeClr val="tx2"/>
                </a:solidFill>
              </a:rPr>
              <a:t> </a:t>
            </a:r>
          </a:p>
          <a:p>
            <a:endParaRPr lang="en-US" altLang="zh-TW" smtClean="0"/>
          </a:p>
        </p:txBody>
      </p:sp>
      <p:pic>
        <p:nvPicPr>
          <p:cNvPr id="28" name="Picture 4" descr="C:\WINDOWS\Profiles\gerla\My Documents\kurose-pictures\5.7-480211d.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752725"/>
            <a:ext cx="630555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5"/>
          <p:cNvSpPr>
            <a:spLocks noChangeArrowheads="1"/>
          </p:cNvSpPr>
          <p:nvPr/>
        </p:nvSpPr>
        <p:spPr bwMode="auto">
          <a:xfrm>
            <a:off x="838200" y="5105400"/>
            <a:ext cx="7391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r" eaLnBrk="1" hangingPunct="1"/>
            <a:r>
              <a:rPr lang="en-US" altLang="zh-TW" b="1">
                <a:solidFill>
                  <a:schemeClr val="tx2"/>
                </a:solidFill>
                <a:latin typeface="Tahoma" panose="020B0604030504040204" pitchFamily="34" charset="0"/>
              </a:rPr>
              <a:t>(b) goal: avoid collisions at B</a:t>
            </a:r>
          </a:p>
          <a:p>
            <a:pPr algn="r" eaLnBrk="1" hangingPunct="1"/>
            <a:r>
              <a:rPr lang="en-US" altLang="zh-TW" sz="800" b="1">
                <a:solidFill>
                  <a:schemeClr val="tx2"/>
                </a:solidFill>
                <a:latin typeface="Tahoma" panose="020B0604030504040204" pitchFamily="34" charset="0"/>
              </a:rPr>
              <a:t>    </a:t>
            </a:r>
          </a:p>
          <a:p>
            <a:pPr algn="r" eaLnBrk="1" hangingPunct="1"/>
            <a:r>
              <a:rPr lang="en-US" altLang="zh-TW" b="1">
                <a:solidFill>
                  <a:schemeClr val="tx2"/>
                </a:solidFill>
                <a:latin typeface="Tahoma" panose="020B0604030504040204" pitchFamily="34" charset="0"/>
              </a:rPr>
              <a:t>CSMA/CA: CSMA with Collision Avoidance</a:t>
            </a:r>
          </a:p>
        </p:txBody>
      </p:sp>
    </p:spTree>
    <p:extLst>
      <p:ext uri="{BB962C8B-B14F-4D97-AF65-F5344CB8AC3E}">
        <p14:creationId xmlns:p14="http://schemas.microsoft.com/office/powerpoint/2010/main" val="1565610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64688A0-619F-47CE-A300-B0CB69CF35AB}" type="slidenum">
              <a:rPr lang="en-US" altLang="zh-TW" smtClean="0"/>
              <a:pPr>
                <a:defRPr/>
              </a:pPr>
              <a:t>47</a:t>
            </a:fld>
            <a:endParaRPr lang="en-US" altLang="zh-TW"/>
          </a:p>
        </p:txBody>
      </p:sp>
      <p:sp>
        <p:nvSpPr>
          <p:cNvPr id="8" name="Rectangle 2"/>
          <p:cNvSpPr>
            <a:spLocks noGrp="1" noChangeArrowheads="1"/>
          </p:cNvSpPr>
          <p:nvPr>
            <p:ph type="title"/>
          </p:nvPr>
        </p:nvSpPr>
        <p:spPr>
          <a:xfrm>
            <a:off x="609600" y="76200"/>
            <a:ext cx="7772400" cy="762000"/>
          </a:xfrm>
        </p:spPr>
        <p:txBody>
          <a:bodyPr/>
          <a:lstStyle/>
          <a:p>
            <a:pPr eaLnBrk="1" hangingPunct="1"/>
            <a:r>
              <a:rPr lang="en-US" altLang="zh-TW" smtClean="0"/>
              <a:t>CSMA/CA </a:t>
            </a:r>
            <a:r>
              <a:rPr lang="en-US" altLang="zh-TW" sz="3600" smtClean="0"/>
              <a:t>(Collision </a:t>
            </a:r>
            <a:r>
              <a:rPr lang="en-US" altLang="zh-TW" sz="4000" smtClean="0"/>
              <a:t>Avoidance)</a:t>
            </a:r>
          </a:p>
        </p:txBody>
      </p:sp>
      <p:sp>
        <p:nvSpPr>
          <p:cNvPr id="9" name="Rectangle 3" descr="Rectangle: Click to edit Master text styles&#10;Second level&#10;Third level&#10;Fourth level&#10;Fifth level"/>
          <p:cNvSpPr>
            <a:spLocks noChangeArrowheads="1"/>
          </p:cNvSpPr>
          <p:nvPr/>
        </p:nvSpPr>
        <p:spPr bwMode="auto">
          <a:xfrm>
            <a:off x="265113" y="838200"/>
            <a:ext cx="887888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9pPr>
          </a:lstStyle>
          <a:p>
            <a:pPr eaLnBrk="1" hangingPunct="1">
              <a:lnSpc>
                <a:spcPct val="90000"/>
              </a:lnSpc>
              <a:buClr>
                <a:schemeClr val="hlink"/>
              </a:buClr>
              <a:buSzPct val="110000"/>
              <a:buFont typeface="Wingdings" panose="05000000000000000000" pitchFamily="2" charset="2"/>
              <a:buBlip>
                <a:blip r:embed="rId2"/>
              </a:buBlip>
            </a:pPr>
            <a:r>
              <a:rPr lang="en-US" altLang="zh-TW" sz="2400" b="1">
                <a:solidFill>
                  <a:srgbClr val="3333CC"/>
                </a:solidFill>
                <a:latin typeface="Tahoma" panose="020B0604030504040204" pitchFamily="34" charset="0"/>
              </a:rPr>
              <a:t>sense</a:t>
            </a:r>
            <a:r>
              <a:rPr lang="en-US" altLang="zh-TW" sz="2400" b="1">
                <a:solidFill>
                  <a:srgbClr val="008000"/>
                </a:solidFill>
                <a:latin typeface="Tahoma" panose="020B0604030504040204" pitchFamily="34" charset="0"/>
              </a:rPr>
              <a:t> channel idle for DISF sec (Distributed Inter Frame Space), send RTS</a:t>
            </a:r>
          </a:p>
          <a:p>
            <a:pPr eaLnBrk="1" hangingPunct="1">
              <a:lnSpc>
                <a:spcPct val="90000"/>
              </a:lnSpc>
              <a:buClr>
                <a:schemeClr val="hlink"/>
              </a:buClr>
              <a:buSzPct val="110000"/>
              <a:buFont typeface="Wingdings" panose="05000000000000000000" pitchFamily="2" charset="2"/>
              <a:buBlip>
                <a:blip r:embed="rId2"/>
              </a:buBlip>
            </a:pPr>
            <a:r>
              <a:rPr lang="en-US" altLang="zh-TW" sz="2000" b="1">
                <a:solidFill>
                  <a:srgbClr val="008000"/>
                </a:solidFill>
                <a:latin typeface="Tahoma" panose="020B0604030504040204" pitchFamily="34" charset="0"/>
              </a:rPr>
              <a:t>receiver </a:t>
            </a:r>
            <a:r>
              <a:rPr lang="en-US" altLang="zh-TW" sz="2000" b="1">
                <a:solidFill>
                  <a:srgbClr val="3333CC"/>
                </a:solidFill>
                <a:latin typeface="Tahoma" panose="020B0604030504040204" pitchFamily="34" charset="0"/>
              </a:rPr>
              <a:t>returns CTS</a:t>
            </a:r>
            <a:r>
              <a:rPr lang="en-US" altLang="zh-TW" sz="2000" b="1">
                <a:solidFill>
                  <a:srgbClr val="008000"/>
                </a:solidFill>
                <a:latin typeface="Tahoma" panose="020B0604030504040204" pitchFamily="34" charset="0"/>
              </a:rPr>
              <a:t> after SIFS (Short Inter Frame Space)</a:t>
            </a:r>
            <a:endParaRPr lang="en-US" altLang="zh-TW" sz="2800" b="1">
              <a:latin typeface="Tahoma" panose="020B0604030504040204" pitchFamily="34" charset="0"/>
            </a:endParaRPr>
          </a:p>
          <a:p>
            <a:pPr eaLnBrk="1" hangingPunct="1">
              <a:lnSpc>
                <a:spcPct val="90000"/>
              </a:lnSpc>
            </a:pPr>
            <a:r>
              <a:rPr lang="en-US" altLang="zh-TW" sz="2000" b="1">
                <a:solidFill>
                  <a:srgbClr val="008000"/>
                </a:solidFill>
                <a:latin typeface="Verdana" panose="020B0604030504040204" pitchFamily="34" charset="0"/>
              </a:rPr>
              <a:t>CTS </a:t>
            </a:r>
            <a:r>
              <a:rPr lang="en-US" altLang="zh-TW" sz="2000" b="1">
                <a:solidFill>
                  <a:srgbClr val="008000"/>
                </a:solidFill>
                <a:latin typeface="Times New Roman" panose="02020603050405020304" pitchFamily="18" charset="0"/>
              </a:rPr>
              <a:t>“</a:t>
            </a:r>
            <a:r>
              <a:rPr lang="en-US" altLang="zh-TW" sz="2000" b="1">
                <a:solidFill>
                  <a:srgbClr val="008000"/>
                </a:solidFill>
                <a:latin typeface="Verdana" panose="020B0604030504040204" pitchFamily="34" charset="0"/>
              </a:rPr>
              <a:t>freezes</a:t>
            </a:r>
            <a:r>
              <a:rPr lang="en-US" altLang="zh-TW" sz="2000" b="1">
                <a:solidFill>
                  <a:srgbClr val="008000"/>
                </a:solidFill>
                <a:latin typeface="Times New Roman" panose="02020603050405020304" pitchFamily="18" charset="0"/>
              </a:rPr>
              <a:t>”</a:t>
            </a:r>
            <a:r>
              <a:rPr lang="en-US" altLang="zh-TW" sz="2000" b="1">
                <a:solidFill>
                  <a:srgbClr val="008000"/>
                </a:solidFill>
                <a:latin typeface="Verdana" panose="020B0604030504040204" pitchFamily="34" charset="0"/>
              </a:rPr>
              <a:t> stations within range of receiver (but possibly hidden from transmitter); this prevents collisions by hidden station during data</a:t>
            </a:r>
          </a:p>
          <a:p>
            <a:pPr eaLnBrk="1" hangingPunct="1">
              <a:lnSpc>
                <a:spcPct val="90000"/>
              </a:lnSpc>
              <a:buClr>
                <a:schemeClr val="hlink"/>
              </a:buClr>
              <a:buSzPct val="110000"/>
              <a:buFont typeface="Wingdings" panose="05000000000000000000" pitchFamily="2" charset="2"/>
              <a:buBlip>
                <a:blip r:embed="rId2"/>
              </a:buBlip>
            </a:pPr>
            <a:r>
              <a:rPr lang="en-US" altLang="zh-TW" sz="2000" b="1">
                <a:solidFill>
                  <a:srgbClr val="3333CC"/>
                </a:solidFill>
                <a:latin typeface="Tahoma" panose="020B0604030504040204" pitchFamily="34" charset="0"/>
              </a:rPr>
              <a:t>transmit</a:t>
            </a:r>
            <a:r>
              <a:rPr lang="en-US" altLang="zh-TW" sz="2000" b="1">
                <a:solidFill>
                  <a:srgbClr val="008000"/>
                </a:solidFill>
                <a:latin typeface="Tahoma" panose="020B0604030504040204" pitchFamily="34" charset="0"/>
              </a:rPr>
              <a:t> data frame (no Collision Detection)</a:t>
            </a:r>
          </a:p>
        </p:txBody>
      </p:sp>
      <p:sp>
        <p:nvSpPr>
          <p:cNvPr id="10" name="Rectangle 4" descr="Rectangle: Click to edit Master text styles&#10;Second level&#10;Third level&#10;Fourth level&#10;Fifth level"/>
          <p:cNvSpPr>
            <a:spLocks noChangeArrowheads="1"/>
          </p:cNvSpPr>
          <p:nvPr/>
        </p:nvSpPr>
        <p:spPr bwMode="auto">
          <a:xfrm>
            <a:off x="304800" y="3048000"/>
            <a:ext cx="484028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9pPr>
          </a:lstStyle>
          <a:p>
            <a:pPr eaLnBrk="1" hangingPunct="1">
              <a:lnSpc>
                <a:spcPct val="90000"/>
              </a:lnSpc>
              <a:buClr>
                <a:schemeClr val="hlink"/>
              </a:buClr>
              <a:buSzPct val="110000"/>
              <a:buFont typeface="Wingdings" panose="05000000000000000000" pitchFamily="2" charset="2"/>
              <a:buBlip>
                <a:blip r:embed="rId2"/>
              </a:buBlip>
            </a:pPr>
            <a:r>
              <a:rPr lang="en-US" altLang="zh-TW" sz="2000" b="1" dirty="0">
                <a:solidFill>
                  <a:srgbClr val="008000"/>
                </a:solidFill>
                <a:latin typeface="Tahoma" panose="020B0604030504040204" pitchFamily="34" charset="0"/>
              </a:rPr>
              <a:t>receiver </a:t>
            </a:r>
            <a:r>
              <a:rPr lang="en-US" altLang="zh-TW" sz="2000" b="1" dirty="0">
                <a:solidFill>
                  <a:srgbClr val="3333CC"/>
                </a:solidFill>
                <a:latin typeface="Tahoma" panose="020B0604030504040204" pitchFamily="34" charset="0"/>
              </a:rPr>
              <a:t>returns ACK</a:t>
            </a:r>
            <a:r>
              <a:rPr lang="en-US" altLang="zh-TW" sz="2000" b="1" dirty="0">
                <a:solidFill>
                  <a:srgbClr val="008000"/>
                </a:solidFill>
                <a:latin typeface="Tahoma" panose="020B0604030504040204" pitchFamily="34" charset="0"/>
              </a:rPr>
              <a:t> after SIFS (Short Inter Frame Space)</a:t>
            </a:r>
            <a:endParaRPr lang="en-US" altLang="zh-TW" sz="2000" b="1" dirty="0">
              <a:latin typeface="Tahoma" panose="020B0604030504040204" pitchFamily="34" charset="0"/>
            </a:endParaRPr>
          </a:p>
          <a:p>
            <a:pPr eaLnBrk="1" hangingPunct="1">
              <a:lnSpc>
                <a:spcPct val="90000"/>
              </a:lnSpc>
              <a:buClr>
                <a:schemeClr val="hlink"/>
              </a:buClr>
              <a:buSzPct val="110000"/>
              <a:buFont typeface="Wingdings" panose="05000000000000000000" pitchFamily="2" charset="2"/>
              <a:buBlip>
                <a:blip r:embed="rId2"/>
              </a:buBlip>
            </a:pPr>
            <a:r>
              <a:rPr lang="en-US" altLang="zh-TW" sz="2000" b="1" dirty="0">
                <a:solidFill>
                  <a:srgbClr val="3333CC"/>
                </a:solidFill>
                <a:latin typeface="Tahoma" panose="020B0604030504040204" pitchFamily="34" charset="0"/>
              </a:rPr>
              <a:t>-  if</a:t>
            </a:r>
            <a:r>
              <a:rPr lang="en-US" altLang="zh-TW" sz="2000" b="1" dirty="0">
                <a:solidFill>
                  <a:srgbClr val="008000"/>
                </a:solidFill>
                <a:latin typeface="Tahoma" panose="020B0604030504040204" pitchFamily="34" charset="0"/>
              </a:rPr>
              <a:t> channel sensed </a:t>
            </a:r>
            <a:r>
              <a:rPr lang="en-US" altLang="zh-TW" sz="2000" b="1" dirty="0">
                <a:solidFill>
                  <a:srgbClr val="3333CC"/>
                </a:solidFill>
                <a:latin typeface="Tahoma" panose="020B0604030504040204" pitchFamily="34" charset="0"/>
              </a:rPr>
              <a:t>busy then</a:t>
            </a:r>
            <a:r>
              <a:rPr lang="en-US" altLang="zh-TW" sz="2000" b="1" dirty="0">
                <a:solidFill>
                  <a:srgbClr val="008000"/>
                </a:solidFill>
                <a:latin typeface="Tahoma" panose="020B0604030504040204" pitchFamily="34" charset="0"/>
              </a:rPr>
              <a:t> binary </a:t>
            </a:r>
            <a:r>
              <a:rPr lang="en-US" altLang="zh-TW" sz="2000" b="1" dirty="0" err="1">
                <a:solidFill>
                  <a:srgbClr val="008000"/>
                </a:solidFill>
                <a:latin typeface="Tahoma" panose="020B0604030504040204" pitchFamily="34" charset="0"/>
              </a:rPr>
              <a:t>backoff</a:t>
            </a:r>
            <a:endParaRPr lang="en-US" altLang="zh-TW" sz="2000" b="1" dirty="0">
              <a:latin typeface="Tahoma" panose="020B0604030504040204" pitchFamily="34" charset="0"/>
            </a:endParaRPr>
          </a:p>
          <a:p>
            <a:pPr eaLnBrk="1" hangingPunct="1">
              <a:lnSpc>
                <a:spcPct val="90000"/>
              </a:lnSpc>
              <a:buClr>
                <a:schemeClr val="hlink"/>
              </a:buClr>
              <a:buSzPct val="110000"/>
              <a:buFont typeface="Wingdings" panose="05000000000000000000" pitchFamily="2" charset="2"/>
              <a:buBlip>
                <a:blip r:embed="rId2"/>
              </a:buBlip>
            </a:pPr>
            <a:r>
              <a:rPr lang="en-US" altLang="zh-TW" sz="2000" b="1" dirty="0">
                <a:solidFill>
                  <a:srgbClr val="008000"/>
                </a:solidFill>
                <a:latin typeface="Tahoma" panose="020B0604030504040204" pitchFamily="34" charset="0"/>
              </a:rPr>
              <a:t>NAV: Network Allocation</a:t>
            </a:r>
            <a:endParaRPr lang="en-US" altLang="zh-TW" sz="2000" b="1" dirty="0">
              <a:latin typeface="Tahoma" panose="020B0604030504040204" pitchFamily="34" charset="0"/>
            </a:endParaRPr>
          </a:p>
          <a:p>
            <a:pPr eaLnBrk="1" hangingPunct="1">
              <a:lnSpc>
                <a:spcPct val="90000"/>
              </a:lnSpc>
              <a:buClr>
                <a:schemeClr val="hlink"/>
              </a:buClr>
              <a:buSzPct val="110000"/>
              <a:buFont typeface="Wingdings" panose="05000000000000000000" pitchFamily="2" charset="2"/>
              <a:buNone/>
            </a:pPr>
            <a:r>
              <a:rPr lang="en-US" altLang="zh-TW" sz="2000" b="1" dirty="0">
                <a:solidFill>
                  <a:srgbClr val="008000"/>
                </a:solidFill>
                <a:latin typeface="Tahoma" panose="020B0604030504040204" pitchFamily="34" charset="0"/>
              </a:rPr>
              <a:t>       Vector (min time of deferral)</a:t>
            </a:r>
            <a:endParaRPr lang="en-US" altLang="zh-TW" sz="2000" b="1" dirty="0">
              <a:latin typeface="Tahoma" panose="020B0604030504040204" pitchFamily="34" charset="0"/>
            </a:endParaRPr>
          </a:p>
          <a:p>
            <a:pPr eaLnBrk="1" hangingPunct="1">
              <a:lnSpc>
                <a:spcPct val="90000"/>
              </a:lnSpc>
              <a:buClr>
                <a:schemeClr val="hlink"/>
              </a:buClr>
              <a:buSzPct val="110000"/>
              <a:buFont typeface="Wingdings" panose="05000000000000000000" pitchFamily="2" charset="2"/>
              <a:buNone/>
            </a:pPr>
            <a:r>
              <a:rPr lang="en-US" altLang="zh-TW" sz="2000" b="1" dirty="0">
                <a:solidFill>
                  <a:srgbClr val="008000"/>
                </a:solidFill>
                <a:latin typeface="Tahoma" panose="020B0604030504040204" pitchFamily="34" charset="0"/>
              </a:rPr>
              <a:t>    (= min packet size in 802.3)</a:t>
            </a:r>
          </a:p>
          <a:p>
            <a:pPr eaLnBrk="1" hangingPunct="1">
              <a:lnSpc>
                <a:spcPct val="90000"/>
              </a:lnSpc>
            </a:pPr>
            <a:r>
              <a:rPr lang="en-US" altLang="zh-TW" sz="2000" b="1" dirty="0">
                <a:solidFill>
                  <a:srgbClr val="008000"/>
                </a:solidFill>
                <a:latin typeface="Verdana" panose="020B0604030504040204" pitchFamily="34" charset="0"/>
              </a:rPr>
              <a:t>RTS and CTS are very short: </a:t>
            </a:r>
            <a:r>
              <a:rPr lang="en-US" altLang="zh-TW" sz="2000" b="1" dirty="0">
                <a:solidFill>
                  <a:srgbClr val="BD380F"/>
                </a:solidFill>
                <a:latin typeface="Verdana" panose="020B0604030504040204" pitchFamily="34" charset="0"/>
              </a:rPr>
              <a:t>collisions during data phase are thus very unlikely</a:t>
            </a:r>
            <a:r>
              <a:rPr lang="en-US" altLang="zh-TW" sz="2000" b="1" dirty="0">
                <a:solidFill>
                  <a:srgbClr val="008000"/>
                </a:solidFill>
                <a:latin typeface="Verdana" panose="020B0604030504040204" pitchFamily="34" charset="0"/>
              </a:rPr>
              <a:t> (the end result is similar to Collision Detection)</a:t>
            </a:r>
            <a:endParaRPr lang="en-US" altLang="zh-TW" sz="2000" dirty="0">
              <a:latin typeface="Tahoma" panose="020B0604030504040204" pitchFamily="34" charset="0"/>
            </a:endParaRPr>
          </a:p>
        </p:txBody>
      </p:sp>
      <p:pic>
        <p:nvPicPr>
          <p:cNvPr id="11" name="Picture 5" descr="C:\WINDOWS\Profiles\gerla\My Documents\kurose-pictures\5.7-580211e.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3255963"/>
            <a:ext cx="3505200"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6028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7DEF7CE-4AEC-4737-BEEA-E7E0C1F7C6F0}" type="slidenum">
              <a:rPr lang="en-US" altLang="zh-TW" smtClean="0"/>
              <a:pPr>
                <a:defRPr/>
              </a:pPr>
              <a:t>48</a:t>
            </a:fld>
            <a:endParaRPr lang="en-US" altLang="zh-TW"/>
          </a:p>
        </p:txBody>
      </p:sp>
      <p:sp>
        <p:nvSpPr>
          <p:cNvPr id="13" name="Rectangle 2"/>
          <p:cNvSpPr txBox="1">
            <a:spLocks noChangeArrowheads="1"/>
          </p:cNvSpPr>
          <p:nvPr/>
        </p:nvSpPr>
        <p:spPr>
          <a:xfrm>
            <a:off x="317500" y="722313"/>
            <a:ext cx="8637588" cy="762000"/>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US" altLang="zh-TW" smtClean="0"/>
              <a:t>802.11b security features</a:t>
            </a:r>
            <a:endParaRPr lang="en-US" altLang="zh-TW" smtClean="0"/>
          </a:p>
        </p:txBody>
      </p:sp>
      <p:sp>
        <p:nvSpPr>
          <p:cNvPr id="14" name="Rectangle 3"/>
          <p:cNvSpPr txBox="1">
            <a:spLocks noChangeArrowheads="1"/>
          </p:cNvSpPr>
          <p:nvPr/>
        </p:nvSpPr>
        <p:spPr>
          <a:xfrm>
            <a:off x="328613" y="1752600"/>
            <a:ext cx="8208962"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TW" smtClean="0"/>
              <a:t>ESSID</a:t>
            </a:r>
          </a:p>
          <a:p>
            <a:pPr lvl="1">
              <a:lnSpc>
                <a:spcPct val="90000"/>
              </a:lnSpc>
            </a:pPr>
            <a:r>
              <a:rPr lang="en-US" altLang="zh-TW" smtClean="0"/>
              <a:t>Network name, not encrypted</a:t>
            </a:r>
            <a:endParaRPr lang="en-US" altLang="zh-TW" sz="1800" smtClean="0"/>
          </a:p>
          <a:p>
            <a:pPr lvl="1">
              <a:lnSpc>
                <a:spcPct val="90000"/>
              </a:lnSpc>
            </a:pPr>
            <a:r>
              <a:rPr lang="en-US" altLang="zh-TW" sz="1800" smtClean="0"/>
              <a:t>Rudimentary because the ESS ID is broadcast in beacon frames</a:t>
            </a:r>
          </a:p>
          <a:p>
            <a:pPr>
              <a:lnSpc>
                <a:spcPct val="90000"/>
              </a:lnSpc>
            </a:pPr>
            <a:r>
              <a:rPr lang="en-US" altLang="zh-TW" smtClean="0"/>
              <a:t>Association</a:t>
            </a:r>
          </a:p>
          <a:p>
            <a:pPr lvl="1">
              <a:lnSpc>
                <a:spcPct val="90000"/>
              </a:lnSpc>
            </a:pPr>
            <a:r>
              <a:rPr lang="en-US" altLang="zh-TW" smtClean="0"/>
              <a:t>Capability to register a station with a WLAN</a:t>
            </a:r>
          </a:p>
          <a:p>
            <a:pPr>
              <a:lnSpc>
                <a:spcPct val="90000"/>
              </a:lnSpc>
            </a:pPr>
            <a:r>
              <a:rPr lang="en-US" altLang="zh-TW" smtClean="0"/>
              <a:t>WEP (Wired  Equivalent Privacy)</a:t>
            </a:r>
            <a:endParaRPr lang="en-US" altLang="zh-TW" sz="2400" smtClean="0"/>
          </a:p>
          <a:p>
            <a:pPr lvl="1">
              <a:lnSpc>
                <a:spcPct val="90000"/>
              </a:lnSpc>
            </a:pPr>
            <a:r>
              <a:rPr lang="en-US" altLang="zh-TW" sz="2100" smtClean="0"/>
              <a:t>encrypts data using RC4 with 40 to 128-bit shared keys</a:t>
            </a:r>
          </a:p>
          <a:p>
            <a:pPr lvl="1">
              <a:lnSpc>
                <a:spcPct val="90000"/>
              </a:lnSpc>
            </a:pPr>
            <a:r>
              <a:rPr lang="en-US" altLang="zh-TW" smtClean="0"/>
              <a:t>Some vendors do in software, others in hardware</a:t>
            </a:r>
          </a:p>
          <a:p>
            <a:pPr lvl="1">
              <a:lnSpc>
                <a:spcPct val="90000"/>
              </a:lnSpc>
            </a:pPr>
            <a:r>
              <a:rPr lang="en-US" altLang="zh-TW" smtClean="0"/>
              <a:t>Symmetric Scheme </a:t>
            </a:r>
            <a:r>
              <a:rPr lang="en-US" altLang="zh-TW" smtClean="0">
                <a:latin typeface="Times New Roman" panose="02020603050405020304" pitchFamily="18" charset="0"/>
              </a:rPr>
              <a:t>–</a:t>
            </a:r>
            <a:r>
              <a:rPr lang="en-US" altLang="zh-TW" smtClean="0"/>
              <a:t> Same Key For Encrypt/Decrypt</a:t>
            </a:r>
          </a:p>
          <a:p>
            <a:pPr lvl="1">
              <a:lnSpc>
                <a:spcPct val="90000"/>
              </a:lnSpc>
            </a:pPr>
            <a:r>
              <a:rPr lang="en-US" altLang="zh-TW" smtClean="0"/>
              <a:t>Intended For:</a:t>
            </a:r>
          </a:p>
          <a:p>
            <a:pPr lvl="2">
              <a:lnSpc>
                <a:spcPct val="90000"/>
              </a:lnSpc>
            </a:pPr>
            <a:r>
              <a:rPr lang="en-US" altLang="zh-TW" smtClean="0"/>
              <a:t>Access Control (no WEP key, no access)</a:t>
            </a:r>
          </a:p>
          <a:p>
            <a:pPr lvl="2">
              <a:lnSpc>
                <a:spcPct val="90000"/>
              </a:lnSpc>
            </a:pPr>
            <a:r>
              <a:rPr lang="en-US" altLang="zh-TW" smtClean="0"/>
              <a:t>Privacy (encrypt data stream)</a:t>
            </a:r>
            <a:endParaRPr lang="en-US" altLang="zh-TW" smtClean="0"/>
          </a:p>
        </p:txBody>
      </p:sp>
    </p:spTree>
    <p:extLst>
      <p:ext uri="{BB962C8B-B14F-4D97-AF65-F5344CB8AC3E}">
        <p14:creationId xmlns:p14="http://schemas.microsoft.com/office/powerpoint/2010/main" val="3239212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A8227C8-6E4E-4226-BAA8-C0DA28414C68}" type="slidenum">
              <a:rPr lang="en-US" altLang="zh-TW" smtClean="0"/>
              <a:pPr>
                <a:defRPr/>
              </a:pPr>
              <a:t>49</a:t>
            </a:fld>
            <a:endParaRPr lang="en-US" altLang="zh-TW"/>
          </a:p>
        </p:txBody>
      </p:sp>
      <p:sp>
        <p:nvSpPr>
          <p:cNvPr id="6" name="Rectangle 2"/>
          <p:cNvSpPr>
            <a:spLocks noGrp="1" noChangeArrowheads="1"/>
          </p:cNvSpPr>
          <p:nvPr>
            <p:ph type="title"/>
          </p:nvPr>
        </p:nvSpPr>
        <p:spPr>
          <a:xfrm>
            <a:off x="317500" y="722313"/>
            <a:ext cx="8637588" cy="762000"/>
          </a:xfrm>
        </p:spPr>
        <p:txBody>
          <a:bodyPr/>
          <a:lstStyle/>
          <a:p>
            <a:pPr eaLnBrk="1" hangingPunct="1"/>
            <a:r>
              <a:rPr lang="en-US" altLang="zh-TW" smtClean="0"/>
              <a:t>Wired Equivalent Privacy</a:t>
            </a:r>
            <a:endParaRPr lang="en-US" altLang="zh-TW" sz="3600" smtClean="0"/>
          </a:p>
        </p:txBody>
      </p:sp>
      <p:sp>
        <p:nvSpPr>
          <p:cNvPr id="7" name="Rectangle 3"/>
          <p:cNvSpPr txBox="1">
            <a:spLocks noChangeArrowheads="1"/>
          </p:cNvSpPr>
          <p:nvPr/>
        </p:nvSpPr>
        <p:spPr>
          <a:xfrm>
            <a:off x="609600" y="1524000"/>
            <a:ext cx="7772400" cy="484028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TW" smtClean="0"/>
              <a:t>Why Wired Equivalence Privacy?</a:t>
            </a:r>
          </a:p>
          <a:p>
            <a:pPr lvl="1">
              <a:lnSpc>
                <a:spcPct val="90000"/>
              </a:lnSpc>
            </a:pPr>
            <a:r>
              <a:rPr lang="en-US" altLang="zh-TW" smtClean="0"/>
              <a:t>Wireless medium has no packet boundaries</a:t>
            </a:r>
          </a:p>
          <a:p>
            <a:pPr lvl="2">
              <a:lnSpc>
                <a:spcPct val="90000"/>
              </a:lnSpc>
            </a:pPr>
            <a:r>
              <a:rPr lang="en-US" altLang="zh-TW" smtClean="0"/>
              <a:t>WEP control access to LAN via authentication</a:t>
            </a:r>
          </a:p>
          <a:p>
            <a:pPr lvl="1">
              <a:lnSpc>
                <a:spcPct val="90000"/>
              </a:lnSpc>
            </a:pPr>
            <a:r>
              <a:rPr lang="en-US" altLang="zh-TW" smtClean="0"/>
              <a:t>Wireless is an open medium</a:t>
            </a:r>
          </a:p>
          <a:p>
            <a:pPr lvl="2">
              <a:lnSpc>
                <a:spcPct val="90000"/>
              </a:lnSpc>
            </a:pPr>
            <a:r>
              <a:rPr lang="en-US" altLang="zh-TW" smtClean="0"/>
              <a:t>Provides link-level security equivalent to a closed medium (note: no end-to-end privacy)</a:t>
            </a:r>
          </a:p>
          <a:p>
            <a:pPr>
              <a:lnSpc>
                <a:spcPct val="90000"/>
              </a:lnSpc>
            </a:pPr>
            <a:r>
              <a:rPr lang="en-US" altLang="zh-TW" smtClean="0"/>
              <a:t>Two Types of Authentication</a:t>
            </a:r>
          </a:p>
          <a:p>
            <a:pPr lvl="1">
              <a:lnSpc>
                <a:spcPct val="90000"/>
              </a:lnSpc>
            </a:pPr>
            <a:r>
              <a:rPr lang="en-US" altLang="zh-TW" smtClean="0"/>
              <a:t>Set on Client/Access Points (Same)</a:t>
            </a:r>
          </a:p>
          <a:p>
            <a:pPr lvl="1">
              <a:lnSpc>
                <a:spcPct val="90000"/>
              </a:lnSpc>
            </a:pPr>
            <a:r>
              <a:rPr lang="en-US" altLang="zh-TW" smtClean="0"/>
              <a:t>Open (Default): Clear-Text Authentication</a:t>
            </a:r>
          </a:p>
          <a:p>
            <a:pPr lvl="2">
              <a:lnSpc>
                <a:spcPct val="90000"/>
              </a:lnSpc>
            </a:pPr>
            <a:r>
              <a:rPr lang="en-US" altLang="zh-TW" smtClean="0"/>
              <a:t>No WEP key required for access</a:t>
            </a:r>
          </a:p>
          <a:p>
            <a:pPr lvl="1">
              <a:lnSpc>
                <a:spcPct val="90000"/>
              </a:lnSpc>
            </a:pPr>
            <a:r>
              <a:rPr lang="en-US" altLang="zh-TW" smtClean="0"/>
              <a:t>Shared-Key: Clear-Text Challenge (by AP)</a:t>
            </a:r>
          </a:p>
          <a:p>
            <a:pPr lvl="2">
              <a:lnSpc>
                <a:spcPct val="90000"/>
              </a:lnSpc>
            </a:pPr>
            <a:r>
              <a:rPr lang="en-US" altLang="zh-TW" smtClean="0"/>
              <a:t>Must respond with the correct WEP key, or no access</a:t>
            </a:r>
          </a:p>
          <a:p>
            <a:pPr>
              <a:lnSpc>
                <a:spcPct val="90000"/>
              </a:lnSpc>
            </a:pPr>
            <a:r>
              <a:rPr lang="en-US" altLang="zh-TW" sz="2400" smtClean="0"/>
              <a:t>Broken due to bad use of the cipher</a:t>
            </a:r>
            <a:br>
              <a:rPr lang="en-US" altLang="zh-TW" sz="2400" smtClean="0"/>
            </a:br>
            <a:r>
              <a:rPr lang="en-US" altLang="zh-TW" sz="2400" smtClean="0"/>
              <a:t>[Walker, Berkeley Team, Arbaugh, Fluhrer]</a:t>
            </a:r>
            <a:endParaRPr lang="en-US" altLang="zh-TW" sz="2400" smtClean="0"/>
          </a:p>
        </p:txBody>
      </p:sp>
    </p:spTree>
    <p:extLst>
      <p:ext uri="{BB962C8B-B14F-4D97-AF65-F5344CB8AC3E}">
        <p14:creationId xmlns:p14="http://schemas.microsoft.com/office/powerpoint/2010/main" val="875427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2E2ABB5-905E-4AB3-8B9A-2B0AE0D8CA69}" type="slidenum">
              <a:rPr lang="en-US" altLang="zh-TW" smtClean="0"/>
              <a:pPr>
                <a:defRPr/>
              </a:pPr>
              <a:t>50</a:t>
            </a:fld>
            <a:endParaRPr lang="en-US" altLang="zh-TW"/>
          </a:p>
        </p:txBody>
      </p:sp>
      <p:sp>
        <p:nvSpPr>
          <p:cNvPr id="9" name="Rectangle 2"/>
          <p:cNvSpPr txBox="1">
            <a:spLocks noChangeArrowheads="1"/>
          </p:cNvSpPr>
          <p:nvPr/>
        </p:nvSpPr>
        <p:spPr>
          <a:xfrm>
            <a:off x="317500" y="722313"/>
            <a:ext cx="8637588" cy="762000"/>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US" altLang="zh-TW" smtClean="0"/>
              <a:t>WEP (cont.)</a:t>
            </a:r>
            <a:endParaRPr lang="en-US" altLang="zh-TW" smtClean="0"/>
          </a:p>
        </p:txBody>
      </p:sp>
      <p:sp>
        <p:nvSpPr>
          <p:cNvPr id="10" name="Rectangle 3"/>
          <p:cNvSpPr txBox="1">
            <a:spLocks noChangeArrowheads="1"/>
          </p:cNvSpPr>
          <p:nvPr/>
        </p:nvSpPr>
        <p:spPr>
          <a:xfrm>
            <a:off x="328613" y="1752600"/>
            <a:ext cx="8208962"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TW" smtClean="0"/>
              <a:t>RSA </a:t>
            </a:r>
            <a:r>
              <a:rPr lang="en-US" altLang="zh-TW" smtClean="0">
                <a:latin typeface="Times New Roman" panose="02020603050405020304" pitchFamily="18" charset="0"/>
              </a:rPr>
              <a:t>“</a:t>
            </a:r>
            <a:r>
              <a:rPr lang="en-US" altLang="zh-TW" smtClean="0"/>
              <a:t>Fast-Packet Keying</a:t>
            </a:r>
            <a:r>
              <a:rPr lang="en-US" altLang="zh-TW" smtClean="0">
                <a:latin typeface="Times New Roman" panose="02020603050405020304" pitchFamily="18" charset="0"/>
              </a:rPr>
              <a:t>”</a:t>
            </a:r>
            <a:r>
              <a:rPr lang="en-US" altLang="zh-TW" smtClean="0"/>
              <a:t> </a:t>
            </a:r>
          </a:p>
          <a:p>
            <a:pPr lvl="1">
              <a:lnSpc>
                <a:spcPct val="90000"/>
              </a:lnSpc>
            </a:pPr>
            <a:r>
              <a:rPr lang="en-US" altLang="zh-TW" smtClean="0"/>
              <a:t>Fix Approved By IEEE Committee (2001)</a:t>
            </a:r>
          </a:p>
          <a:p>
            <a:pPr lvl="1">
              <a:lnSpc>
                <a:spcPct val="90000"/>
              </a:lnSpc>
            </a:pPr>
            <a:r>
              <a:rPr lang="en-US" altLang="zh-TW" smtClean="0"/>
              <a:t>Generates Unique Encryption Keys For Data Packets</a:t>
            </a:r>
          </a:p>
          <a:p>
            <a:pPr lvl="1">
              <a:lnSpc>
                <a:spcPct val="90000"/>
              </a:lnSpc>
            </a:pPr>
            <a:r>
              <a:rPr lang="en-US" altLang="zh-TW" smtClean="0"/>
              <a:t>Reduces Similarities Between Successive Packets</a:t>
            </a:r>
          </a:p>
          <a:p>
            <a:pPr>
              <a:lnSpc>
                <a:spcPct val="90000"/>
              </a:lnSpc>
            </a:pPr>
            <a:r>
              <a:rPr lang="en-US" altLang="zh-TW" smtClean="0"/>
              <a:t>Temporal Key Integrity Protocol (TKIP)</a:t>
            </a:r>
          </a:p>
          <a:p>
            <a:pPr lvl="1">
              <a:lnSpc>
                <a:spcPct val="90000"/>
              </a:lnSpc>
            </a:pPr>
            <a:r>
              <a:rPr lang="en-US" altLang="zh-TW" smtClean="0"/>
              <a:t>Approved 2002/01/25, Optional 802.11 Standard</a:t>
            </a:r>
          </a:p>
          <a:p>
            <a:pPr lvl="1">
              <a:lnSpc>
                <a:spcPct val="90000"/>
              </a:lnSpc>
            </a:pPr>
            <a:r>
              <a:rPr lang="en-US" altLang="zh-TW" smtClean="0"/>
              <a:t>Helps Defeat Passive Packet Snooping</a:t>
            </a:r>
          </a:p>
          <a:p>
            <a:pPr lvl="1">
              <a:lnSpc>
                <a:spcPct val="90000"/>
              </a:lnSpc>
            </a:pPr>
            <a:r>
              <a:rPr lang="en-US" altLang="zh-TW" smtClean="0"/>
              <a:t>Dynamic Keys Defeat Capture of Passive Keys (WEP Hole)</a:t>
            </a:r>
          </a:p>
          <a:p>
            <a:pPr lvl="1">
              <a:lnSpc>
                <a:spcPct val="90000"/>
              </a:lnSpc>
            </a:pPr>
            <a:r>
              <a:rPr lang="en-US" altLang="zh-TW" smtClean="0"/>
              <a:t>Some Vendors Starting to Incorporate</a:t>
            </a:r>
            <a:endParaRPr lang="en-US" altLang="zh-TW" smtClean="0"/>
          </a:p>
        </p:txBody>
      </p:sp>
    </p:spTree>
    <p:extLst>
      <p:ext uri="{BB962C8B-B14F-4D97-AF65-F5344CB8AC3E}">
        <p14:creationId xmlns:p14="http://schemas.microsoft.com/office/powerpoint/2010/main" val="89299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F427A9-5ECF-4BD3-96A1-CC0C1729E452}" type="slidenum">
              <a:rPr lang="en-US" altLang="zh-TW" smtClean="0"/>
              <a:pPr>
                <a:defRPr/>
              </a:pPr>
              <a:t>51</a:t>
            </a:fld>
            <a:endParaRPr lang="en-US" altLang="zh-TW"/>
          </a:p>
        </p:txBody>
      </p:sp>
      <p:sp>
        <p:nvSpPr>
          <p:cNvPr id="6" name="Rectangle 2"/>
          <p:cNvSpPr>
            <a:spLocks noGrp="1" noChangeArrowheads="1"/>
          </p:cNvSpPr>
          <p:nvPr>
            <p:ph type="title"/>
          </p:nvPr>
        </p:nvSpPr>
        <p:spPr>
          <a:xfrm>
            <a:off x="317500" y="722313"/>
            <a:ext cx="8637588" cy="762000"/>
          </a:xfrm>
        </p:spPr>
        <p:txBody>
          <a:bodyPr/>
          <a:lstStyle/>
          <a:p>
            <a:pPr eaLnBrk="1" hangingPunct="1"/>
            <a:r>
              <a:rPr lang="en-US" altLang="zh-TW" smtClean="0"/>
              <a:t>Auth: Captive portal</a:t>
            </a:r>
          </a:p>
        </p:txBody>
      </p:sp>
      <p:sp>
        <p:nvSpPr>
          <p:cNvPr id="7" name="Rectangle 3"/>
          <p:cNvSpPr txBox="1">
            <a:spLocks noChangeArrowheads="1"/>
          </p:cNvSpPr>
          <p:nvPr/>
        </p:nvSpPr>
        <p:spPr>
          <a:xfrm>
            <a:off x="328613" y="1752600"/>
            <a:ext cx="8208962"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TW" smtClean="0"/>
              <a:t>Synopsis:</a:t>
            </a:r>
          </a:p>
          <a:p>
            <a:pPr lvl="1">
              <a:lnSpc>
                <a:spcPct val="90000"/>
              </a:lnSpc>
            </a:pPr>
            <a:r>
              <a:rPr lang="en-US" altLang="zh-TW" smtClean="0"/>
              <a:t>Intercepts first HTTP connection</a:t>
            </a:r>
          </a:p>
          <a:p>
            <a:pPr lvl="1">
              <a:lnSpc>
                <a:spcPct val="90000"/>
              </a:lnSpc>
            </a:pPr>
            <a:r>
              <a:rPr lang="en-US" altLang="zh-TW" smtClean="0"/>
              <a:t>Redirect to authentication  page using SSL</a:t>
            </a:r>
          </a:p>
          <a:p>
            <a:pPr lvl="1">
              <a:lnSpc>
                <a:spcPct val="90000"/>
              </a:lnSpc>
            </a:pPr>
            <a:r>
              <a:rPr lang="en-US" altLang="zh-TW" smtClean="0"/>
              <a:t>Does access control based on login / password</a:t>
            </a:r>
          </a:p>
          <a:p>
            <a:pPr>
              <a:lnSpc>
                <a:spcPct val="90000"/>
              </a:lnSpc>
            </a:pPr>
            <a:r>
              <a:rPr lang="en-US" altLang="zh-TW" smtClean="0"/>
              <a:t>Products</a:t>
            </a:r>
          </a:p>
          <a:p>
            <a:pPr lvl="1">
              <a:lnSpc>
                <a:spcPct val="90000"/>
              </a:lnSpc>
            </a:pPr>
            <a:r>
              <a:rPr lang="en-US" altLang="zh-TW" smtClean="0"/>
              <a:t>NoCatAuth (freeware)</a:t>
            </a:r>
          </a:p>
          <a:p>
            <a:pPr lvl="1">
              <a:lnSpc>
                <a:spcPct val="90000"/>
              </a:lnSpc>
            </a:pPr>
            <a:r>
              <a:rPr lang="en-US" altLang="zh-TW" smtClean="0"/>
              <a:t>Vernier Networks (commercial)</a:t>
            </a:r>
          </a:p>
          <a:p>
            <a:pPr lvl="1">
              <a:lnSpc>
                <a:spcPct val="90000"/>
              </a:lnSpc>
            </a:pPr>
            <a:r>
              <a:rPr lang="en-US" altLang="zh-TW" smtClean="0"/>
              <a:t>E-Passport, EZone</a:t>
            </a:r>
          </a:p>
          <a:p>
            <a:pPr>
              <a:lnSpc>
                <a:spcPct val="90000"/>
              </a:lnSpc>
            </a:pPr>
            <a:r>
              <a:rPr lang="en-US" altLang="zh-TW" smtClean="0"/>
              <a:t>Costs:</a:t>
            </a:r>
          </a:p>
          <a:p>
            <a:pPr lvl="1">
              <a:lnSpc>
                <a:spcPct val="90000"/>
              </a:lnSpc>
            </a:pPr>
            <a:r>
              <a:rPr lang="en-US" altLang="zh-TW" smtClean="0"/>
              <a:t>Not intrusive nor expensive</a:t>
            </a:r>
            <a:endParaRPr lang="en-US" altLang="zh-TW" smtClean="0"/>
          </a:p>
        </p:txBody>
      </p:sp>
    </p:spTree>
    <p:extLst>
      <p:ext uri="{BB962C8B-B14F-4D97-AF65-F5344CB8AC3E}">
        <p14:creationId xmlns:p14="http://schemas.microsoft.com/office/powerpoint/2010/main" val="527365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EEDC612-9D08-4AF7-AF27-F3C3D807B292}" type="slidenum">
              <a:rPr lang="en-US" altLang="zh-TW" smtClean="0"/>
              <a:pPr>
                <a:defRPr/>
              </a:pPr>
              <a:t>52</a:t>
            </a:fld>
            <a:endParaRPr lang="en-US" altLang="zh-TW"/>
          </a:p>
        </p:txBody>
      </p:sp>
      <p:sp>
        <p:nvSpPr>
          <p:cNvPr id="9" name="Rectangle 2"/>
          <p:cNvSpPr txBox="1">
            <a:spLocks noChangeArrowheads="1"/>
          </p:cNvSpPr>
          <p:nvPr/>
        </p:nvSpPr>
        <p:spPr>
          <a:xfrm>
            <a:off x="317500" y="722313"/>
            <a:ext cx="8637588" cy="762000"/>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US" altLang="zh-TW" smtClean="0"/>
              <a:t>Auth: 802.1X</a:t>
            </a:r>
            <a:endParaRPr lang="en-US" altLang="zh-TW" smtClean="0"/>
          </a:p>
        </p:txBody>
      </p:sp>
      <p:sp>
        <p:nvSpPr>
          <p:cNvPr id="10" name="Rectangle 3"/>
          <p:cNvSpPr txBox="1">
            <a:spLocks noChangeArrowheads="1"/>
          </p:cNvSpPr>
          <p:nvPr/>
        </p:nvSpPr>
        <p:spPr>
          <a:xfrm>
            <a:off x="685800" y="1676400"/>
            <a:ext cx="815340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TW" smtClean="0"/>
              <a:t>Synopsis:</a:t>
            </a:r>
          </a:p>
          <a:p>
            <a:pPr lvl="1">
              <a:lnSpc>
                <a:spcPct val="90000"/>
              </a:lnSpc>
            </a:pPr>
            <a:r>
              <a:rPr lang="en-US" altLang="zh-TW" smtClean="0"/>
              <a:t>authentication before giving access to the network</a:t>
            </a:r>
          </a:p>
          <a:p>
            <a:pPr lvl="1">
              <a:lnSpc>
                <a:spcPct val="90000"/>
              </a:lnSpc>
            </a:pPr>
            <a:r>
              <a:rPr lang="en-US" altLang="zh-TW" smtClean="0"/>
              <a:t>Requires a PKI certificate on each client</a:t>
            </a:r>
          </a:p>
          <a:p>
            <a:pPr lvl="1">
              <a:lnSpc>
                <a:spcPct val="90000"/>
              </a:lnSpc>
            </a:pPr>
            <a:r>
              <a:rPr lang="en-US" altLang="zh-TW" smtClean="0"/>
              <a:t>Requires a central RADIUS server with EAP</a:t>
            </a:r>
          </a:p>
          <a:p>
            <a:pPr>
              <a:lnSpc>
                <a:spcPct val="90000"/>
              </a:lnSpc>
            </a:pPr>
            <a:r>
              <a:rPr lang="en-US" altLang="zh-TW" smtClean="0"/>
              <a:t>Products:</a:t>
            </a:r>
          </a:p>
          <a:p>
            <a:pPr lvl="1">
              <a:lnSpc>
                <a:spcPct val="90000"/>
              </a:lnSpc>
            </a:pPr>
            <a:r>
              <a:rPr lang="en-US" altLang="zh-TW" smtClean="0"/>
              <a:t>CISCO </a:t>
            </a:r>
            <a:r>
              <a:rPr lang="en-US" altLang="zh-TW" i="1" smtClean="0"/>
              <a:t>Aironet 350 Series </a:t>
            </a:r>
            <a:endParaRPr lang="en-US" altLang="zh-TW" smtClean="0"/>
          </a:p>
          <a:p>
            <a:pPr lvl="1">
              <a:lnSpc>
                <a:spcPct val="90000"/>
              </a:lnSpc>
            </a:pPr>
            <a:r>
              <a:rPr lang="en-US" altLang="zh-TW" smtClean="0"/>
              <a:t>Microsoft Windows XP</a:t>
            </a:r>
          </a:p>
          <a:p>
            <a:pPr>
              <a:lnSpc>
                <a:spcPct val="90000"/>
              </a:lnSpc>
            </a:pPr>
            <a:r>
              <a:rPr lang="en-US" altLang="zh-TW" smtClean="0"/>
              <a:t>Costs:</a:t>
            </a:r>
          </a:p>
          <a:p>
            <a:pPr lvl="1">
              <a:lnSpc>
                <a:spcPct val="90000"/>
              </a:lnSpc>
            </a:pPr>
            <a:r>
              <a:rPr lang="en-US" altLang="zh-TW" smtClean="0"/>
              <a:t>Deployment is intrusive</a:t>
            </a:r>
          </a:p>
          <a:p>
            <a:pPr lvl="1">
              <a:lnSpc>
                <a:spcPct val="90000"/>
              </a:lnSpc>
            </a:pPr>
            <a:r>
              <a:rPr lang="en-US" altLang="zh-TW" smtClean="0"/>
              <a:t>Maintenance is expensive</a:t>
            </a:r>
          </a:p>
          <a:p>
            <a:pPr lvl="1">
              <a:lnSpc>
                <a:spcPct val="90000"/>
              </a:lnSpc>
            </a:pPr>
            <a:r>
              <a:rPr lang="en-US" altLang="zh-TW" smtClean="0"/>
              <a:t>Can be a corporate wide solution</a:t>
            </a:r>
            <a:endParaRPr lang="en-US" altLang="zh-TW" smtClean="0"/>
          </a:p>
        </p:txBody>
      </p:sp>
    </p:spTree>
    <p:extLst>
      <p:ext uri="{BB962C8B-B14F-4D97-AF65-F5344CB8AC3E}">
        <p14:creationId xmlns:p14="http://schemas.microsoft.com/office/powerpoint/2010/main" val="2300191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Perbedaan</a:t>
            </a:r>
            <a:r>
              <a:rPr lang="en-GB" dirty="0" smtClean="0"/>
              <a:t> LAN </a:t>
            </a:r>
            <a:r>
              <a:rPr lang="en-GB" dirty="0" err="1" smtClean="0"/>
              <a:t>dan</a:t>
            </a:r>
            <a:r>
              <a:rPr lang="en-GB" dirty="0" smtClean="0"/>
              <a:t> WLAN</a:t>
            </a:r>
            <a:endParaRPr lang="en-GB" dirty="0"/>
          </a:p>
        </p:txBody>
      </p:sp>
      <p:sp>
        <p:nvSpPr>
          <p:cNvPr id="4" name="Rectangle 3"/>
          <p:cNvSpPr/>
          <p:nvPr/>
        </p:nvSpPr>
        <p:spPr>
          <a:xfrm>
            <a:off x="539552" y="1412776"/>
            <a:ext cx="8147248" cy="4752528"/>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Wingdings" panose="05000000000000000000" pitchFamily="2" charset="2"/>
              <a:buChar char="§"/>
            </a:pPr>
            <a:r>
              <a:rPr lang="en-US" sz="2800" dirty="0" smtClean="0">
                <a:solidFill>
                  <a:schemeClr val="tx1"/>
                </a:solidFill>
              </a:rPr>
              <a:t>WLAN </a:t>
            </a:r>
            <a:r>
              <a:rPr lang="en-US" sz="2800" dirty="0" err="1">
                <a:solidFill>
                  <a:schemeClr val="tx1"/>
                </a:solidFill>
              </a:rPr>
              <a:t>memakai</a:t>
            </a:r>
            <a:r>
              <a:rPr lang="en-US" sz="2800" dirty="0">
                <a:solidFill>
                  <a:schemeClr val="tx1"/>
                </a:solidFill>
              </a:rPr>
              <a:t> </a:t>
            </a:r>
            <a:r>
              <a:rPr lang="en-US" sz="2800" dirty="0" err="1">
                <a:solidFill>
                  <a:schemeClr val="tx1"/>
                </a:solidFill>
              </a:rPr>
              <a:t>gelombang</a:t>
            </a:r>
            <a:r>
              <a:rPr lang="en-US" sz="2800" dirty="0">
                <a:solidFill>
                  <a:schemeClr val="tx1"/>
                </a:solidFill>
              </a:rPr>
              <a:t> radio </a:t>
            </a:r>
            <a:r>
              <a:rPr lang="en-US" sz="2800" dirty="0" err="1" smtClean="0">
                <a:solidFill>
                  <a:schemeClr val="tx1"/>
                </a:solidFill>
              </a:rPr>
              <a:t>sebagai</a:t>
            </a:r>
            <a:r>
              <a:rPr lang="en-US" sz="2800" dirty="0">
                <a:solidFill>
                  <a:schemeClr val="tx1"/>
                </a:solidFill>
              </a:rPr>
              <a:t> </a:t>
            </a:r>
            <a:r>
              <a:rPr lang="en-US" sz="2800" i="1" dirty="0" smtClean="0">
                <a:solidFill>
                  <a:schemeClr val="tx1"/>
                </a:solidFill>
              </a:rPr>
              <a:t>physical layer</a:t>
            </a:r>
            <a:r>
              <a:rPr lang="en-US" sz="2800" dirty="0" smtClean="0">
                <a:solidFill>
                  <a:schemeClr val="tx1"/>
                </a:solidFill>
              </a:rPr>
              <a:t>-</a:t>
            </a:r>
            <a:r>
              <a:rPr lang="en-US" sz="2800" dirty="0" err="1" smtClean="0">
                <a:solidFill>
                  <a:schemeClr val="tx1"/>
                </a:solidFill>
              </a:rPr>
              <a:t>nya</a:t>
            </a:r>
            <a:r>
              <a:rPr lang="en-US" sz="2800" dirty="0" smtClean="0">
                <a:solidFill>
                  <a:schemeClr val="tx1"/>
                </a:solidFill>
              </a:rPr>
              <a:t>.</a:t>
            </a:r>
          </a:p>
          <a:p>
            <a:pPr marL="457200" indent="-457200" algn="just">
              <a:buFont typeface="Wingdings" panose="05000000000000000000" pitchFamily="2" charset="2"/>
              <a:buChar char="§"/>
            </a:pPr>
            <a:r>
              <a:rPr lang="en-US" sz="2800" dirty="0" smtClean="0">
                <a:solidFill>
                  <a:schemeClr val="tx1"/>
                </a:solidFill>
              </a:rPr>
              <a:t>WLAN </a:t>
            </a:r>
            <a:r>
              <a:rPr lang="en-US" sz="2800" dirty="0" err="1">
                <a:solidFill>
                  <a:schemeClr val="tx1"/>
                </a:solidFill>
              </a:rPr>
              <a:t>menggunakan</a:t>
            </a:r>
            <a:r>
              <a:rPr lang="en-US" sz="2800" dirty="0">
                <a:solidFill>
                  <a:schemeClr val="tx1"/>
                </a:solidFill>
              </a:rPr>
              <a:t> MAC CSMA/CA </a:t>
            </a:r>
            <a:r>
              <a:rPr lang="en-US" sz="2800" dirty="0" smtClean="0">
                <a:solidFill>
                  <a:schemeClr val="tx1"/>
                </a:solidFill>
              </a:rPr>
              <a:t>(Carrier </a:t>
            </a:r>
            <a:r>
              <a:rPr lang="en-US" sz="2800" dirty="0">
                <a:solidFill>
                  <a:schemeClr val="tx1"/>
                </a:solidFill>
              </a:rPr>
              <a:t>Sense Multiple </a:t>
            </a:r>
            <a:r>
              <a:rPr lang="en-US" sz="2800" dirty="0" smtClean="0">
                <a:solidFill>
                  <a:schemeClr val="tx1"/>
                </a:solidFill>
              </a:rPr>
              <a:t>Access Collision Avoidance) </a:t>
            </a:r>
            <a:r>
              <a:rPr lang="en-US" sz="2800" dirty="0" err="1">
                <a:solidFill>
                  <a:schemeClr val="tx1"/>
                </a:solidFill>
              </a:rPr>
              <a:t>sedangkan</a:t>
            </a:r>
            <a:r>
              <a:rPr lang="en-US" sz="2800" dirty="0">
                <a:solidFill>
                  <a:schemeClr val="tx1"/>
                </a:solidFill>
              </a:rPr>
              <a:t> LAN </a:t>
            </a:r>
            <a:r>
              <a:rPr lang="en-US" sz="2800" dirty="0" err="1">
                <a:solidFill>
                  <a:schemeClr val="tx1"/>
                </a:solidFill>
              </a:rPr>
              <a:t>menggunakan</a:t>
            </a:r>
            <a:r>
              <a:rPr lang="en-US" sz="2800" dirty="0">
                <a:solidFill>
                  <a:schemeClr val="tx1"/>
                </a:solidFill>
              </a:rPr>
              <a:t> CSMA/CD </a:t>
            </a:r>
            <a:r>
              <a:rPr lang="en-US" sz="2800" dirty="0" smtClean="0">
                <a:solidFill>
                  <a:schemeClr val="tx1"/>
                </a:solidFill>
              </a:rPr>
              <a:t>(Carrier Sense </a:t>
            </a:r>
            <a:r>
              <a:rPr lang="en-US" sz="2800" dirty="0">
                <a:solidFill>
                  <a:schemeClr val="tx1"/>
                </a:solidFill>
              </a:rPr>
              <a:t>Multiple Access Collision </a:t>
            </a:r>
            <a:r>
              <a:rPr lang="en-US" sz="2800" dirty="0" smtClean="0">
                <a:solidFill>
                  <a:schemeClr val="tx1"/>
                </a:solidFill>
              </a:rPr>
              <a:t>Detection</a:t>
            </a:r>
            <a:r>
              <a:rPr lang="en" sz="2800" dirty="0" smtClean="0">
                <a:solidFill>
                  <a:schemeClr val="tx1"/>
                </a:solidFill>
              </a:rPr>
              <a:t>).</a:t>
            </a:r>
            <a:endParaRPr lang="en" sz="2800" dirty="0">
              <a:solidFill>
                <a:schemeClr val="tx1"/>
              </a:solidFill>
            </a:endParaRPr>
          </a:p>
          <a:p>
            <a:pPr marL="457200" indent="-457200" algn="just">
              <a:buFont typeface="Wingdings" panose="05000000000000000000" pitchFamily="2" charset="2"/>
              <a:buChar char="§"/>
            </a:pPr>
            <a:r>
              <a:rPr lang="en-US" sz="2800" dirty="0" smtClean="0">
                <a:solidFill>
                  <a:schemeClr val="tx1"/>
                </a:solidFill>
              </a:rPr>
              <a:t>WLAN </a:t>
            </a:r>
            <a:r>
              <a:rPr lang="en-US" sz="2800" dirty="0" err="1">
                <a:solidFill>
                  <a:schemeClr val="tx1"/>
                </a:solidFill>
              </a:rPr>
              <a:t>mendukung</a:t>
            </a:r>
            <a:r>
              <a:rPr lang="en-US" sz="2800" dirty="0">
                <a:solidFill>
                  <a:schemeClr val="tx1"/>
                </a:solidFill>
              </a:rPr>
              <a:t> </a:t>
            </a:r>
            <a:r>
              <a:rPr lang="en-US" sz="2800" dirty="0" err="1">
                <a:solidFill>
                  <a:schemeClr val="tx1"/>
                </a:solidFill>
              </a:rPr>
              <a:t>pengguna</a:t>
            </a:r>
            <a:r>
              <a:rPr lang="en-US" sz="2800" dirty="0">
                <a:solidFill>
                  <a:schemeClr val="tx1"/>
                </a:solidFill>
              </a:rPr>
              <a:t> yang </a:t>
            </a:r>
            <a:r>
              <a:rPr lang="en-US" sz="2800" dirty="0" err="1" smtClean="0">
                <a:solidFill>
                  <a:schemeClr val="tx1"/>
                </a:solidFill>
              </a:rPr>
              <a:t>bersifat</a:t>
            </a:r>
            <a:r>
              <a:rPr lang="en-US" sz="2800" dirty="0">
                <a:solidFill>
                  <a:schemeClr val="tx1"/>
                </a:solidFill>
              </a:rPr>
              <a:t> </a:t>
            </a:r>
            <a:r>
              <a:rPr lang="en-US" sz="2800" dirty="0" smtClean="0">
                <a:solidFill>
                  <a:schemeClr val="tx1"/>
                </a:solidFill>
              </a:rPr>
              <a:t>mobile, </a:t>
            </a:r>
            <a:r>
              <a:rPr lang="en-US" sz="2800" dirty="0" err="1" smtClean="0">
                <a:solidFill>
                  <a:schemeClr val="tx1"/>
                </a:solidFill>
              </a:rPr>
              <a:t>sedangkan</a:t>
            </a:r>
            <a:r>
              <a:rPr lang="en-US" sz="2800" dirty="0" smtClean="0">
                <a:solidFill>
                  <a:schemeClr val="tx1"/>
                </a:solidFill>
              </a:rPr>
              <a:t> </a:t>
            </a:r>
            <a:r>
              <a:rPr lang="en-US" sz="2800" dirty="0">
                <a:solidFill>
                  <a:schemeClr val="tx1"/>
                </a:solidFill>
              </a:rPr>
              <a:t>LAN </a:t>
            </a:r>
            <a:r>
              <a:rPr lang="en-US" sz="2800" dirty="0" err="1">
                <a:solidFill>
                  <a:schemeClr val="tx1"/>
                </a:solidFill>
              </a:rPr>
              <a:t>tidak</a:t>
            </a:r>
            <a:endParaRPr lang="en-US" sz="2800" dirty="0">
              <a:solidFill>
                <a:schemeClr val="tx1"/>
              </a:solidFill>
            </a:endParaRPr>
          </a:p>
        </p:txBody>
      </p:sp>
    </p:spTree>
    <p:extLst>
      <p:ext uri="{BB962C8B-B14F-4D97-AF65-F5344CB8AC3E}">
        <p14:creationId xmlns:p14="http://schemas.microsoft.com/office/powerpoint/2010/main" val="1266892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p:cNvSpPr>
          <p:nvPr/>
        </p:nvSpPr>
        <p:spPr>
          <a:xfrm>
            <a:off x="7162800" y="62484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30939F8-6806-4FBC-911C-84D4E57A87E0}" type="slidenum">
              <a:rPr lang="en-US" altLang="zh-TW" smtClean="0"/>
              <a:pPr>
                <a:defRPr/>
              </a:pPr>
              <a:t>53</a:t>
            </a:fld>
            <a:endParaRPr lang="en-US" altLang="zh-TW"/>
          </a:p>
        </p:txBody>
      </p:sp>
      <p:sp>
        <p:nvSpPr>
          <p:cNvPr id="6" name="Rectangle 2"/>
          <p:cNvSpPr>
            <a:spLocks noGrp="1" noChangeArrowheads="1"/>
          </p:cNvSpPr>
          <p:nvPr>
            <p:ph type="title"/>
          </p:nvPr>
        </p:nvSpPr>
        <p:spPr>
          <a:xfrm>
            <a:off x="317500" y="233363"/>
            <a:ext cx="8637588" cy="1250950"/>
          </a:xfrm>
        </p:spPr>
        <p:txBody>
          <a:bodyPr/>
          <a:lstStyle/>
          <a:p>
            <a:pPr eaLnBrk="1" hangingPunct="1"/>
            <a:r>
              <a:rPr lang="en-US" altLang="zh-TW" sz="3800" smtClean="0">
                <a:cs typeface="Arial" panose="020B0604020202020204" pitchFamily="34" charset="0"/>
              </a:rPr>
              <a:t>Extensible Authentication Protocol (EAP [</a:t>
            </a:r>
            <a:r>
              <a:rPr lang="en-US" altLang="zh-TW" sz="3800" smtClean="0">
                <a:cs typeface="Arial" panose="020B0604020202020204" pitchFamily="34" charset="0"/>
                <a:hlinkClick r:id="rId2"/>
              </a:rPr>
              <a:t>RFC 2284</a:t>
            </a:r>
            <a:r>
              <a:rPr lang="en-US" altLang="zh-TW" sz="3800" smtClean="0">
                <a:cs typeface="Arial" panose="020B0604020202020204" pitchFamily="34" charset="0"/>
              </a:rPr>
              <a:t>]) </a:t>
            </a:r>
          </a:p>
        </p:txBody>
      </p:sp>
      <p:sp>
        <p:nvSpPr>
          <p:cNvPr id="7" name="Rectangle 3"/>
          <p:cNvSpPr txBox="1">
            <a:spLocks noChangeArrowheads="1"/>
          </p:cNvSpPr>
          <p:nvPr/>
        </p:nvSpPr>
        <p:spPr>
          <a:xfrm>
            <a:off x="5562600" y="1941513"/>
            <a:ext cx="358140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1800" b="1" smtClean="0">
                <a:cs typeface="Arial" panose="020B0604020202020204" pitchFamily="34" charset="0"/>
              </a:rPr>
              <a:t>A port begins in an unauthorized state, which allows EAP traffic only. </a:t>
            </a:r>
          </a:p>
          <a:p>
            <a:r>
              <a:rPr lang="en-US" altLang="zh-TW" sz="1800" b="1" smtClean="0">
                <a:cs typeface="Arial" panose="020B0604020202020204" pitchFamily="34" charset="0"/>
              </a:rPr>
              <a:t>Once the Authenticator has received a Supplicant</a:t>
            </a:r>
            <a:r>
              <a:rPr lang="en-US" altLang="zh-TW" sz="1800" b="1" smtClean="0">
                <a:latin typeface="Times New Roman" panose="02020603050405020304" pitchFamily="18" charset="0"/>
                <a:cs typeface="Arial" panose="020B0604020202020204" pitchFamily="34" charset="0"/>
              </a:rPr>
              <a:t>’</a:t>
            </a:r>
            <a:r>
              <a:rPr lang="en-US" altLang="zh-TW" sz="1800" b="1" smtClean="0">
                <a:cs typeface="Arial" panose="020B0604020202020204" pitchFamily="34" charset="0"/>
              </a:rPr>
              <a:t>s request to connect (an </a:t>
            </a:r>
            <a:r>
              <a:rPr lang="en-US" altLang="zh-TW" sz="1800" b="1" i="1" smtClean="0">
                <a:cs typeface="Arial" panose="020B0604020202020204" pitchFamily="34" charset="0"/>
              </a:rPr>
              <a:t>EAPOL-Start</a:t>
            </a:r>
            <a:r>
              <a:rPr lang="en-US" altLang="zh-TW" sz="1800" b="1" smtClean="0">
                <a:cs typeface="Arial" panose="020B0604020202020204" pitchFamily="34" charset="0"/>
              </a:rPr>
              <a:t>), the Authenticator replies with an </a:t>
            </a:r>
            <a:r>
              <a:rPr lang="en-US" altLang="zh-TW" sz="1800" b="1" i="1" smtClean="0">
                <a:cs typeface="Arial" panose="020B0604020202020204" pitchFamily="34" charset="0"/>
              </a:rPr>
              <a:t>EAP Request Identity</a:t>
            </a:r>
            <a:r>
              <a:rPr lang="en-US" altLang="zh-TW" sz="1800" b="1" smtClean="0">
                <a:cs typeface="Arial" panose="020B0604020202020204" pitchFamily="34" charset="0"/>
              </a:rPr>
              <a:t> message.</a:t>
            </a:r>
          </a:p>
          <a:p>
            <a:r>
              <a:rPr lang="en-US" altLang="zh-TW" sz="1800" b="1" smtClean="0">
                <a:cs typeface="Arial" panose="020B0604020202020204" pitchFamily="34" charset="0"/>
              </a:rPr>
              <a:t> The returning </a:t>
            </a:r>
            <a:r>
              <a:rPr lang="en-US" altLang="zh-TW" sz="1800" b="1" i="1" smtClean="0">
                <a:cs typeface="Arial" panose="020B0604020202020204" pitchFamily="34" charset="0"/>
              </a:rPr>
              <a:t>Response Identity</a:t>
            </a:r>
            <a:r>
              <a:rPr lang="en-US" altLang="zh-TW" sz="1800" b="1" smtClean="0">
                <a:cs typeface="Arial" panose="020B0604020202020204" pitchFamily="34" charset="0"/>
              </a:rPr>
              <a:t> message is delivered to the Authentication Server. </a:t>
            </a:r>
          </a:p>
          <a:p>
            <a:endParaRPr lang="en-US" altLang="zh-TW" sz="1800" b="1" smtClean="0"/>
          </a:p>
        </p:txBody>
      </p:sp>
      <p:pic>
        <p:nvPicPr>
          <p:cNvPr id="11" name="Picture 5" descr="http://rr.sans.org/images/IEEE_8021X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970088"/>
            <a:ext cx="5292725"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970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#Tag </a:t>
            </a:r>
            <a:endParaRPr lang="en-GB" dirty="0"/>
          </a:p>
        </p:txBody>
      </p:sp>
      <p:sp>
        <p:nvSpPr>
          <p:cNvPr id="6" name="TextBox 5"/>
          <p:cNvSpPr txBox="1"/>
          <p:nvPr/>
        </p:nvSpPr>
        <p:spPr>
          <a:xfrm>
            <a:off x="4247754" y="1354632"/>
            <a:ext cx="3148619" cy="1015663"/>
          </a:xfrm>
          <a:prstGeom prst="rect">
            <a:avLst/>
          </a:prstGeom>
          <a:noFill/>
        </p:spPr>
        <p:txBody>
          <a:bodyPr wrap="none" rtlCol="0">
            <a:spAutoFit/>
          </a:bodyPr>
          <a:lstStyle/>
          <a:p>
            <a:r>
              <a:rPr lang="en-GB" sz="6000" dirty="0" err="1" smtClean="0">
                <a:solidFill>
                  <a:schemeClr val="accent5"/>
                </a:solidFill>
                <a:latin typeface="+mj-lt"/>
                <a:cs typeface="Aharoni" pitchFamily="2" charset="-79"/>
              </a:rPr>
              <a:t>wikipedia</a:t>
            </a:r>
            <a:endParaRPr lang="en-GB" sz="6000" dirty="0">
              <a:solidFill>
                <a:schemeClr val="accent5"/>
              </a:solidFill>
              <a:latin typeface="+mj-lt"/>
              <a:cs typeface="Aharoni" pitchFamily="2" charset="-79"/>
            </a:endParaRPr>
          </a:p>
        </p:txBody>
      </p:sp>
      <p:sp>
        <p:nvSpPr>
          <p:cNvPr id="19" name="TextBox 18"/>
          <p:cNvSpPr txBox="1"/>
          <p:nvPr/>
        </p:nvSpPr>
        <p:spPr>
          <a:xfrm>
            <a:off x="1431543" y="2826015"/>
            <a:ext cx="3299301" cy="830997"/>
          </a:xfrm>
          <a:prstGeom prst="rect">
            <a:avLst/>
          </a:prstGeom>
          <a:noFill/>
        </p:spPr>
        <p:txBody>
          <a:bodyPr wrap="none" rtlCol="0">
            <a:spAutoFit/>
          </a:bodyPr>
          <a:lstStyle/>
          <a:p>
            <a:r>
              <a:rPr lang="en-GB" sz="4800" dirty="0" smtClean="0">
                <a:solidFill>
                  <a:schemeClr val="accent1"/>
                </a:solidFill>
                <a:latin typeface="+mj-lt"/>
                <a:cs typeface="Aharoni" pitchFamily="2" charset="-79"/>
              </a:rPr>
              <a:t>PowerPoint</a:t>
            </a:r>
            <a:endParaRPr lang="en-GB" sz="4800" dirty="0">
              <a:solidFill>
                <a:schemeClr val="accent1"/>
              </a:solidFill>
              <a:latin typeface="+mj-lt"/>
              <a:cs typeface="Aharoni" pitchFamily="2" charset="-79"/>
            </a:endParaRPr>
          </a:p>
        </p:txBody>
      </p:sp>
      <p:sp>
        <p:nvSpPr>
          <p:cNvPr id="20" name="TextBox 19"/>
          <p:cNvSpPr txBox="1"/>
          <p:nvPr/>
        </p:nvSpPr>
        <p:spPr>
          <a:xfrm>
            <a:off x="2829488" y="2531941"/>
            <a:ext cx="1768433" cy="584775"/>
          </a:xfrm>
          <a:prstGeom prst="rect">
            <a:avLst/>
          </a:prstGeom>
          <a:noFill/>
        </p:spPr>
        <p:txBody>
          <a:bodyPr wrap="none" rtlCol="0">
            <a:spAutoFit/>
          </a:bodyPr>
          <a:lstStyle/>
          <a:p>
            <a:r>
              <a:rPr lang="en-GB" sz="3200" dirty="0" err="1" smtClean="0">
                <a:solidFill>
                  <a:srgbClr val="009F3C"/>
                </a:solidFill>
              </a:rPr>
              <a:t>wikipedia</a:t>
            </a:r>
            <a:endParaRPr lang="en-GB" sz="3200" dirty="0">
              <a:solidFill>
                <a:srgbClr val="009F3C"/>
              </a:solidFill>
            </a:endParaRPr>
          </a:p>
        </p:txBody>
      </p:sp>
      <p:sp>
        <p:nvSpPr>
          <p:cNvPr id="21" name="TextBox 20"/>
          <p:cNvSpPr txBox="1"/>
          <p:nvPr/>
        </p:nvSpPr>
        <p:spPr>
          <a:xfrm rot="16200000">
            <a:off x="4891788" y="3492332"/>
            <a:ext cx="1261884" cy="523220"/>
          </a:xfrm>
          <a:prstGeom prst="rect">
            <a:avLst/>
          </a:prstGeom>
          <a:noFill/>
        </p:spPr>
        <p:txBody>
          <a:bodyPr wrap="none" rtlCol="0">
            <a:spAutoFit/>
          </a:bodyPr>
          <a:lstStyle/>
          <a:p>
            <a:r>
              <a:rPr lang="en-GB" sz="2800" dirty="0" smtClean="0">
                <a:solidFill>
                  <a:schemeClr val="tx1">
                    <a:lumMod val="40000"/>
                    <a:lumOff val="60000"/>
                  </a:schemeClr>
                </a:solidFill>
                <a:cs typeface="Aharoni" pitchFamily="2" charset="-79"/>
              </a:rPr>
              <a:t>Images</a:t>
            </a:r>
            <a:endParaRPr lang="en-GB" sz="2800" dirty="0">
              <a:solidFill>
                <a:schemeClr val="tx1">
                  <a:lumMod val="40000"/>
                  <a:lumOff val="60000"/>
                </a:schemeClr>
              </a:solidFill>
              <a:cs typeface="Aharoni" pitchFamily="2" charset="-79"/>
            </a:endParaRPr>
          </a:p>
        </p:txBody>
      </p:sp>
      <p:sp>
        <p:nvSpPr>
          <p:cNvPr id="22" name="TextBox 21"/>
          <p:cNvSpPr txBox="1"/>
          <p:nvPr/>
        </p:nvSpPr>
        <p:spPr>
          <a:xfrm>
            <a:off x="5578557" y="5209710"/>
            <a:ext cx="2311851" cy="707886"/>
          </a:xfrm>
          <a:prstGeom prst="rect">
            <a:avLst/>
          </a:prstGeom>
          <a:noFill/>
        </p:spPr>
        <p:txBody>
          <a:bodyPr wrap="none" rtlCol="0">
            <a:spAutoFit/>
          </a:bodyPr>
          <a:lstStyle/>
          <a:p>
            <a:r>
              <a:rPr lang="en-GB" sz="4000" dirty="0" smtClean="0">
                <a:solidFill>
                  <a:schemeClr val="accent1"/>
                </a:solidFill>
                <a:latin typeface="Bauhaus 93" pitchFamily="82" charset="0"/>
              </a:rPr>
              <a:t>Microsoft</a:t>
            </a:r>
            <a:endParaRPr lang="en-GB" sz="4000" dirty="0">
              <a:solidFill>
                <a:schemeClr val="accent1"/>
              </a:solidFill>
              <a:latin typeface="Bauhaus 93" pitchFamily="82" charset="0"/>
            </a:endParaRPr>
          </a:p>
        </p:txBody>
      </p:sp>
      <p:sp>
        <p:nvSpPr>
          <p:cNvPr id="23" name="TextBox 22"/>
          <p:cNvSpPr txBox="1"/>
          <p:nvPr/>
        </p:nvSpPr>
        <p:spPr>
          <a:xfrm rot="16200000">
            <a:off x="1497233" y="1915895"/>
            <a:ext cx="1755309" cy="646331"/>
          </a:xfrm>
          <a:prstGeom prst="rect">
            <a:avLst/>
          </a:prstGeom>
          <a:noFill/>
        </p:spPr>
        <p:txBody>
          <a:bodyPr wrap="square" rtlCol="0">
            <a:spAutoFit/>
          </a:bodyPr>
          <a:lstStyle/>
          <a:p>
            <a:r>
              <a:rPr lang="en-GB" sz="3600" dirty="0" smtClean="0">
                <a:solidFill>
                  <a:schemeClr val="accent5"/>
                </a:solidFill>
                <a:cs typeface="Aharoni" pitchFamily="2" charset="-79"/>
              </a:rPr>
              <a:t>yahoo</a:t>
            </a:r>
            <a:endParaRPr lang="en-GB" sz="3600" dirty="0">
              <a:solidFill>
                <a:schemeClr val="accent5"/>
              </a:solidFill>
              <a:cs typeface="Aharoni" pitchFamily="2" charset="-79"/>
            </a:endParaRPr>
          </a:p>
        </p:txBody>
      </p:sp>
      <p:sp>
        <p:nvSpPr>
          <p:cNvPr id="24" name="TextBox 23"/>
          <p:cNvSpPr txBox="1"/>
          <p:nvPr/>
        </p:nvSpPr>
        <p:spPr>
          <a:xfrm rot="16200000">
            <a:off x="6846599" y="2408703"/>
            <a:ext cx="1332416" cy="646331"/>
          </a:xfrm>
          <a:prstGeom prst="rect">
            <a:avLst/>
          </a:prstGeom>
          <a:noFill/>
        </p:spPr>
        <p:txBody>
          <a:bodyPr wrap="none" rtlCol="0">
            <a:spAutoFit/>
          </a:bodyPr>
          <a:lstStyle/>
          <a:p>
            <a:r>
              <a:rPr lang="en-GB" sz="3600" dirty="0" smtClean="0">
                <a:solidFill>
                  <a:srgbClr val="009F3C"/>
                </a:solidFill>
                <a:latin typeface="Bauhaus 93" pitchFamily="82" charset="0"/>
              </a:rPr>
              <a:t>excel</a:t>
            </a:r>
            <a:endParaRPr lang="en-GB" sz="3600" dirty="0">
              <a:solidFill>
                <a:srgbClr val="009F3C"/>
              </a:solidFill>
              <a:latin typeface="Bauhaus 93" pitchFamily="82" charset="0"/>
            </a:endParaRPr>
          </a:p>
        </p:txBody>
      </p:sp>
      <p:sp>
        <p:nvSpPr>
          <p:cNvPr id="25" name="TextBox 24"/>
          <p:cNvSpPr txBox="1"/>
          <p:nvPr/>
        </p:nvSpPr>
        <p:spPr>
          <a:xfrm rot="16200000">
            <a:off x="3370342" y="1751201"/>
            <a:ext cx="1271502" cy="584775"/>
          </a:xfrm>
          <a:prstGeom prst="rect">
            <a:avLst/>
          </a:prstGeom>
          <a:noFill/>
        </p:spPr>
        <p:txBody>
          <a:bodyPr wrap="none" rtlCol="0">
            <a:spAutoFit/>
          </a:bodyPr>
          <a:lstStyle/>
          <a:p>
            <a:r>
              <a:rPr lang="en-GB" sz="3200" dirty="0" smtClean="0">
                <a:solidFill>
                  <a:schemeClr val="tx2"/>
                </a:solidFill>
                <a:latin typeface="Bauhaus 93" pitchFamily="82" charset="0"/>
              </a:rPr>
              <a:t>office</a:t>
            </a:r>
            <a:endParaRPr lang="en-GB" sz="3200" dirty="0">
              <a:solidFill>
                <a:schemeClr val="tx2"/>
              </a:solidFill>
              <a:latin typeface="Bauhaus 93" pitchFamily="82" charset="0"/>
            </a:endParaRPr>
          </a:p>
        </p:txBody>
      </p:sp>
      <p:sp>
        <p:nvSpPr>
          <p:cNvPr id="26" name="TextBox 25"/>
          <p:cNvSpPr txBox="1"/>
          <p:nvPr/>
        </p:nvSpPr>
        <p:spPr>
          <a:xfrm rot="16200000">
            <a:off x="2515738" y="4269950"/>
            <a:ext cx="1093569" cy="523220"/>
          </a:xfrm>
          <a:prstGeom prst="rect">
            <a:avLst/>
          </a:prstGeom>
          <a:noFill/>
        </p:spPr>
        <p:txBody>
          <a:bodyPr wrap="none" rtlCol="0">
            <a:spAutoFit/>
          </a:bodyPr>
          <a:lstStyle/>
          <a:p>
            <a:r>
              <a:rPr lang="en-GB" sz="2800" dirty="0" smtClean="0">
                <a:solidFill>
                  <a:schemeClr val="tx1">
                    <a:lumMod val="40000"/>
                    <a:lumOff val="60000"/>
                  </a:schemeClr>
                </a:solidFill>
                <a:latin typeface="Bauhaus 93" pitchFamily="82" charset="0"/>
              </a:rPr>
              <a:t>Chart</a:t>
            </a:r>
          </a:p>
        </p:txBody>
      </p:sp>
      <p:sp>
        <p:nvSpPr>
          <p:cNvPr id="27" name="TextBox 26"/>
          <p:cNvSpPr txBox="1"/>
          <p:nvPr/>
        </p:nvSpPr>
        <p:spPr>
          <a:xfrm rot="16200000">
            <a:off x="4421009" y="3383524"/>
            <a:ext cx="3283848" cy="923330"/>
          </a:xfrm>
          <a:prstGeom prst="rect">
            <a:avLst/>
          </a:prstGeom>
          <a:noFill/>
        </p:spPr>
        <p:txBody>
          <a:bodyPr wrap="none" rtlCol="0">
            <a:spAutoFit/>
          </a:bodyPr>
          <a:lstStyle/>
          <a:p>
            <a:r>
              <a:rPr lang="en-GB" sz="5400" dirty="0" smtClean="0">
                <a:solidFill>
                  <a:schemeClr val="accent5"/>
                </a:solidFill>
                <a:latin typeface="+mj-lt"/>
                <a:cs typeface="Aharoni" pitchFamily="2" charset="-79"/>
              </a:rPr>
              <a:t>Retro-style</a:t>
            </a:r>
            <a:endParaRPr lang="en-GB" sz="5400" dirty="0">
              <a:solidFill>
                <a:schemeClr val="accent5"/>
              </a:solidFill>
              <a:latin typeface="+mj-lt"/>
              <a:cs typeface="Aharoni" pitchFamily="2" charset="-79"/>
            </a:endParaRPr>
          </a:p>
        </p:txBody>
      </p:sp>
      <p:sp>
        <p:nvSpPr>
          <p:cNvPr id="29" name="TextBox 28"/>
          <p:cNvSpPr txBox="1"/>
          <p:nvPr/>
        </p:nvSpPr>
        <p:spPr>
          <a:xfrm rot="16200000">
            <a:off x="5899960" y="3305324"/>
            <a:ext cx="1669047" cy="923330"/>
          </a:xfrm>
          <a:prstGeom prst="rect">
            <a:avLst/>
          </a:prstGeom>
          <a:noFill/>
        </p:spPr>
        <p:txBody>
          <a:bodyPr wrap="none" rtlCol="0">
            <a:spAutoFit/>
          </a:bodyPr>
          <a:lstStyle/>
          <a:p>
            <a:r>
              <a:rPr lang="en-GB" sz="5400" dirty="0" smtClean="0">
                <a:solidFill>
                  <a:schemeClr val="tx1">
                    <a:lumMod val="40000"/>
                    <a:lumOff val="60000"/>
                  </a:schemeClr>
                </a:solidFill>
              </a:rPr>
              <a:t>chart</a:t>
            </a:r>
            <a:endParaRPr lang="en-GB" sz="5400" dirty="0">
              <a:solidFill>
                <a:schemeClr val="tx1">
                  <a:lumMod val="40000"/>
                  <a:lumOff val="60000"/>
                </a:schemeClr>
              </a:solidFill>
            </a:endParaRPr>
          </a:p>
        </p:txBody>
      </p:sp>
      <p:sp>
        <p:nvSpPr>
          <p:cNvPr id="30" name="TextBox 29"/>
          <p:cNvSpPr txBox="1"/>
          <p:nvPr/>
        </p:nvSpPr>
        <p:spPr>
          <a:xfrm>
            <a:off x="1135670" y="3385444"/>
            <a:ext cx="2030428" cy="646331"/>
          </a:xfrm>
          <a:prstGeom prst="rect">
            <a:avLst/>
          </a:prstGeom>
          <a:noFill/>
        </p:spPr>
        <p:txBody>
          <a:bodyPr wrap="none" rtlCol="0">
            <a:spAutoFit/>
          </a:bodyPr>
          <a:lstStyle/>
          <a:p>
            <a:r>
              <a:rPr lang="en-GB" sz="3600" dirty="0" smtClean="0">
                <a:solidFill>
                  <a:schemeClr val="accent5"/>
                </a:solidFill>
              </a:rPr>
              <a:t>Workflow</a:t>
            </a:r>
            <a:endParaRPr lang="en-GB" sz="3600" dirty="0">
              <a:solidFill>
                <a:schemeClr val="accent5"/>
              </a:solidFill>
            </a:endParaRPr>
          </a:p>
        </p:txBody>
      </p:sp>
      <p:sp>
        <p:nvSpPr>
          <p:cNvPr id="31" name="TextBox 30"/>
          <p:cNvSpPr txBox="1"/>
          <p:nvPr/>
        </p:nvSpPr>
        <p:spPr>
          <a:xfrm>
            <a:off x="3201815" y="3523110"/>
            <a:ext cx="1295547" cy="461665"/>
          </a:xfrm>
          <a:prstGeom prst="rect">
            <a:avLst/>
          </a:prstGeom>
          <a:noFill/>
        </p:spPr>
        <p:txBody>
          <a:bodyPr wrap="none" rtlCol="0">
            <a:spAutoFit/>
          </a:bodyPr>
          <a:lstStyle/>
          <a:p>
            <a:r>
              <a:rPr lang="en-GB" sz="2400" dirty="0" smtClean="0">
                <a:solidFill>
                  <a:schemeClr val="tx2"/>
                </a:solidFill>
                <a:latin typeface="+mj-lt"/>
                <a:cs typeface="Aharoni" pitchFamily="2" charset="-79"/>
              </a:rPr>
              <a:t>windows</a:t>
            </a:r>
            <a:endParaRPr lang="en-GB" sz="2400" dirty="0">
              <a:solidFill>
                <a:schemeClr val="tx2"/>
              </a:solidFill>
              <a:latin typeface="+mj-lt"/>
              <a:cs typeface="Aharoni" pitchFamily="2" charset="-79"/>
            </a:endParaRPr>
          </a:p>
        </p:txBody>
      </p:sp>
      <p:sp>
        <p:nvSpPr>
          <p:cNvPr id="32" name="TextBox 31"/>
          <p:cNvSpPr txBox="1"/>
          <p:nvPr/>
        </p:nvSpPr>
        <p:spPr>
          <a:xfrm rot="16200000">
            <a:off x="532059" y="2477241"/>
            <a:ext cx="1463862" cy="584775"/>
          </a:xfrm>
          <a:prstGeom prst="rect">
            <a:avLst/>
          </a:prstGeom>
          <a:noFill/>
        </p:spPr>
        <p:txBody>
          <a:bodyPr wrap="none" rtlCol="0">
            <a:spAutoFit/>
          </a:bodyPr>
          <a:lstStyle/>
          <a:p>
            <a:r>
              <a:rPr lang="en-GB" sz="3200" dirty="0" err="1" smtClean="0">
                <a:solidFill>
                  <a:schemeClr val="tx2"/>
                </a:solidFill>
                <a:latin typeface="Bauhaus 93" pitchFamily="82" charset="0"/>
              </a:rPr>
              <a:t>google</a:t>
            </a:r>
            <a:endParaRPr lang="en-GB" sz="3200" dirty="0">
              <a:solidFill>
                <a:schemeClr val="tx2"/>
              </a:solidFill>
              <a:latin typeface="Bauhaus 93" pitchFamily="82" charset="0"/>
            </a:endParaRPr>
          </a:p>
        </p:txBody>
      </p:sp>
      <p:sp>
        <p:nvSpPr>
          <p:cNvPr id="33" name="TextBox 32"/>
          <p:cNvSpPr txBox="1"/>
          <p:nvPr/>
        </p:nvSpPr>
        <p:spPr>
          <a:xfrm rot="16200000">
            <a:off x="1627177" y="4522848"/>
            <a:ext cx="1875835" cy="646331"/>
          </a:xfrm>
          <a:prstGeom prst="rect">
            <a:avLst/>
          </a:prstGeom>
          <a:noFill/>
        </p:spPr>
        <p:txBody>
          <a:bodyPr wrap="none" rtlCol="0">
            <a:spAutoFit/>
          </a:bodyPr>
          <a:lstStyle/>
          <a:p>
            <a:r>
              <a:rPr lang="en-GB" sz="3600" dirty="0" smtClean="0">
                <a:solidFill>
                  <a:srgbClr val="009F3C"/>
                </a:solidFill>
                <a:latin typeface="Bauhaus 93" pitchFamily="82" charset="0"/>
              </a:rPr>
              <a:t>Metro </a:t>
            </a:r>
            <a:r>
              <a:rPr lang="en-GB" sz="3600" dirty="0" err="1" smtClean="0">
                <a:solidFill>
                  <a:srgbClr val="009F3C"/>
                </a:solidFill>
                <a:latin typeface="Bauhaus 93" pitchFamily="82" charset="0"/>
              </a:rPr>
              <a:t>ui</a:t>
            </a:r>
            <a:endParaRPr lang="en-GB" sz="3600" dirty="0">
              <a:solidFill>
                <a:srgbClr val="009F3C"/>
              </a:solidFill>
              <a:latin typeface="Bauhaus 93" pitchFamily="82" charset="0"/>
            </a:endParaRPr>
          </a:p>
        </p:txBody>
      </p:sp>
      <p:sp>
        <p:nvSpPr>
          <p:cNvPr id="18" name="TextBox 17"/>
          <p:cNvSpPr txBox="1"/>
          <p:nvPr/>
        </p:nvSpPr>
        <p:spPr>
          <a:xfrm>
            <a:off x="3232733" y="4678235"/>
            <a:ext cx="734496" cy="400110"/>
          </a:xfrm>
          <a:prstGeom prst="rect">
            <a:avLst/>
          </a:prstGeom>
          <a:noFill/>
        </p:spPr>
        <p:txBody>
          <a:bodyPr wrap="none" rtlCol="0">
            <a:spAutoFit/>
          </a:bodyPr>
          <a:lstStyle/>
          <a:p>
            <a:r>
              <a:rPr lang="en-GB" sz="2000" dirty="0" smtClean="0">
                <a:solidFill>
                  <a:schemeClr val="accent4">
                    <a:lumMod val="60000"/>
                    <a:lumOff val="40000"/>
                  </a:schemeClr>
                </a:solidFill>
              </a:rPr>
              <a:t>Icons</a:t>
            </a:r>
            <a:endParaRPr lang="en-GB" sz="2000" dirty="0">
              <a:solidFill>
                <a:schemeClr val="accent4">
                  <a:lumMod val="60000"/>
                  <a:lumOff val="40000"/>
                </a:schemeClr>
              </a:solidFill>
            </a:endParaRPr>
          </a:p>
        </p:txBody>
      </p:sp>
      <p:sp>
        <p:nvSpPr>
          <p:cNvPr id="28" name="TextBox 27"/>
          <p:cNvSpPr txBox="1"/>
          <p:nvPr/>
        </p:nvSpPr>
        <p:spPr>
          <a:xfrm>
            <a:off x="3860470" y="3823674"/>
            <a:ext cx="1267655" cy="707886"/>
          </a:xfrm>
          <a:prstGeom prst="rect">
            <a:avLst/>
          </a:prstGeom>
          <a:noFill/>
        </p:spPr>
        <p:txBody>
          <a:bodyPr wrap="none" rtlCol="0">
            <a:spAutoFit/>
          </a:bodyPr>
          <a:lstStyle/>
          <a:p>
            <a:r>
              <a:rPr lang="en-GB" sz="4000" dirty="0" smtClean="0">
                <a:solidFill>
                  <a:srgbClr val="009F3C"/>
                </a:solidFill>
              </a:rPr>
              <a:t>word</a:t>
            </a:r>
            <a:endParaRPr lang="en-GB" sz="4000" dirty="0">
              <a:solidFill>
                <a:srgbClr val="009F3C"/>
              </a:solidFill>
            </a:endParaRPr>
          </a:p>
        </p:txBody>
      </p:sp>
      <p:sp>
        <p:nvSpPr>
          <p:cNvPr id="34" name="TextBox 33"/>
          <p:cNvSpPr txBox="1"/>
          <p:nvPr/>
        </p:nvSpPr>
        <p:spPr>
          <a:xfrm>
            <a:off x="765391" y="5563653"/>
            <a:ext cx="1657826" cy="584775"/>
          </a:xfrm>
          <a:prstGeom prst="rect">
            <a:avLst/>
          </a:prstGeom>
          <a:noFill/>
        </p:spPr>
        <p:txBody>
          <a:bodyPr wrap="none" rtlCol="0">
            <a:spAutoFit/>
          </a:bodyPr>
          <a:lstStyle/>
          <a:p>
            <a:r>
              <a:rPr lang="en-GB" sz="3200" dirty="0" smtClean="0">
                <a:solidFill>
                  <a:schemeClr val="tx2"/>
                </a:solidFill>
                <a:latin typeface="Bauhaus 93" pitchFamily="82" charset="0"/>
              </a:rPr>
              <a:t>business</a:t>
            </a:r>
            <a:endParaRPr lang="en-GB" sz="3200" dirty="0">
              <a:solidFill>
                <a:schemeClr val="tx2"/>
              </a:solidFill>
              <a:latin typeface="Bauhaus 93" pitchFamily="82" charset="0"/>
            </a:endParaRPr>
          </a:p>
        </p:txBody>
      </p:sp>
      <p:sp>
        <p:nvSpPr>
          <p:cNvPr id="35" name="TextBox 34"/>
          <p:cNvSpPr txBox="1"/>
          <p:nvPr/>
        </p:nvSpPr>
        <p:spPr>
          <a:xfrm>
            <a:off x="4153461" y="4465768"/>
            <a:ext cx="998991" cy="584775"/>
          </a:xfrm>
          <a:prstGeom prst="rect">
            <a:avLst/>
          </a:prstGeom>
          <a:noFill/>
        </p:spPr>
        <p:txBody>
          <a:bodyPr wrap="none" rtlCol="0">
            <a:spAutoFit/>
          </a:bodyPr>
          <a:lstStyle/>
          <a:p>
            <a:r>
              <a:rPr lang="en-GB" sz="3200" dirty="0" err="1" smtClean="0">
                <a:solidFill>
                  <a:schemeClr val="tx2"/>
                </a:solidFill>
                <a:latin typeface="Bauhaus 93" pitchFamily="82" charset="0"/>
              </a:rPr>
              <a:t>bing</a:t>
            </a:r>
            <a:endParaRPr lang="en-GB" sz="3200" dirty="0">
              <a:solidFill>
                <a:schemeClr val="tx2"/>
              </a:solidFill>
              <a:latin typeface="Bauhaus 93" pitchFamily="82" charset="0"/>
            </a:endParaRPr>
          </a:p>
        </p:txBody>
      </p:sp>
      <p:sp>
        <p:nvSpPr>
          <p:cNvPr id="36" name="TextBox 35"/>
          <p:cNvSpPr txBox="1"/>
          <p:nvPr/>
        </p:nvSpPr>
        <p:spPr>
          <a:xfrm>
            <a:off x="4153461" y="2184853"/>
            <a:ext cx="939681" cy="584775"/>
          </a:xfrm>
          <a:prstGeom prst="rect">
            <a:avLst/>
          </a:prstGeom>
          <a:noFill/>
        </p:spPr>
        <p:txBody>
          <a:bodyPr wrap="none" rtlCol="0">
            <a:spAutoFit/>
          </a:bodyPr>
          <a:lstStyle/>
          <a:p>
            <a:r>
              <a:rPr lang="en-GB" sz="3200" dirty="0" smtClean="0">
                <a:solidFill>
                  <a:schemeClr val="accent1"/>
                </a:solidFill>
                <a:cs typeface="Aharoni" pitchFamily="2" charset="-79"/>
              </a:rPr>
              <a:t>Blue</a:t>
            </a:r>
            <a:endParaRPr lang="en-GB" sz="3200" dirty="0">
              <a:solidFill>
                <a:schemeClr val="accent1"/>
              </a:solidFill>
              <a:cs typeface="Aharoni" pitchFamily="2" charset="-79"/>
            </a:endParaRPr>
          </a:p>
        </p:txBody>
      </p:sp>
      <p:sp>
        <p:nvSpPr>
          <p:cNvPr id="37" name="TextBox 36"/>
          <p:cNvSpPr txBox="1"/>
          <p:nvPr/>
        </p:nvSpPr>
        <p:spPr>
          <a:xfrm>
            <a:off x="3232733" y="4263594"/>
            <a:ext cx="1015021" cy="584775"/>
          </a:xfrm>
          <a:prstGeom prst="rect">
            <a:avLst/>
          </a:prstGeom>
          <a:noFill/>
        </p:spPr>
        <p:txBody>
          <a:bodyPr wrap="none" rtlCol="0">
            <a:spAutoFit/>
          </a:bodyPr>
          <a:lstStyle/>
          <a:p>
            <a:r>
              <a:rPr lang="en-GB" sz="3200" dirty="0" smtClean="0">
                <a:solidFill>
                  <a:schemeClr val="bg1">
                    <a:lumMod val="65000"/>
                  </a:schemeClr>
                </a:solidFill>
                <a:latin typeface="+mj-lt"/>
                <a:cs typeface="Aharoni" pitchFamily="2" charset="-79"/>
              </a:rPr>
              <a:t>Grey</a:t>
            </a:r>
            <a:endParaRPr lang="en-GB" sz="3200" dirty="0">
              <a:solidFill>
                <a:schemeClr val="bg1">
                  <a:lumMod val="65000"/>
                </a:schemeClr>
              </a:solidFill>
              <a:latin typeface="+mj-lt"/>
              <a:cs typeface="Aharoni" pitchFamily="2" charset="-79"/>
            </a:endParaRPr>
          </a:p>
        </p:txBody>
      </p:sp>
      <p:sp>
        <p:nvSpPr>
          <p:cNvPr id="38" name="TextBox 37"/>
          <p:cNvSpPr txBox="1"/>
          <p:nvPr/>
        </p:nvSpPr>
        <p:spPr>
          <a:xfrm>
            <a:off x="6876255" y="4385847"/>
            <a:ext cx="1202573" cy="584775"/>
          </a:xfrm>
          <a:prstGeom prst="rect">
            <a:avLst/>
          </a:prstGeom>
          <a:noFill/>
        </p:spPr>
        <p:txBody>
          <a:bodyPr wrap="none" rtlCol="0">
            <a:spAutoFit/>
          </a:bodyPr>
          <a:lstStyle/>
          <a:p>
            <a:r>
              <a:rPr lang="en-GB" sz="3200" dirty="0" smtClean="0">
                <a:solidFill>
                  <a:schemeClr val="accent1"/>
                </a:solidFill>
                <a:cs typeface="Aharoni" pitchFamily="2" charset="-79"/>
              </a:rPr>
              <a:t>graph</a:t>
            </a:r>
            <a:endParaRPr lang="en-GB" sz="3200" dirty="0">
              <a:solidFill>
                <a:schemeClr val="accent1"/>
              </a:solidFill>
              <a:cs typeface="Aharoni" pitchFamily="2" charset="-79"/>
            </a:endParaRPr>
          </a:p>
        </p:txBody>
      </p:sp>
      <p:sp>
        <p:nvSpPr>
          <p:cNvPr id="39" name="Title 1"/>
          <p:cNvSpPr txBox="1">
            <a:spLocks/>
          </p:cNvSpPr>
          <p:nvPr/>
        </p:nvSpPr>
        <p:spPr>
          <a:xfrm>
            <a:off x="0" y="6264924"/>
            <a:ext cx="5578557" cy="593076"/>
          </a:xfrm>
          <a:prstGeom prst="rect">
            <a:avLst/>
          </a:prstGeom>
          <a:solidFill>
            <a:srgbClr val="0B3261"/>
          </a:solidFill>
          <a:ln>
            <a:noFill/>
          </a:ln>
        </p:spPr>
        <p:txBody>
          <a:bodyPr vert="horz" lIns="91440" tIns="45720" rIns="91440" bIns="45720" rtlCol="0" anchor="ctr">
            <a:normAutofit fontScale="92500" lnSpcReduction="20000"/>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endParaRPr lang="en-GB" dirty="0"/>
          </a:p>
        </p:txBody>
      </p:sp>
    </p:spTree>
    <p:extLst>
      <p:ext uri="{BB962C8B-B14F-4D97-AF65-F5344CB8AC3E}">
        <p14:creationId xmlns:p14="http://schemas.microsoft.com/office/powerpoint/2010/main" val="417194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16" presetClass="entr" presetSubtype="21"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arn(inVertical)">
                                      <p:cBhvr>
                                        <p:cTn id="23" dur="500"/>
                                        <p:tgtEl>
                                          <p:spTgt spid="33"/>
                                        </p:tgtEl>
                                      </p:cBhvr>
                                    </p:animEffect>
                                  </p:childTnLst>
                                </p:cTn>
                              </p:par>
                            </p:childTnLst>
                          </p:cTn>
                        </p:par>
                        <p:par>
                          <p:cTn id="24" fill="hold">
                            <p:stCondLst>
                              <p:cond delay="4000"/>
                            </p:stCondLst>
                            <p:childTnLst>
                              <p:par>
                                <p:cTn id="25" presetID="2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par>
                          <p:cTn id="37" fill="hold">
                            <p:stCondLst>
                              <p:cond delay="500"/>
                            </p:stCondLst>
                            <p:childTnLst>
                              <p:par>
                                <p:cTn id="38" presetID="26"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80">
                                          <p:stCondLst>
                                            <p:cond delay="0"/>
                                          </p:stCondLst>
                                        </p:cTn>
                                        <p:tgtEl>
                                          <p:spTgt spid="25"/>
                                        </p:tgtEl>
                                      </p:cBhvr>
                                    </p:animEffect>
                                    <p:anim calcmode="lin" valueType="num">
                                      <p:cBhvr>
                                        <p:cTn id="41"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6" dur="26">
                                          <p:stCondLst>
                                            <p:cond delay="650"/>
                                          </p:stCondLst>
                                        </p:cTn>
                                        <p:tgtEl>
                                          <p:spTgt spid="25"/>
                                        </p:tgtEl>
                                      </p:cBhvr>
                                      <p:to x="100000" y="60000"/>
                                    </p:animScale>
                                    <p:animScale>
                                      <p:cBhvr>
                                        <p:cTn id="47" dur="166" decel="50000">
                                          <p:stCondLst>
                                            <p:cond delay="676"/>
                                          </p:stCondLst>
                                        </p:cTn>
                                        <p:tgtEl>
                                          <p:spTgt spid="25"/>
                                        </p:tgtEl>
                                      </p:cBhvr>
                                      <p:to x="100000" y="100000"/>
                                    </p:animScale>
                                    <p:animScale>
                                      <p:cBhvr>
                                        <p:cTn id="48" dur="26">
                                          <p:stCondLst>
                                            <p:cond delay="1312"/>
                                          </p:stCondLst>
                                        </p:cTn>
                                        <p:tgtEl>
                                          <p:spTgt spid="25"/>
                                        </p:tgtEl>
                                      </p:cBhvr>
                                      <p:to x="100000" y="80000"/>
                                    </p:animScale>
                                    <p:animScale>
                                      <p:cBhvr>
                                        <p:cTn id="49" dur="166" decel="50000">
                                          <p:stCondLst>
                                            <p:cond delay="1338"/>
                                          </p:stCondLst>
                                        </p:cTn>
                                        <p:tgtEl>
                                          <p:spTgt spid="25"/>
                                        </p:tgtEl>
                                      </p:cBhvr>
                                      <p:to x="100000" y="100000"/>
                                    </p:animScale>
                                    <p:animScale>
                                      <p:cBhvr>
                                        <p:cTn id="50" dur="26">
                                          <p:stCondLst>
                                            <p:cond delay="1642"/>
                                          </p:stCondLst>
                                        </p:cTn>
                                        <p:tgtEl>
                                          <p:spTgt spid="25"/>
                                        </p:tgtEl>
                                      </p:cBhvr>
                                      <p:to x="100000" y="90000"/>
                                    </p:animScale>
                                    <p:animScale>
                                      <p:cBhvr>
                                        <p:cTn id="51" dur="166" decel="50000">
                                          <p:stCondLst>
                                            <p:cond delay="1668"/>
                                          </p:stCondLst>
                                        </p:cTn>
                                        <p:tgtEl>
                                          <p:spTgt spid="25"/>
                                        </p:tgtEl>
                                      </p:cBhvr>
                                      <p:to x="100000" y="100000"/>
                                    </p:animScale>
                                    <p:animScale>
                                      <p:cBhvr>
                                        <p:cTn id="52" dur="26">
                                          <p:stCondLst>
                                            <p:cond delay="1808"/>
                                          </p:stCondLst>
                                        </p:cTn>
                                        <p:tgtEl>
                                          <p:spTgt spid="25"/>
                                        </p:tgtEl>
                                      </p:cBhvr>
                                      <p:to x="100000" y="95000"/>
                                    </p:animScale>
                                    <p:animScale>
                                      <p:cBhvr>
                                        <p:cTn id="53" dur="166" decel="50000">
                                          <p:stCondLst>
                                            <p:cond delay="1834"/>
                                          </p:stCondLst>
                                        </p:cTn>
                                        <p:tgtEl>
                                          <p:spTgt spid="25"/>
                                        </p:tgtEl>
                                      </p:cBhvr>
                                      <p:to x="100000" y="100000"/>
                                    </p:animScale>
                                  </p:childTnLst>
                                </p:cTn>
                              </p:par>
                            </p:childTnLst>
                          </p:cTn>
                        </p:par>
                        <p:par>
                          <p:cTn id="54" fill="hold">
                            <p:stCondLst>
                              <p:cond delay="2500"/>
                            </p:stCondLst>
                            <p:childTnLst>
                              <p:par>
                                <p:cTn id="55" presetID="45"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2000"/>
                                        <p:tgtEl>
                                          <p:spTgt spid="23"/>
                                        </p:tgtEl>
                                      </p:cBhvr>
                                    </p:animEffect>
                                    <p:anim calcmode="lin" valueType="num">
                                      <p:cBhvr>
                                        <p:cTn id="58" dur="2000" fill="hold"/>
                                        <p:tgtEl>
                                          <p:spTgt spid="23"/>
                                        </p:tgtEl>
                                        <p:attrNameLst>
                                          <p:attrName>ppt_w</p:attrName>
                                        </p:attrNameLst>
                                      </p:cBhvr>
                                      <p:tavLst>
                                        <p:tav tm="0" fmla="#ppt_w*sin(2.5*pi*$)">
                                          <p:val>
                                            <p:fltVal val="0"/>
                                          </p:val>
                                        </p:tav>
                                        <p:tav tm="100000">
                                          <p:val>
                                            <p:fltVal val="1"/>
                                          </p:val>
                                        </p:tav>
                                      </p:tavLst>
                                    </p:anim>
                                    <p:anim calcmode="lin" valueType="num">
                                      <p:cBhvr>
                                        <p:cTn id="59" dur="2000" fill="hold"/>
                                        <p:tgtEl>
                                          <p:spTgt spid="23"/>
                                        </p:tgtEl>
                                        <p:attrNameLst>
                                          <p:attrName>ppt_h</p:attrName>
                                        </p:attrNameLst>
                                      </p:cBhvr>
                                      <p:tavLst>
                                        <p:tav tm="0">
                                          <p:val>
                                            <p:strVal val="#ppt_h"/>
                                          </p:val>
                                        </p:tav>
                                        <p:tav tm="100000">
                                          <p:val>
                                            <p:strVal val="#ppt_h"/>
                                          </p:val>
                                        </p:tav>
                                      </p:tavLst>
                                    </p:anim>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p:cTn id="63" dur="500" fill="hold"/>
                                        <p:tgtEl>
                                          <p:spTgt spid="32"/>
                                        </p:tgtEl>
                                        <p:attrNameLst>
                                          <p:attrName>ppt_w</p:attrName>
                                        </p:attrNameLst>
                                      </p:cBhvr>
                                      <p:tavLst>
                                        <p:tav tm="0">
                                          <p:val>
                                            <p:fltVal val="0"/>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animEffect transition="in" filter="fade">
                                      <p:cBhvr>
                                        <p:cTn id="65" dur="500"/>
                                        <p:tgtEl>
                                          <p:spTgt spid="32"/>
                                        </p:tgtEl>
                                      </p:cBhvr>
                                    </p:animEffect>
                                  </p:childTnLst>
                                </p:cTn>
                              </p:par>
                            </p:childTnLst>
                          </p:cTn>
                        </p:par>
                        <p:par>
                          <p:cTn id="66" fill="hold">
                            <p:stCondLst>
                              <p:cond delay="5000"/>
                            </p:stCondLst>
                            <p:childTnLst>
                              <p:par>
                                <p:cTn id="67" presetID="45"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2000"/>
                                        <p:tgtEl>
                                          <p:spTgt spid="26"/>
                                        </p:tgtEl>
                                      </p:cBhvr>
                                    </p:animEffect>
                                    <p:anim calcmode="lin" valueType="num">
                                      <p:cBhvr>
                                        <p:cTn id="70" dur="2000" fill="hold"/>
                                        <p:tgtEl>
                                          <p:spTgt spid="26"/>
                                        </p:tgtEl>
                                        <p:attrNameLst>
                                          <p:attrName>ppt_w</p:attrName>
                                        </p:attrNameLst>
                                      </p:cBhvr>
                                      <p:tavLst>
                                        <p:tav tm="0" fmla="#ppt_w*sin(2.5*pi*$)">
                                          <p:val>
                                            <p:fltVal val="0"/>
                                          </p:val>
                                        </p:tav>
                                        <p:tav tm="100000">
                                          <p:val>
                                            <p:fltVal val="1"/>
                                          </p:val>
                                        </p:tav>
                                      </p:tavLst>
                                    </p:anim>
                                    <p:anim calcmode="lin" valueType="num">
                                      <p:cBhvr>
                                        <p:cTn id="71" dur="2000" fill="hold"/>
                                        <p:tgtEl>
                                          <p:spTgt spid="26"/>
                                        </p:tgtEl>
                                        <p:attrNameLst>
                                          <p:attrName>ppt_h</p:attrName>
                                        </p:attrNameLst>
                                      </p:cBhvr>
                                      <p:tavLst>
                                        <p:tav tm="0">
                                          <p:val>
                                            <p:strVal val="#ppt_h"/>
                                          </p:val>
                                        </p:tav>
                                        <p:tav tm="100000">
                                          <p:val>
                                            <p:strVal val="#ppt_h"/>
                                          </p:val>
                                        </p:tav>
                                      </p:tavLst>
                                    </p:anim>
                                  </p:childTnLst>
                                </p:cTn>
                              </p:par>
                            </p:childTnLst>
                          </p:cTn>
                        </p:par>
                        <p:par>
                          <p:cTn id="72" fill="hold">
                            <p:stCondLst>
                              <p:cond delay="7000"/>
                            </p:stCondLst>
                            <p:childTnLst>
                              <p:par>
                                <p:cTn id="73" presetID="22" presetClass="entr" presetSubtype="4"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down)">
                                      <p:cBhvr>
                                        <p:cTn id="75" dur="500"/>
                                        <p:tgtEl>
                                          <p:spTgt spid="18"/>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childTnLst>
                          </p:cTn>
                        </p:par>
                        <p:par>
                          <p:cTn id="90" fill="hold">
                            <p:stCondLst>
                              <p:cond delay="500"/>
                            </p:stCondLst>
                            <p:childTnLst>
                              <p:par>
                                <p:cTn id="91" presetID="42" presetClass="entr" presetSubtype="0"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1000"/>
                                        <p:tgtEl>
                                          <p:spTgt spid="24"/>
                                        </p:tgtEl>
                                      </p:cBhvr>
                                    </p:animEffect>
                                    <p:anim calcmode="lin" valueType="num">
                                      <p:cBhvr>
                                        <p:cTn id="94" dur="1000" fill="hold"/>
                                        <p:tgtEl>
                                          <p:spTgt spid="24"/>
                                        </p:tgtEl>
                                        <p:attrNameLst>
                                          <p:attrName>ppt_x</p:attrName>
                                        </p:attrNameLst>
                                      </p:cBhvr>
                                      <p:tavLst>
                                        <p:tav tm="0">
                                          <p:val>
                                            <p:strVal val="#ppt_x"/>
                                          </p:val>
                                        </p:tav>
                                        <p:tav tm="100000">
                                          <p:val>
                                            <p:strVal val="#ppt_x"/>
                                          </p:val>
                                        </p:tav>
                                      </p:tavLst>
                                    </p:anim>
                                    <p:anim calcmode="lin" valueType="num">
                                      <p:cBhvr>
                                        <p:cTn id="95" dur="1000" fill="hold"/>
                                        <p:tgtEl>
                                          <p:spTgt spid="24"/>
                                        </p:tgtEl>
                                        <p:attrNameLst>
                                          <p:attrName>ppt_y</p:attrName>
                                        </p:attrNameLst>
                                      </p:cBhvr>
                                      <p:tavLst>
                                        <p:tav tm="0">
                                          <p:val>
                                            <p:strVal val="#ppt_y+.1"/>
                                          </p:val>
                                        </p:tav>
                                        <p:tav tm="100000">
                                          <p:val>
                                            <p:strVal val="#ppt_y"/>
                                          </p:val>
                                        </p:tav>
                                      </p:tavLst>
                                    </p:anim>
                                  </p:childTnLst>
                                </p:cTn>
                              </p:par>
                            </p:childTnLst>
                          </p:cTn>
                        </p:par>
                        <p:par>
                          <p:cTn id="96" fill="hold">
                            <p:stCondLst>
                              <p:cond delay="1500"/>
                            </p:stCondLst>
                            <p:childTnLst>
                              <p:par>
                                <p:cTn id="97" presetID="6" presetClass="entr" presetSubtype="16" fill="hold" grpId="0" nodeType="after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circle(in)">
                                      <p:cBhvr>
                                        <p:cTn id="99" dur="2000"/>
                                        <p:tgtEl>
                                          <p:spTgt spid="21"/>
                                        </p:tgtEl>
                                      </p:cBhvr>
                                    </p:animEffect>
                                  </p:childTnLst>
                                </p:cTn>
                              </p:par>
                            </p:childTnLst>
                          </p:cTn>
                        </p:par>
                        <p:par>
                          <p:cTn id="100" fill="hold">
                            <p:stCondLst>
                              <p:cond delay="3500"/>
                            </p:stCondLst>
                            <p:childTnLst>
                              <p:par>
                                <p:cTn id="101" presetID="2" presetClass="entr" presetSubtype="4"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2200" fill="hold"/>
                                        <p:tgtEl>
                                          <p:spTgt spid="30"/>
                                        </p:tgtEl>
                                        <p:attrNameLst>
                                          <p:attrName>ppt_x</p:attrName>
                                        </p:attrNameLst>
                                      </p:cBhvr>
                                      <p:tavLst>
                                        <p:tav tm="0">
                                          <p:val>
                                            <p:strVal val="#ppt_x"/>
                                          </p:val>
                                        </p:tav>
                                        <p:tav tm="100000">
                                          <p:val>
                                            <p:strVal val="#ppt_x"/>
                                          </p:val>
                                        </p:tav>
                                      </p:tavLst>
                                    </p:anim>
                                    <p:anim calcmode="lin" valueType="num">
                                      <p:cBhvr additive="base">
                                        <p:cTn id="104" dur="2200" fill="hold"/>
                                        <p:tgtEl>
                                          <p:spTgt spid="30"/>
                                        </p:tgtEl>
                                        <p:attrNameLst>
                                          <p:attrName>ppt_y</p:attrName>
                                        </p:attrNameLst>
                                      </p:cBhvr>
                                      <p:tavLst>
                                        <p:tav tm="0">
                                          <p:val>
                                            <p:strVal val="1+#ppt_h/2"/>
                                          </p:val>
                                        </p:tav>
                                        <p:tav tm="100000">
                                          <p:val>
                                            <p:strVal val="#ppt_y"/>
                                          </p:val>
                                        </p:tav>
                                      </p:tavLst>
                                    </p:anim>
                                  </p:childTnLst>
                                </p:cTn>
                              </p:par>
                            </p:childTnLst>
                          </p:cTn>
                        </p:par>
                        <p:par>
                          <p:cTn id="105" fill="hold">
                            <p:stCondLst>
                              <p:cond delay="5700"/>
                            </p:stCondLst>
                            <p:childTnLst>
                              <p:par>
                                <p:cTn id="106" presetID="26" presetClass="entr" presetSubtype="0" fill="hold" grpId="0" nodeType="after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wipe(down)">
                                      <p:cBhvr>
                                        <p:cTn id="108" dur="580">
                                          <p:stCondLst>
                                            <p:cond delay="0"/>
                                          </p:stCondLst>
                                        </p:cTn>
                                        <p:tgtEl>
                                          <p:spTgt spid="22"/>
                                        </p:tgtEl>
                                      </p:cBhvr>
                                    </p:animEffect>
                                    <p:anim calcmode="lin" valueType="num">
                                      <p:cBhvr>
                                        <p:cTn id="109"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14" dur="26">
                                          <p:stCondLst>
                                            <p:cond delay="650"/>
                                          </p:stCondLst>
                                        </p:cTn>
                                        <p:tgtEl>
                                          <p:spTgt spid="22"/>
                                        </p:tgtEl>
                                      </p:cBhvr>
                                      <p:to x="100000" y="60000"/>
                                    </p:animScale>
                                    <p:animScale>
                                      <p:cBhvr>
                                        <p:cTn id="115" dur="166" decel="50000">
                                          <p:stCondLst>
                                            <p:cond delay="676"/>
                                          </p:stCondLst>
                                        </p:cTn>
                                        <p:tgtEl>
                                          <p:spTgt spid="22"/>
                                        </p:tgtEl>
                                      </p:cBhvr>
                                      <p:to x="100000" y="100000"/>
                                    </p:animScale>
                                    <p:animScale>
                                      <p:cBhvr>
                                        <p:cTn id="116" dur="26">
                                          <p:stCondLst>
                                            <p:cond delay="1312"/>
                                          </p:stCondLst>
                                        </p:cTn>
                                        <p:tgtEl>
                                          <p:spTgt spid="22"/>
                                        </p:tgtEl>
                                      </p:cBhvr>
                                      <p:to x="100000" y="80000"/>
                                    </p:animScale>
                                    <p:animScale>
                                      <p:cBhvr>
                                        <p:cTn id="117" dur="166" decel="50000">
                                          <p:stCondLst>
                                            <p:cond delay="1338"/>
                                          </p:stCondLst>
                                        </p:cTn>
                                        <p:tgtEl>
                                          <p:spTgt spid="22"/>
                                        </p:tgtEl>
                                      </p:cBhvr>
                                      <p:to x="100000" y="100000"/>
                                    </p:animScale>
                                    <p:animScale>
                                      <p:cBhvr>
                                        <p:cTn id="118" dur="26">
                                          <p:stCondLst>
                                            <p:cond delay="1642"/>
                                          </p:stCondLst>
                                        </p:cTn>
                                        <p:tgtEl>
                                          <p:spTgt spid="22"/>
                                        </p:tgtEl>
                                      </p:cBhvr>
                                      <p:to x="100000" y="90000"/>
                                    </p:animScale>
                                    <p:animScale>
                                      <p:cBhvr>
                                        <p:cTn id="119" dur="166" decel="50000">
                                          <p:stCondLst>
                                            <p:cond delay="1668"/>
                                          </p:stCondLst>
                                        </p:cTn>
                                        <p:tgtEl>
                                          <p:spTgt spid="22"/>
                                        </p:tgtEl>
                                      </p:cBhvr>
                                      <p:to x="100000" y="100000"/>
                                    </p:animScale>
                                    <p:animScale>
                                      <p:cBhvr>
                                        <p:cTn id="120" dur="26">
                                          <p:stCondLst>
                                            <p:cond delay="1808"/>
                                          </p:stCondLst>
                                        </p:cTn>
                                        <p:tgtEl>
                                          <p:spTgt spid="22"/>
                                        </p:tgtEl>
                                      </p:cBhvr>
                                      <p:to x="100000" y="95000"/>
                                    </p:animScale>
                                    <p:animScale>
                                      <p:cBhvr>
                                        <p:cTn id="121" dur="166" decel="50000">
                                          <p:stCondLst>
                                            <p:cond delay="1834"/>
                                          </p:stCondLst>
                                        </p:cTn>
                                        <p:tgtEl>
                                          <p:spTgt spid="22"/>
                                        </p:tgtEl>
                                      </p:cBhvr>
                                      <p:to x="100000" y="100000"/>
                                    </p:animScale>
                                  </p:childTnLst>
                                </p:cTn>
                              </p:par>
                            </p:childTnLst>
                          </p:cTn>
                        </p:par>
                        <p:par>
                          <p:cTn id="122" fill="hold">
                            <p:stCondLst>
                              <p:cond delay="7700"/>
                            </p:stCondLst>
                            <p:childTnLst>
                              <p:par>
                                <p:cTn id="123" presetID="16" presetClass="entr" presetSubtype="21" fill="hold" grpId="0" nodeType="after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barn(inVertical)">
                                      <p:cBhvr>
                                        <p:cTn id="125" dur="500"/>
                                        <p:tgtEl>
                                          <p:spTgt spid="28"/>
                                        </p:tgtEl>
                                      </p:cBhvr>
                                    </p:animEffect>
                                  </p:childTnLst>
                                </p:cTn>
                              </p:par>
                            </p:childTnLst>
                          </p:cTn>
                        </p:par>
                        <p:par>
                          <p:cTn id="126" fill="hold">
                            <p:stCondLst>
                              <p:cond delay="8200"/>
                            </p:stCondLst>
                            <p:childTnLst>
                              <p:par>
                                <p:cTn id="127" presetID="26"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wipe(down)">
                                      <p:cBhvr>
                                        <p:cTn id="129" dur="580">
                                          <p:stCondLst>
                                            <p:cond delay="0"/>
                                          </p:stCondLst>
                                        </p:cTn>
                                        <p:tgtEl>
                                          <p:spTgt spid="34"/>
                                        </p:tgtEl>
                                      </p:cBhvr>
                                    </p:animEffect>
                                    <p:anim calcmode="lin" valueType="num">
                                      <p:cBhvr>
                                        <p:cTn id="13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5" dur="26">
                                          <p:stCondLst>
                                            <p:cond delay="650"/>
                                          </p:stCondLst>
                                        </p:cTn>
                                        <p:tgtEl>
                                          <p:spTgt spid="34"/>
                                        </p:tgtEl>
                                      </p:cBhvr>
                                      <p:to x="100000" y="60000"/>
                                    </p:animScale>
                                    <p:animScale>
                                      <p:cBhvr>
                                        <p:cTn id="136" dur="166" decel="50000">
                                          <p:stCondLst>
                                            <p:cond delay="676"/>
                                          </p:stCondLst>
                                        </p:cTn>
                                        <p:tgtEl>
                                          <p:spTgt spid="34"/>
                                        </p:tgtEl>
                                      </p:cBhvr>
                                      <p:to x="100000" y="100000"/>
                                    </p:animScale>
                                    <p:animScale>
                                      <p:cBhvr>
                                        <p:cTn id="137" dur="26">
                                          <p:stCondLst>
                                            <p:cond delay="1312"/>
                                          </p:stCondLst>
                                        </p:cTn>
                                        <p:tgtEl>
                                          <p:spTgt spid="34"/>
                                        </p:tgtEl>
                                      </p:cBhvr>
                                      <p:to x="100000" y="80000"/>
                                    </p:animScale>
                                    <p:animScale>
                                      <p:cBhvr>
                                        <p:cTn id="138" dur="166" decel="50000">
                                          <p:stCondLst>
                                            <p:cond delay="1338"/>
                                          </p:stCondLst>
                                        </p:cTn>
                                        <p:tgtEl>
                                          <p:spTgt spid="34"/>
                                        </p:tgtEl>
                                      </p:cBhvr>
                                      <p:to x="100000" y="100000"/>
                                    </p:animScale>
                                    <p:animScale>
                                      <p:cBhvr>
                                        <p:cTn id="139" dur="26">
                                          <p:stCondLst>
                                            <p:cond delay="1642"/>
                                          </p:stCondLst>
                                        </p:cTn>
                                        <p:tgtEl>
                                          <p:spTgt spid="34"/>
                                        </p:tgtEl>
                                      </p:cBhvr>
                                      <p:to x="100000" y="90000"/>
                                    </p:animScale>
                                    <p:animScale>
                                      <p:cBhvr>
                                        <p:cTn id="140" dur="166" decel="50000">
                                          <p:stCondLst>
                                            <p:cond delay="1668"/>
                                          </p:stCondLst>
                                        </p:cTn>
                                        <p:tgtEl>
                                          <p:spTgt spid="34"/>
                                        </p:tgtEl>
                                      </p:cBhvr>
                                      <p:to x="100000" y="100000"/>
                                    </p:animScale>
                                    <p:animScale>
                                      <p:cBhvr>
                                        <p:cTn id="141" dur="26">
                                          <p:stCondLst>
                                            <p:cond delay="1808"/>
                                          </p:stCondLst>
                                        </p:cTn>
                                        <p:tgtEl>
                                          <p:spTgt spid="34"/>
                                        </p:tgtEl>
                                      </p:cBhvr>
                                      <p:to x="100000" y="95000"/>
                                    </p:animScale>
                                    <p:animScale>
                                      <p:cBhvr>
                                        <p:cTn id="142" dur="166" decel="50000">
                                          <p:stCondLst>
                                            <p:cond delay="1834"/>
                                          </p:stCondLst>
                                        </p:cTn>
                                        <p:tgtEl>
                                          <p:spTgt spid="34"/>
                                        </p:tgtEl>
                                      </p:cBhvr>
                                      <p:to x="100000" y="100000"/>
                                    </p:animScale>
                                  </p:childTnLst>
                                </p:cTn>
                              </p:par>
                            </p:childTnLst>
                          </p:cTn>
                        </p:par>
                        <p:par>
                          <p:cTn id="143" fill="hold">
                            <p:stCondLst>
                              <p:cond delay="10200"/>
                            </p:stCondLst>
                            <p:childTnLst>
                              <p:par>
                                <p:cTn id="144" presetID="53" presetClass="entr" presetSubtype="16" fill="hold" grpId="0" nodeType="afterEffect">
                                  <p:stCondLst>
                                    <p:cond delay="0"/>
                                  </p:stCondLst>
                                  <p:childTnLst>
                                    <p:set>
                                      <p:cBhvr>
                                        <p:cTn id="145" dur="1" fill="hold">
                                          <p:stCondLst>
                                            <p:cond delay="0"/>
                                          </p:stCondLst>
                                        </p:cTn>
                                        <p:tgtEl>
                                          <p:spTgt spid="35"/>
                                        </p:tgtEl>
                                        <p:attrNameLst>
                                          <p:attrName>style.visibility</p:attrName>
                                        </p:attrNameLst>
                                      </p:cBhvr>
                                      <p:to>
                                        <p:strVal val="visible"/>
                                      </p:to>
                                    </p:set>
                                    <p:anim calcmode="lin" valueType="num">
                                      <p:cBhvr>
                                        <p:cTn id="146" dur="500" fill="hold"/>
                                        <p:tgtEl>
                                          <p:spTgt spid="35"/>
                                        </p:tgtEl>
                                        <p:attrNameLst>
                                          <p:attrName>ppt_w</p:attrName>
                                        </p:attrNameLst>
                                      </p:cBhvr>
                                      <p:tavLst>
                                        <p:tav tm="0">
                                          <p:val>
                                            <p:fltVal val="0"/>
                                          </p:val>
                                        </p:tav>
                                        <p:tav tm="100000">
                                          <p:val>
                                            <p:strVal val="#ppt_w"/>
                                          </p:val>
                                        </p:tav>
                                      </p:tavLst>
                                    </p:anim>
                                    <p:anim calcmode="lin" valueType="num">
                                      <p:cBhvr>
                                        <p:cTn id="147" dur="500" fill="hold"/>
                                        <p:tgtEl>
                                          <p:spTgt spid="35"/>
                                        </p:tgtEl>
                                        <p:attrNameLst>
                                          <p:attrName>ppt_h</p:attrName>
                                        </p:attrNameLst>
                                      </p:cBhvr>
                                      <p:tavLst>
                                        <p:tav tm="0">
                                          <p:val>
                                            <p:fltVal val="0"/>
                                          </p:val>
                                        </p:tav>
                                        <p:tav tm="100000">
                                          <p:val>
                                            <p:strVal val="#ppt_h"/>
                                          </p:val>
                                        </p:tav>
                                      </p:tavLst>
                                    </p:anim>
                                    <p:animEffect transition="in" filter="fade">
                                      <p:cBhvr>
                                        <p:cTn id="14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1" grpId="0"/>
      <p:bldP spid="22" grpId="0"/>
      <p:bldP spid="23" grpId="0"/>
      <p:bldP spid="24" grpId="0"/>
      <p:bldP spid="25" grpId="0"/>
      <p:bldP spid="26" grpId="0"/>
      <p:bldP spid="27" grpId="0"/>
      <p:bldP spid="29" grpId="0"/>
      <p:bldP spid="30" grpId="0"/>
      <p:bldP spid="31" grpId="0"/>
      <p:bldP spid="32" grpId="0"/>
      <p:bldP spid="33" grpId="0"/>
      <p:bldP spid="18" grpId="0"/>
      <p:bldP spid="28" grpId="0"/>
      <p:bldP spid="34"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smtClean="0"/>
              <a:t>Kode</a:t>
            </a:r>
            <a:r>
              <a:rPr lang="en-US" sz="2800" dirty="0" smtClean="0"/>
              <a:t> </a:t>
            </a:r>
            <a:r>
              <a:rPr lang="en-US" sz="2800" dirty="0" err="1" smtClean="0"/>
              <a:t>tertentu</a:t>
            </a:r>
            <a:r>
              <a:rPr lang="en-US" sz="2800" dirty="0" smtClean="0"/>
              <a:t> </a:t>
            </a:r>
            <a:r>
              <a:rPr lang="en-US" sz="2800" dirty="0" err="1"/>
              <a:t>untuk</a:t>
            </a:r>
            <a:r>
              <a:rPr lang="en-US" sz="2800" dirty="0"/>
              <a:t> </a:t>
            </a:r>
            <a:r>
              <a:rPr lang="en-US" sz="2800" dirty="0" err="1"/>
              <a:t>standarisasi</a:t>
            </a:r>
            <a:r>
              <a:rPr lang="en-US" sz="2800" dirty="0"/>
              <a:t> </a:t>
            </a:r>
            <a:r>
              <a:rPr lang="en-US" sz="2800" dirty="0" err="1"/>
              <a:t>dalam</a:t>
            </a:r>
            <a:r>
              <a:rPr lang="en-US" sz="2800" dirty="0"/>
              <a:t> </a:t>
            </a:r>
            <a:r>
              <a:rPr lang="en-US" sz="2800" dirty="0" err="1"/>
              <a:t>teknologi</a:t>
            </a:r>
            <a:r>
              <a:rPr lang="en-US" sz="2800" dirty="0"/>
              <a:t> </a:t>
            </a:r>
            <a:r>
              <a:rPr lang="en-US" sz="2800" dirty="0" err="1" smtClean="0"/>
              <a:t>komunikasi</a:t>
            </a:r>
            <a:r>
              <a:rPr lang="en-US" sz="2800" dirty="0" smtClean="0"/>
              <a:t> WLAN IEE 802.11 :</a:t>
            </a:r>
            <a:endParaRPr lang="en-US" sz="2800" dirty="0"/>
          </a:p>
        </p:txBody>
      </p:sp>
      <p:sp>
        <p:nvSpPr>
          <p:cNvPr id="4" name="Rectangle 3"/>
          <p:cNvSpPr/>
          <p:nvPr/>
        </p:nvSpPr>
        <p:spPr>
          <a:xfrm>
            <a:off x="611560" y="1340768"/>
            <a:ext cx="7992888" cy="5112568"/>
          </a:xfrm>
          <a:prstGeom prst="rect">
            <a:avLst/>
          </a:prstGeom>
          <a:solidFill>
            <a:srgbClr val="F58D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611560" y="1484784"/>
            <a:ext cx="7992888" cy="319222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802.1</a:t>
            </a:r>
            <a:r>
              <a:rPr lang="en-US" sz="2400" dirty="0"/>
              <a:t>: LAN/MAN Management and Media Access Control Bridges</a:t>
            </a:r>
          </a:p>
          <a:p>
            <a:r>
              <a:rPr lang="en-US" sz="2400" dirty="0"/>
              <a:t>802.2: Logical Link Control (LLC)</a:t>
            </a:r>
          </a:p>
          <a:p>
            <a:r>
              <a:rPr lang="en-US" sz="2400" dirty="0"/>
              <a:t>802.3: CSMA/CD (</a:t>
            </a:r>
            <a:r>
              <a:rPr lang="en-US" sz="2400" dirty="0" err="1"/>
              <a:t>Standar</a:t>
            </a:r>
            <a:r>
              <a:rPr lang="en-US" sz="2400" dirty="0"/>
              <a:t> </a:t>
            </a:r>
            <a:r>
              <a:rPr lang="en-US" sz="2400" dirty="0" err="1"/>
              <a:t>untuk</a:t>
            </a:r>
            <a:r>
              <a:rPr lang="en-US" sz="2400" dirty="0"/>
              <a:t> </a:t>
            </a:r>
            <a:r>
              <a:rPr lang="en-US" sz="2400" dirty="0" err="1"/>
              <a:t>Ehernet</a:t>
            </a:r>
            <a:r>
              <a:rPr lang="en-US" sz="2400" dirty="0"/>
              <a:t> Coaxial </a:t>
            </a:r>
            <a:r>
              <a:rPr lang="en-US" sz="2400" dirty="0" err="1"/>
              <a:t>atau</a:t>
            </a:r>
            <a:r>
              <a:rPr lang="en-US" sz="2400" dirty="0"/>
              <a:t> UTP)</a:t>
            </a:r>
          </a:p>
          <a:p>
            <a:r>
              <a:rPr lang="en-US" sz="2400" dirty="0"/>
              <a:t>802.4: Token Bus</a:t>
            </a:r>
          </a:p>
          <a:p>
            <a:r>
              <a:rPr lang="en-US" sz="2400" dirty="0"/>
              <a:t>802.5: Token Ring (</a:t>
            </a:r>
            <a:r>
              <a:rPr lang="en-US" sz="2400" dirty="0" err="1"/>
              <a:t>bisa</a:t>
            </a:r>
            <a:r>
              <a:rPr lang="en-US" sz="2400" dirty="0"/>
              <a:t> </a:t>
            </a:r>
            <a:r>
              <a:rPr lang="en-US" sz="2400" dirty="0" err="1"/>
              <a:t>menggunakan</a:t>
            </a:r>
            <a:r>
              <a:rPr lang="en-US" sz="2400" dirty="0"/>
              <a:t> </a:t>
            </a:r>
            <a:r>
              <a:rPr lang="en-US" sz="2400" dirty="0" err="1"/>
              <a:t>kabel</a:t>
            </a:r>
            <a:r>
              <a:rPr lang="en-US" sz="2400" dirty="0"/>
              <a:t> STP)</a:t>
            </a:r>
          </a:p>
          <a:p>
            <a:r>
              <a:rPr lang="en-US" sz="2400" dirty="0"/>
              <a:t>802.6: Distributed Queue Dual Bus (DQDB) MAN</a:t>
            </a:r>
          </a:p>
          <a:p>
            <a:r>
              <a:rPr lang="en-US" sz="2400" dirty="0"/>
              <a:t>802.7: Broadband LAN</a:t>
            </a:r>
          </a:p>
          <a:p>
            <a:r>
              <a:rPr lang="en-US" sz="2400" dirty="0"/>
              <a:t>802.8: Fiber Optic LAN &amp; MAN (</a:t>
            </a:r>
            <a:r>
              <a:rPr lang="en-US" sz="2400" dirty="0" err="1"/>
              <a:t>Standar</a:t>
            </a:r>
            <a:r>
              <a:rPr lang="en-US" sz="2400" dirty="0"/>
              <a:t> FDDI)</a:t>
            </a:r>
          </a:p>
          <a:p>
            <a:r>
              <a:rPr lang="en-US" sz="2400" dirty="0"/>
              <a:t>802.9: Integrated Services LAN Interface (</a:t>
            </a:r>
            <a:r>
              <a:rPr lang="en-US" sz="2400" dirty="0" err="1"/>
              <a:t>standar</a:t>
            </a:r>
            <a:r>
              <a:rPr lang="en-US" sz="2400" dirty="0"/>
              <a:t> ISDN</a:t>
            </a:r>
            <a:r>
              <a:rPr lang="en-US" sz="2400" dirty="0" smtClean="0"/>
              <a:t>)</a:t>
            </a:r>
            <a:endParaRPr lang="en-US" sz="2400" dirty="0"/>
          </a:p>
        </p:txBody>
      </p:sp>
    </p:spTree>
    <p:extLst>
      <p:ext uri="{BB962C8B-B14F-4D97-AF65-F5344CB8AC3E}">
        <p14:creationId xmlns:p14="http://schemas.microsoft.com/office/powerpoint/2010/main" val="1400585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smtClean="0"/>
              <a:t>Cont</a:t>
            </a:r>
            <a:r>
              <a:rPr lang="en-US" sz="2800" dirty="0" smtClean="0"/>
              <a:t>’.. </a:t>
            </a:r>
            <a:endParaRPr lang="en-US" sz="2800" dirty="0"/>
          </a:p>
        </p:txBody>
      </p:sp>
      <p:sp>
        <p:nvSpPr>
          <p:cNvPr id="4" name="Rectangle 3"/>
          <p:cNvSpPr/>
          <p:nvPr/>
        </p:nvSpPr>
        <p:spPr>
          <a:xfrm>
            <a:off x="611560" y="1340768"/>
            <a:ext cx="7992888" cy="5112568"/>
          </a:xfrm>
          <a:prstGeom prst="rect">
            <a:avLst/>
          </a:prstGeom>
          <a:solidFill>
            <a:srgbClr val="F58D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319222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802.10: LAN/MAN Security (</a:t>
            </a:r>
            <a:r>
              <a:rPr lang="en-US" sz="2400" dirty="0" err="1"/>
              <a:t>untuk</a:t>
            </a:r>
            <a:r>
              <a:rPr lang="en-US" sz="2400" dirty="0"/>
              <a:t> VPN)</a:t>
            </a:r>
          </a:p>
          <a:p>
            <a:r>
              <a:rPr lang="en-US" sz="2400" dirty="0"/>
              <a:t>802.11: Wireless LAN (Wi-Fi)</a:t>
            </a:r>
          </a:p>
          <a:p>
            <a:r>
              <a:rPr lang="en-US" sz="2400" dirty="0"/>
              <a:t>802.12: Demand Priority Access Method</a:t>
            </a:r>
          </a:p>
          <a:p>
            <a:r>
              <a:rPr lang="en-US" sz="2400" dirty="0"/>
              <a:t>802.15: Wireless PAN (Personal Area Network) &gt; IrDA </a:t>
            </a:r>
            <a:r>
              <a:rPr lang="en-US" sz="2400" dirty="0" err="1"/>
              <a:t>dan</a:t>
            </a:r>
            <a:r>
              <a:rPr lang="en-US" sz="2400" dirty="0"/>
              <a:t> Bluetooth</a:t>
            </a:r>
          </a:p>
          <a:p>
            <a:r>
              <a:rPr lang="en-US" sz="2400" dirty="0"/>
              <a:t>802.16: Broadband Wireless Access (</a:t>
            </a:r>
            <a:r>
              <a:rPr lang="en-US" sz="2400" dirty="0" err="1"/>
              <a:t>standar</a:t>
            </a:r>
            <a:r>
              <a:rPr lang="en-US" sz="2400" dirty="0"/>
              <a:t> </a:t>
            </a:r>
            <a:r>
              <a:rPr lang="en-US" sz="2400" dirty="0" err="1"/>
              <a:t>untuk</a:t>
            </a:r>
            <a:r>
              <a:rPr lang="en-US" sz="2400" dirty="0"/>
              <a:t> </a:t>
            </a:r>
            <a:r>
              <a:rPr lang="en-US" sz="2400" dirty="0" err="1"/>
              <a:t>WiMAX</a:t>
            </a:r>
            <a:r>
              <a:rPr lang="en-US" sz="2400" dirty="0"/>
              <a:t>)</a:t>
            </a:r>
          </a:p>
        </p:txBody>
      </p:sp>
    </p:spTree>
    <p:extLst>
      <p:ext uri="{BB962C8B-B14F-4D97-AF65-F5344CB8AC3E}">
        <p14:creationId xmlns:p14="http://schemas.microsoft.com/office/powerpoint/2010/main" val="2954858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Standarisasi</a:t>
            </a:r>
            <a:r>
              <a:rPr lang="en-GB" dirty="0"/>
              <a:t> IEEE 802.11a</a:t>
            </a:r>
          </a:p>
        </p:txBody>
      </p:sp>
      <p:sp>
        <p:nvSpPr>
          <p:cNvPr id="4" name="Rectangle 3"/>
          <p:cNvSpPr/>
          <p:nvPr/>
        </p:nvSpPr>
        <p:spPr>
          <a:xfrm>
            <a:off x="611560" y="1700808"/>
            <a:ext cx="7992888" cy="3624675"/>
          </a:xfrm>
          <a:prstGeom prst="rect">
            <a:avLst/>
          </a:prstGeom>
          <a:solidFill>
            <a:srgbClr val="F58D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a:t>Standard IEEE 802.11a </a:t>
            </a:r>
            <a:r>
              <a:rPr lang="en-US" dirty="0" err="1"/>
              <a:t>bekerja</a:t>
            </a:r>
            <a:r>
              <a:rPr lang="en-US" dirty="0"/>
              <a:t> </a:t>
            </a:r>
            <a:r>
              <a:rPr lang="en-US" dirty="0" err="1"/>
              <a:t>pada</a:t>
            </a:r>
            <a:r>
              <a:rPr lang="en-US" dirty="0"/>
              <a:t> </a:t>
            </a:r>
            <a:r>
              <a:rPr lang="en-US" dirty="0" err="1"/>
              <a:t>frekuensi</a:t>
            </a:r>
            <a:r>
              <a:rPr lang="en-US" dirty="0"/>
              <a:t> 5GHz </a:t>
            </a:r>
            <a:r>
              <a:rPr lang="en-US" dirty="0" err="1"/>
              <a:t>mengikuti</a:t>
            </a:r>
            <a:r>
              <a:rPr lang="en-US" dirty="0"/>
              <a:t> standard </a:t>
            </a:r>
            <a:r>
              <a:rPr lang="en-US" dirty="0" err="1"/>
              <a:t>dari</a:t>
            </a:r>
            <a:r>
              <a:rPr lang="en-US" dirty="0"/>
              <a:t> UNII (Unlicensed National Information Infrastructure). </a:t>
            </a:r>
            <a:r>
              <a:rPr lang="en-US" dirty="0" err="1"/>
              <a:t>Teknologi</a:t>
            </a:r>
            <a:r>
              <a:rPr lang="en-US" dirty="0"/>
              <a:t> IEEE 802.11a </a:t>
            </a:r>
            <a:r>
              <a:rPr lang="en-US" dirty="0" err="1"/>
              <a:t>tidak</a:t>
            </a:r>
            <a:r>
              <a:rPr lang="en-US" dirty="0"/>
              <a:t> </a:t>
            </a:r>
            <a:r>
              <a:rPr lang="en-US" dirty="0" err="1"/>
              <a:t>menggunakan</a:t>
            </a:r>
            <a:r>
              <a:rPr lang="en-US" dirty="0"/>
              <a:t> </a:t>
            </a:r>
            <a:r>
              <a:rPr lang="en-US" dirty="0" err="1"/>
              <a:t>teknologi</a:t>
            </a:r>
            <a:r>
              <a:rPr lang="en-US" dirty="0"/>
              <a:t> spread-spectrum </a:t>
            </a:r>
            <a:r>
              <a:rPr lang="en-US" dirty="0" err="1"/>
              <a:t>melainkan</a:t>
            </a:r>
            <a:r>
              <a:rPr lang="en-US" dirty="0"/>
              <a:t> </a:t>
            </a:r>
            <a:r>
              <a:rPr lang="en-US" dirty="0" err="1"/>
              <a:t>menggunakan</a:t>
            </a:r>
            <a:r>
              <a:rPr lang="en-US" dirty="0"/>
              <a:t> </a:t>
            </a:r>
            <a:r>
              <a:rPr lang="en-US" dirty="0" err="1"/>
              <a:t>standar</a:t>
            </a:r>
            <a:r>
              <a:rPr lang="en-US" dirty="0"/>
              <a:t> frequency division multiplexing (FDM). </a:t>
            </a:r>
            <a:r>
              <a:rPr lang="en-US" dirty="0" err="1"/>
              <a:t>Mampu</a:t>
            </a:r>
            <a:r>
              <a:rPr lang="en-US" dirty="0"/>
              <a:t> </a:t>
            </a:r>
            <a:r>
              <a:rPr lang="en-US" dirty="0" err="1"/>
              <a:t>mentransfer</a:t>
            </a:r>
            <a:r>
              <a:rPr lang="en-US" dirty="0"/>
              <a:t> data </a:t>
            </a:r>
            <a:r>
              <a:rPr lang="en-US" dirty="0" err="1"/>
              <a:t>hingga</a:t>
            </a:r>
            <a:r>
              <a:rPr lang="en-US" dirty="0"/>
              <a:t> 54 Mbps</a:t>
            </a:r>
            <a:endParaRPr lang="en-GB" dirty="0" smtClean="0"/>
          </a:p>
        </p:txBody>
      </p:sp>
    </p:spTree>
    <p:extLst>
      <p:ext uri="{BB962C8B-B14F-4D97-AF65-F5344CB8AC3E}">
        <p14:creationId xmlns:p14="http://schemas.microsoft.com/office/powerpoint/2010/main" val="1158974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Standarisasi</a:t>
            </a:r>
            <a:r>
              <a:rPr lang="en-US" dirty="0"/>
              <a:t> IEEE 802.11b</a:t>
            </a:r>
            <a:endParaRPr lang="en-GB" dirty="0"/>
          </a:p>
        </p:txBody>
      </p:sp>
      <p:sp>
        <p:nvSpPr>
          <p:cNvPr id="4" name="Rectangle 3"/>
          <p:cNvSpPr/>
          <p:nvPr/>
        </p:nvSpPr>
        <p:spPr>
          <a:xfrm>
            <a:off x="611560" y="1700808"/>
            <a:ext cx="7992888" cy="3624675"/>
          </a:xfrm>
          <a:prstGeom prst="rect">
            <a:avLst/>
          </a:prstGeom>
          <a:solidFill>
            <a:srgbClr val="F58D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err="1"/>
              <a:t>Standar</a:t>
            </a:r>
            <a:r>
              <a:rPr lang="en-US" dirty="0"/>
              <a:t> 802.11b </a:t>
            </a:r>
            <a:r>
              <a:rPr lang="en-US" dirty="0" err="1"/>
              <a:t>saat</a:t>
            </a:r>
            <a:r>
              <a:rPr lang="en-US" dirty="0"/>
              <a:t> </a:t>
            </a:r>
            <a:r>
              <a:rPr lang="en-US" dirty="0" err="1"/>
              <a:t>ini</a:t>
            </a:r>
            <a:r>
              <a:rPr lang="en-US" dirty="0"/>
              <a:t> yang paling </a:t>
            </a:r>
            <a:r>
              <a:rPr lang="en-US" dirty="0" err="1"/>
              <a:t>banyak</a:t>
            </a:r>
            <a:r>
              <a:rPr lang="en-US" dirty="0"/>
              <a:t> </a:t>
            </a:r>
            <a:r>
              <a:rPr lang="en-US" dirty="0" err="1"/>
              <a:t>digunakan</a:t>
            </a:r>
            <a:r>
              <a:rPr lang="en-US" dirty="0"/>
              <a:t> </a:t>
            </a:r>
            <a:r>
              <a:rPr lang="en-US" dirty="0" err="1"/>
              <a:t>satu</a:t>
            </a:r>
            <a:r>
              <a:rPr lang="en-US" dirty="0"/>
              <a:t>. </a:t>
            </a:r>
            <a:r>
              <a:rPr lang="en-US" dirty="0" err="1"/>
              <a:t>Menawarkan</a:t>
            </a:r>
            <a:r>
              <a:rPr lang="en-US" dirty="0"/>
              <a:t> </a:t>
            </a:r>
            <a:r>
              <a:rPr lang="en-US" dirty="0" err="1"/>
              <a:t>thoroughput</a:t>
            </a:r>
            <a:r>
              <a:rPr lang="en-US" dirty="0"/>
              <a:t> </a:t>
            </a:r>
            <a:r>
              <a:rPr lang="en-US" dirty="0" err="1"/>
              <a:t>maksimum</a:t>
            </a:r>
            <a:r>
              <a:rPr lang="en-US" dirty="0"/>
              <a:t> </a:t>
            </a:r>
            <a:r>
              <a:rPr lang="en-US" dirty="0" err="1"/>
              <a:t>dari</a:t>
            </a:r>
            <a:r>
              <a:rPr lang="en-US" dirty="0"/>
              <a:t> 11 Mbps (6 Mbps </a:t>
            </a:r>
            <a:r>
              <a:rPr lang="en-US" dirty="0" err="1"/>
              <a:t>dalam</a:t>
            </a:r>
            <a:r>
              <a:rPr lang="en-US" dirty="0"/>
              <a:t> </a:t>
            </a:r>
            <a:r>
              <a:rPr lang="en-US" dirty="0" err="1"/>
              <a:t>praktek</a:t>
            </a:r>
            <a:r>
              <a:rPr lang="en-US" dirty="0"/>
              <a:t>) </a:t>
            </a:r>
            <a:r>
              <a:rPr lang="en-US" dirty="0" err="1"/>
              <a:t>dan</a:t>
            </a:r>
            <a:r>
              <a:rPr lang="en-US" dirty="0"/>
              <a:t> </a:t>
            </a:r>
            <a:r>
              <a:rPr lang="en-US" dirty="0" err="1"/>
              <a:t>jangkauan</a:t>
            </a:r>
            <a:r>
              <a:rPr lang="en-US" dirty="0"/>
              <a:t> </a:t>
            </a:r>
            <a:r>
              <a:rPr lang="en-US" dirty="0" err="1"/>
              <a:t>hingga</a:t>
            </a:r>
            <a:r>
              <a:rPr lang="en-US" dirty="0"/>
              <a:t> 300 meter di </a:t>
            </a:r>
            <a:r>
              <a:rPr lang="en-US" dirty="0" err="1"/>
              <a:t>lingkungan</a:t>
            </a:r>
            <a:r>
              <a:rPr lang="en-US" dirty="0"/>
              <a:t> </a:t>
            </a:r>
            <a:r>
              <a:rPr lang="en-US" dirty="0" err="1"/>
              <a:t>terbuka</a:t>
            </a:r>
            <a:r>
              <a:rPr lang="en-US" dirty="0"/>
              <a:t>. </a:t>
            </a:r>
            <a:r>
              <a:rPr lang="en-US" dirty="0" err="1"/>
              <a:t>Ia</a:t>
            </a:r>
            <a:r>
              <a:rPr lang="en-US" dirty="0"/>
              <a:t> </a:t>
            </a:r>
            <a:r>
              <a:rPr lang="en-US" dirty="0" err="1"/>
              <a:t>menggunakan</a:t>
            </a:r>
            <a:r>
              <a:rPr lang="en-US" dirty="0"/>
              <a:t> </a:t>
            </a:r>
            <a:r>
              <a:rPr lang="en-US" dirty="0" err="1"/>
              <a:t>rentang</a:t>
            </a:r>
            <a:r>
              <a:rPr lang="en-US" dirty="0"/>
              <a:t> </a:t>
            </a:r>
            <a:r>
              <a:rPr lang="en-US" dirty="0" err="1"/>
              <a:t>frekuensi</a:t>
            </a:r>
            <a:r>
              <a:rPr lang="en-US" dirty="0"/>
              <a:t> 2,4 GHz, </a:t>
            </a:r>
            <a:r>
              <a:rPr lang="en-US" dirty="0" err="1"/>
              <a:t>dengan</a:t>
            </a:r>
            <a:r>
              <a:rPr lang="en-US" dirty="0"/>
              <a:t> 3 </a:t>
            </a:r>
            <a:r>
              <a:rPr lang="en-US" dirty="0" err="1"/>
              <a:t>saluran</a:t>
            </a:r>
            <a:r>
              <a:rPr lang="en-US" dirty="0"/>
              <a:t> radio yang </a:t>
            </a:r>
            <a:r>
              <a:rPr lang="en-US" dirty="0" err="1"/>
              <a:t>tersedia</a:t>
            </a:r>
            <a:r>
              <a:rPr lang="en-US" dirty="0"/>
              <a:t>. </a:t>
            </a:r>
            <a:r>
              <a:rPr lang="en-US" dirty="0" err="1"/>
              <a:t>Transmisi</a:t>
            </a:r>
            <a:r>
              <a:rPr lang="en-US" dirty="0"/>
              <a:t> data 5,4 </a:t>
            </a:r>
            <a:r>
              <a:rPr lang="en-US" dirty="0" err="1"/>
              <a:t>hingga</a:t>
            </a:r>
            <a:r>
              <a:rPr lang="en-US" dirty="0"/>
              <a:t> 11 Mbps</a:t>
            </a:r>
            <a:endParaRPr lang="en-GB" dirty="0" smtClean="0"/>
          </a:p>
        </p:txBody>
      </p:sp>
    </p:spTree>
    <p:extLst>
      <p:ext uri="{BB962C8B-B14F-4D97-AF65-F5344CB8AC3E}">
        <p14:creationId xmlns:p14="http://schemas.microsoft.com/office/powerpoint/2010/main" val="265741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Standarisasi</a:t>
            </a:r>
            <a:r>
              <a:rPr lang="en-US" dirty="0" smtClean="0"/>
              <a:t> IEEE 802.11c</a:t>
            </a:r>
            <a:endParaRPr lang="en-GB" dirty="0"/>
          </a:p>
        </p:txBody>
      </p:sp>
      <p:sp>
        <p:nvSpPr>
          <p:cNvPr id="4" name="Rectangle 3"/>
          <p:cNvSpPr/>
          <p:nvPr/>
        </p:nvSpPr>
        <p:spPr>
          <a:xfrm>
            <a:off x="611560" y="1700808"/>
            <a:ext cx="7992888" cy="3624675"/>
          </a:xfrm>
          <a:prstGeom prst="rect">
            <a:avLst/>
          </a:prstGeom>
          <a:solidFill>
            <a:srgbClr val="F58D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err="1"/>
              <a:t>Standar</a:t>
            </a:r>
            <a:r>
              <a:rPr lang="en-US" dirty="0"/>
              <a:t> 802.11c (</a:t>
            </a:r>
            <a:r>
              <a:rPr lang="en-US" dirty="0" err="1"/>
              <a:t>disebut</a:t>
            </a:r>
            <a:r>
              <a:rPr lang="en-US" dirty="0"/>
              <a:t> </a:t>
            </a:r>
            <a:r>
              <a:rPr lang="en-US" dirty="0" err="1"/>
              <a:t>WiFi</a:t>
            </a:r>
            <a:r>
              <a:rPr lang="en-US" dirty="0"/>
              <a:t>), yang </a:t>
            </a:r>
            <a:r>
              <a:rPr lang="en-US" dirty="0" err="1"/>
              <a:t>menjembatani</a:t>
            </a:r>
            <a:r>
              <a:rPr lang="en-US" dirty="0"/>
              <a:t> </a:t>
            </a:r>
            <a:r>
              <a:rPr lang="en-US" dirty="0" err="1"/>
              <a:t>standar</a:t>
            </a:r>
            <a:r>
              <a:rPr lang="en-US" dirty="0"/>
              <a:t> 802.11c </a:t>
            </a:r>
            <a:r>
              <a:rPr lang="en-US" dirty="0" err="1"/>
              <a:t>tidak</a:t>
            </a:r>
            <a:r>
              <a:rPr lang="en-US" dirty="0"/>
              <a:t> </a:t>
            </a:r>
            <a:r>
              <a:rPr lang="en-US" dirty="0" err="1"/>
              <a:t>menarik</a:t>
            </a:r>
            <a:r>
              <a:rPr lang="en-US" dirty="0"/>
              <a:t> </a:t>
            </a:r>
            <a:r>
              <a:rPr lang="en-US" dirty="0" err="1"/>
              <a:t>bagi</a:t>
            </a:r>
            <a:r>
              <a:rPr lang="en-US" dirty="0"/>
              <a:t> </a:t>
            </a:r>
            <a:r>
              <a:rPr lang="en-US" dirty="0" err="1"/>
              <a:t>masyarakat</a:t>
            </a:r>
            <a:r>
              <a:rPr lang="en-US" dirty="0"/>
              <a:t> </a:t>
            </a:r>
            <a:r>
              <a:rPr lang="en-US" dirty="0" err="1"/>
              <a:t>umum</a:t>
            </a:r>
            <a:r>
              <a:rPr lang="en-US" dirty="0"/>
              <a:t>. </a:t>
            </a:r>
            <a:r>
              <a:rPr lang="en-US" dirty="0" err="1"/>
              <a:t>Hanya</a:t>
            </a:r>
            <a:r>
              <a:rPr lang="en-US" dirty="0"/>
              <a:t> </a:t>
            </a:r>
            <a:r>
              <a:rPr lang="en-US" dirty="0" err="1"/>
              <a:t>merupakan</a:t>
            </a:r>
            <a:r>
              <a:rPr lang="en-US" dirty="0"/>
              <a:t> </a:t>
            </a:r>
            <a:r>
              <a:rPr lang="en-US" dirty="0" err="1"/>
              <a:t>versi</a:t>
            </a:r>
            <a:r>
              <a:rPr lang="en-US" dirty="0"/>
              <a:t> </a:t>
            </a:r>
            <a:r>
              <a:rPr lang="en-US" dirty="0" err="1"/>
              <a:t>diubah</a:t>
            </a:r>
            <a:r>
              <a:rPr lang="en-US" dirty="0"/>
              <a:t> 802.1d </a:t>
            </a:r>
            <a:r>
              <a:rPr lang="en-US" dirty="0" err="1"/>
              <a:t>standar</a:t>
            </a:r>
            <a:r>
              <a:rPr lang="en-US" dirty="0"/>
              <a:t> yang </a:t>
            </a:r>
            <a:r>
              <a:rPr lang="en-US" dirty="0" err="1"/>
              <a:t>memungkinkan</a:t>
            </a:r>
            <a:r>
              <a:rPr lang="en-US" dirty="0"/>
              <a:t> 802.1d </a:t>
            </a:r>
            <a:r>
              <a:rPr lang="en-US" dirty="0" err="1"/>
              <a:t>jembatan</a:t>
            </a:r>
            <a:r>
              <a:rPr lang="en-US" dirty="0"/>
              <a:t> </a:t>
            </a:r>
            <a:r>
              <a:rPr lang="en-US" dirty="0" err="1"/>
              <a:t>dengan</a:t>
            </a:r>
            <a:r>
              <a:rPr lang="en-US" dirty="0"/>
              <a:t> 802.11-perangkat yang </a:t>
            </a:r>
            <a:r>
              <a:rPr lang="en-US" dirty="0" err="1"/>
              <a:t>kompatibel</a:t>
            </a:r>
            <a:r>
              <a:rPr lang="en-US" dirty="0"/>
              <a:t> (</a:t>
            </a:r>
            <a:r>
              <a:rPr lang="en-US" dirty="0" err="1"/>
              <a:t>pada</a:t>
            </a:r>
            <a:r>
              <a:rPr lang="en-US" dirty="0"/>
              <a:t> </a:t>
            </a:r>
            <a:r>
              <a:rPr lang="en-US" dirty="0" err="1"/>
              <a:t>tingkat</a:t>
            </a:r>
            <a:r>
              <a:rPr lang="en-US" dirty="0"/>
              <a:t> data link).</a:t>
            </a:r>
            <a:endParaRPr lang="en-GB" dirty="0" smtClean="0"/>
          </a:p>
        </p:txBody>
      </p:sp>
    </p:spTree>
    <p:extLst>
      <p:ext uri="{BB962C8B-B14F-4D97-AF65-F5344CB8AC3E}">
        <p14:creationId xmlns:p14="http://schemas.microsoft.com/office/powerpoint/2010/main" val="1606510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Standarisasi</a:t>
            </a:r>
            <a:r>
              <a:rPr lang="en-US" dirty="0" smtClean="0"/>
              <a:t> IEEE 802.11e</a:t>
            </a:r>
            <a:endParaRPr lang="en-GB" dirty="0"/>
          </a:p>
        </p:txBody>
      </p:sp>
      <p:sp>
        <p:nvSpPr>
          <p:cNvPr id="4" name="Rectangle 3"/>
          <p:cNvSpPr/>
          <p:nvPr/>
        </p:nvSpPr>
        <p:spPr>
          <a:xfrm>
            <a:off x="611560" y="1700808"/>
            <a:ext cx="7992888" cy="3624675"/>
          </a:xfrm>
          <a:prstGeom prst="rect">
            <a:avLst/>
          </a:prstGeom>
          <a:solidFill>
            <a:srgbClr val="F58D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13"/>
          <p:cNvSpPr txBox="1">
            <a:spLocks/>
          </p:cNvSpPr>
          <p:nvPr/>
        </p:nvSpPr>
        <p:spPr>
          <a:xfrm>
            <a:off x="791580" y="1676941"/>
            <a:ext cx="7632848"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err="1"/>
              <a:t>Standar</a:t>
            </a:r>
            <a:r>
              <a:rPr lang="en-US" dirty="0"/>
              <a:t> 802.11e yang </a:t>
            </a:r>
            <a:r>
              <a:rPr lang="en-US" dirty="0" err="1"/>
              <a:t>dimaksudkan</a:t>
            </a:r>
            <a:r>
              <a:rPr lang="en-US" dirty="0"/>
              <a:t> </a:t>
            </a:r>
            <a:r>
              <a:rPr lang="en-US" dirty="0" err="1"/>
              <a:t>untuk</a:t>
            </a:r>
            <a:r>
              <a:rPr lang="en-US" dirty="0"/>
              <a:t> </a:t>
            </a:r>
            <a:r>
              <a:rPr lang="en-US" dirty="0" err="1"/>
              <a:t>meningkatkan</a:t>
            </a:r>
            <a:r>
              <a:rPr lang="en-US" dirty="0"/>
              <a:t> </a:t>
            </a:r>
            <a:r>
              <a:rPr lang="en-US" dirty="0" err="1"/>
              <a:t>kualitas</a:t>
            </a:r>
            <a:r>
              <a:rPr lang="en-US" dirty="0"/>
              <a:t> </a:t>
            </a:r>
            <a:r>
              <a:rPr lang="en-US" dirty="0" err="1"/>
              <a:t>layanan</a:t>
            </a:r>
            <a:r>
              <a:rPr lang="en-US" dirty="0"/>
              <a:t> </a:t>
            </a:r>
            <a:r>
              <a:rPr lang="en-US" dirty="0" err="1"/>
              <a:t>pada</a:t>
            </a:r>
            <a:r>
              <a:rPr lang="en-US" dirty="0"/>
              <a:t> </a:t>
            </a:r>
            <a:r>
              <a:rPr lang="en-US" dirty="0" err="1"/>
              <a:t>tingkat</a:t>
            </a:r>
            <a:r>
              <a:rPr lang="en-US" dirty="0"/>
              <a:t> data link layer. </a:t>
            </a:r>
            <a:r>
              <a:rPr lang="en-US" dirty="0" err="1"/>
              <a:t>Tujuan</a:t>
            </a:r>
            <a:r>
              <a:rPr lang="en-US" dirty="0"/>
              <a:t> </a:t>
            </a:r>
            <a:r>
              <a:rPr lang="en-US" dirty="0" err="1"/>
              <a:t>standar</a:t>
            </a:r>
            <a:r>
              <a:rPr lang="en-US" dirty="0"/>
              <a:t> </a:t>
            </a:r>
            <a:r>
              <a:rPr lang="en-US" dirty="0" err="1"/>
              <a:t>ini</a:t>
            </a:r>
            <a:r>
              <a:rPr lang="en-US" dirty="0"/>
              <a:t> </a:t>
            </a:r>
            <a:r>
              <a:rPr lang="en-US" dirty="0" err="1"/>
              <a:t>adalah</a:t>
            </a:r>
            <a:r>
              <a:rPr lang="en-US" dirty="0"/>
              <a:t> </a:t>
            </a:r>
            <a:r>
              <a:rPr lang="en-US" dirty="0" err="1"/>
              <a:t>untuk</a:t>
            </a:r>
            <a:r>
              <a:rPr lang="en-US" dirty="0"/>
              <a:t> </a:t>
            </a:r>
            <a:r>
              <a:rPr lang="en-US" dirty="0" err="1"/>
              <a:t>menentukan</a:t>
            </a:r>
            <a:r>
              <a:rPr lang="en-US" dirty="0"/>
              <a:t> </a:t>
            </a:r>
            <a:r>
              <a:rPr lang="en-US" dirty="0" err="1"/>
              <a:t>persyaratan</a:t>
            </a:r>
            <a:r>
              <a:rPr lang="en-US" dirty="0"/>
              <a:t> </a:t>
            </a:r>
            <a:r>
              <a:rPr lang="en-US" dirty="0" err="1"/>
              <a:t>paket</a:t>
            </a:r>
            <a:r>
              <a:rPr lang="en-US" dirty="0"/>
              <a:t> yang </a:t>
            </a:r>
            <a:r>
              <a:rPr lang="en-US" dirty="0" err="1"/>
              <a:t>berbeda</a:t>
            </a:r>
            <a:r>
              <a:rPr lang="en-US" dirty="0"/>
              <a:t> </a:t>
            </a:r>
            <a:r>
              <a:rPr lang="en-US" dirty="0" err="1"/>
              <a:t>dalam</a:t>
            </a:r>
            <a:r>
              <a:rPr lang="en-US" dirty="0"/>
              <a:t> </a:t>
            </a:r>
            <a:r>
              <a:rPr lang="en-US" dirty="0" err="1"/>
              <a:t>hal</a:t>
            </a:r>
            <a:r>
              <a:rPr lang="en-US" dirty="0"/>
              <a:t> bandwidth </a:t>
            </a:r>
            <a:r>
              <a:rPr lang="en-US" dirty="0" err="1"/>
              <a:t>dan</a:t>
            </a:r>
            <a:r>
              <a:rPr lang="en-US" dirty="0"/>
              <a:t> </a:t>
            </a:r>
            <a:r>
              <a:rPr lang="en-US" dirty="0" err="1"/>
              <a:t>keterlambatan</a:t>
            </a:r>
            <a:r>
              <a:rPr lang="en-US" dirty="0"/>
              <a:t> </a:t>
            </a:r>
            <a:r>
              <a:rPr lang="en-US" dirty="0" err="1"/>
              <a:t>transmisi</a:t>
            </a:r>
            <a:r>
              <a:rPr lang="en-US" dirty="0"/>
              <a:t> </a:t>
            </a:r>
            <a:r>
              <a:rPr lang="en-US" dirty="0" err="1"/>
              <a:t>sehingga</a:t>
            </a:r>
            <a:r>
              <a:rPr lang="en-US" dirty="0"/>
              <a:t> </a:t>
            </a:r>
            <a:r>
              <a:rPr lang="en-US" dirty="0" err="1"/>
              <a:t>memungkinkan</a:t>
            </a:r>
            <a:r>
              <a:rPr lang="en-US" dirty="0"/>
              <a:t> </a:t>
            </a:r>
            <a:r>
              <a:rPr lang="en-US" dirty="0" err="1"/>
              <a:t>transmisi</a:t>
            </a:r>
            <a:r>
              <a:rPr lang="en-US" dirty="0"/>
              <a:t> yang </a:t>
            </a:r>
            <a:r>
              <a:rPr lang="en-US" dirty="0" err="1"/>
              <a:t>lebih</a:t>
            </a:r>
            <a:r>
              <a:rPr lang="en-US" dirty="0"/>
              <a:t> </a:t>
            </a:r>
            <a:r>
              <a:rPr lang="en-US" dirty="0" err="1"/>
              <a:t>baik</a:t>
            </a:r>
            <a:r>
              <a:rPr lang="en-US" dirty="0"/>
              <a:t> </a:t>
            </a:r>
            <a:r>
              <a:rPr lang="en-US" dirty="0" err="1"/>
              <a:t>suara</a:t>
            </a:r>
            <a:r>
              <a:rPr lang="en-US" dirty="0"/>
              <a:t> </a:t>
            </a:r>
            <a:r>
              <a:rPr lang="en-US" dirty="0" err="1"/>
              <a:t>dan</a:t>
            </a:r>
            <a:r>
              <a:rPr lang="en-US" dirty="0"/>
              <a:t> video.</a:t>
            </a:r>
            <a:endParaRPr lang="en-GB" dirty="0" smtClean="0"/>
          </a:p>
        </p:txBody>
      </p:sp>
    </p:spTree>
    <p:extLst>
      <p:ext uri="{BB962C8B-B14F-4D97-AF65-F5344CB8AC3E}">
        <p14:creationId xmlns:p14="http://schemas.microsoft.com/office/powerpoint/2010/main" val="2069263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679</TotalTime>
  <Words>1661</Words>
  <Application>Microsoft Office PowerPoint</Application>
  <PresentationFormat>On-screen Show (4:3)</PresentationFormat>
  <Paragraphs>280</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新細明體</vt:lpstr>
      <vt:lpstr>Aharoni</vt:lpstr>
      <vt:lpstr>Arial</vt:lpstr>
      <vt:lpstr>Bauhaus 93</vt:lpstr>
      <vt:lpstr>Segoe UI</vt:lpstr>
      <vt:lpstr>Segoe UI Light</vt:lpstr>
      <vt:lpstr>Tahoma</vt:lpstr>
      <vt:lpstr>Times New Roman</vt:lpstr>
      <vt:lpstr>Verdana</vt:lpstr>
      <vt:lpstr>Wingdings</vt:lpstr>
      <vt:lpstr>Office Theme</vt:lpstr>
      <vt:lpstr>Jaringan Wireless Area Network (WLAN) IEEE 802.11</vt:lpstr>
      <vt:lpstr>WLAN  IEEE802.11  adalah …</vt:lpstr>
      <vt:lpstr>Perbedaan LAN dan WLAN</vt:lpstr>
      <vt:lpstr>Kode tertentu untuk standarisasi dalam teknologi komunikasi WLAN IEE 802.11 :</vt:lpstr>
      <vt:lpstr>Cont’.. </vt:lpstr>
      <vt:lpstr>Standarisasi IEEE 802.11a</vt:lpstr>
      <vt:lpstr>Standarisasi IEEE 802.11b</vt:lpstr>
      <vt:lpstr>Standarisasi IEEE 802.11c</vt:lpstr>
      <vt:lpstr>Standarisasi IEEE 802.11e</vt:lpstr>
      <vt:lpstr>Standarisasi IEEE 802.11f</vt:lpstr>
      <vt:lpstr>Standarisasi IEEE 802.11g</vt:lpstr>
      <vt:lpstr>perangkat WLAN yang dapat digunakan pada tipe yang berbeda dalam struktur jaringan :</vt:lpstr>
      <vt:lpstr>infraStruktur WLAN</vt:lpstr>
      <vt:lpstr>WLAN Station</vt:lpstr>
      <vt:lpstr>IEEE 802.11  Physical Layer: Spread Spectrum</vt:lpstr>
      <vt:lpstr>NIC (Network Interface Card)</vt:lpstr>
      <vt:lpstr>PowerPoint Presentation</vt:lpstr>
      <vt:lpstr>PowerPoint Presentation</vt:lpstr>
      <vt:lpstr>PowerPoint Presentation</vt:lpstr>
      <vt:lpstr>MAC Layer：CSMA/CA</vt:lpstr>
      <vt:lpstr>PowerPoint Presentation</vt:lpstr>
      <vt:lpstr>802.11  transmission Protocol</vt:lpstr>
      <vt:lpstr>PowerPoint Presentation</vt:lpstr>
      <vt:lpstr>CSMA/CA (Collision Avoidance)</vt:lpstr>
      <vt:lpstr>PowerPoint Presentation</vt:lpstr>
      <vt:lpstr>Wired Equivalent Privacy</vt:lpstr>
      <vt:lpstr>PowerPoint Presentation</vt:lpstr>
      <vt:lpstr>Auth: Captive portal</vt:lpstr>
      <vt:lpstr>PowerPoint Presentation</vt:lpstr>
      <vt:lpstr>Extensible Authentication Protocol (EAP [RFC 2284]) </vt:lpstr>
      <vt:lpstr>#Tag </vt:lpstr>
    </vt:vector>
  </TitlesOfParts>
  <Company>SAINT-GOBAIN 1.7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Asus</cp:lastModifiedBy>
  <cp:revision>146</cp:revision>
  <dcterms:created xsi:type="dcterms:W3CDTF">2013-06-03T12:57:42Z</dcterms:created>
  <dcterms:modified xsi:type="dcterms:W3CDTF">2014-12-06T16:58:37Z</dcterms:modified>
</cp:coreProperties>
</file>