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91" r:id="rId8"/>
    <p:sldId id="292" r:id="rId9"/>
    <p:sldId id="295" r:id="rId10"/>
    <p:sldId id="296" r:id="rId11"/>
    <p:sldId id="297" r:id="rId12"/>
    <p:sldId id="298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2" r:id="rId34"/>
    <p:sldId id="284" r:id="rId35"/>
    <p:sldId id="283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53" autoAdjust="0"/>
    <p:restoredTop sz="94660"/>
  </p:normalViewPr>
  <p:slideViewPr>
    <p:cSldViewPr>
      <p:cViewPr varScale="1">
        <p:scale>
          <a:sx n="65" d="100"/>
          <a:sy n="65" d="100"/>
        </p:scale>
        <p:origin x="1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762000" y="114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BFS, DFS, and topological sort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143000" y="2895600"/>
            <a:ext cx="7239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From: </a:t>
            </a: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Slides Provided By: Muhammad Atif Tahir</a:t>
            </a:r>
          </a:p>
          <a:p>
            <a:pPr>
              <a:defRPr/>
            </a:pPr>
            <a:r>
              <a:rPr lang="en-US" altLang="zh-CN" dirty="0"/>
              <a:t>Presented by: Farrukh Salim Shaikh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4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600200"/>
            <a:ext cx="9026500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4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9" y="1477200"/>
            <a:ext cx="8855531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7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0" y="1676400"/>
            <a:ext cx="8856000" cy="47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1143" y="1273936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(1)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2999" y="1389611"/>
            <a:ext cx="38890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5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082113" y="4050958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5393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20821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1591962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52999" y="1389611"/>
            <a:ext cx="40443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89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391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0574E-6 L -0.00746 -0.3916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90053E-7 L -0.06111 -0.390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19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2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5735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20307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25165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/>
          <p:cNvSpPr/>
          <p:nvPr/>
        </p:nvSpPr>
        <p:spPr>
          <a:xfrm>
            <a:off x="3474308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29737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7300" y="516409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that: no matter visit 5 first or visit 6 first, they are BFS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(3)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00599" y="1389611"/>
            <a:ext cx="40414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1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6371 -0.424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0.01962 -0.4249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-0.03038 -0.4249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0835 -0.421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1335 -0.421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32" grpId="0" animBg="1"/>
      <p:bldP spid="34" grpId="0" animBg="1"/>
      <p:bldP spid="39" grpId="0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Byproducts of BFS(s)</a:t>
            </a:r>
          </a:p>
          <a:p>
            <a:pPr lvl="1"/>
            <a:r>
              <a:rPr lang="en-US" dirty="0"/>
              <a:t>Breadth first tree</a:t>
            </a:r>
          </a:p>
          <a:p>
            <a:pPr lvl="2"/>
            <a:r>
              <a:rPr lang="en-US" dirty="0"/>
              <a:t>The tree constructed when a BFS is done</a:t>
            </a:r>
          </a:p>
          <a:p>
            <a:pPr lvl="1"/>
            <a:r>
              <a:rPr lang="en-US" dirty="0"/>
              <a:t>Shortest path</a:t>
            </a:r>
          </a:p>
          <a:p>
            <a:pPr lvl="2"/>
            <a:r>
              <a:rPr lang="en-US" dirty="0"/>
              <a:t>A path with minimum number of edges from one vertex to another</a:t>
            </a:r>
          </a:p>
          <a:p>
            <a:pPr lvl="2"/>
            <a:r>
              <a:rPr lang="en-US" dirty="0"/>
              <a:t>BFS(s) find out all the shortest paths from s to all its reachable vertices</a:t>
            </a:r>
          </a:p>
          <a:p>
            <a:pPr marL="514350" lvl="1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4655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2" name="Oval 31"/>
          <p:cNvSpPr/>
          <p:nvPr/>
        </p:nvSpPr>
        <p:spPr>
          <a:xfrm>
            <a:off x="35059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9631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4448262" y="35711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178915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4"/>
            <a:endCxn id="41" idx="0"/>
          </p:cNvCxnSpPr>
          <p:nvPr/>
        </p:nvCxnSpPr>
        <p:spPr>
          <a:xfrm flipH="1">
            <a:off x="2017758" y="4953000"/>
            <a:ext cx="376194" cy="362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620907"/>
            <a:ext cx="2905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shortest paths started from vertex 1 are found</a:t>
            </a:r>
          </a:p>
          <a:p>
            <a:r>
              <a:rPr lang="en-US" dirty="0"/>
              <a:t>e.g. 1 to 5   </a:t>
            </a:r>
          </a:p>
        </p:txBody>
      </p:sp>
    </p:spTree>
    <p:extLst>
      <p:ext uri="{BB962C8B-B14F-4D97-AF65-F5344CB8AC3E}">
        <p14:creationId xmlns:p14="http://schemas.microsoft.com/office/powerpoint/2010/main" val="39413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  <p:bldP spid="32" grpId="0" animBg="1"/>
      <p:bldP spid="34" grpId="0" animBg="1"/>
      <p:bldP spid="39" grpId="0" animBg="1"/>
      <p:bldP spid="35" grpId="0" animBg="1"/>
      <p:bldP spid="37" grpId="0" animBg="1"/>
      <p:bldP spid="37" grpId="1" animBg="1"/>
      <p:bldP spid="38" grpId="0" animBg="1"/>
      <p:bldP spid="38" grpId="1" animBg="1"/>
      <p:bldP spid="41" grpId="0" animBg="1"/>
      <p:bldP spid="42" grpId="0" animBg="1"/>
      <p:bldP spid="42" grpId="1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33" name="Oval 32"/>
          <p:cNvSpPr/>
          <p:nvPr/>
        </p:nvSpPr>
        <p:spPr>
          <a:xfrm>
            <a:off x="2941855" y="354639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38831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34259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45349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Shortest 2 to 5</a:t>
            </a:r>
          </a:p>
        </p:txBody>
      </p:sp>
      <p:sp>
        <p:nvSpPr>
          <p:cNvPr id="18" name="Oval 17"/>
          <p:cNvSpPr/>
          <p:nvPr/>
        </p:nvSpPr>
        <p:spPr>
          <a:xfrm rot="2908682">
            <a:off x="1701031" y="4621870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510653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Shortest 2 to 4</a:t>
            </a:r>
          </a:p>
        </p:txBody>
      </p:sp>
      <p:sp>
        <p:nvSpPr>
          <p:cNvPr id="50" name="Oval 49"/>
          <p:cNvSpPr/>
          <p:nvPr/>
        </p:nvSpPr>
        <p:spPr>
          <a:xfrm rot="3430454">
            <a:off x="1497430" y="5162469"/>
            <a:ext cx="2810414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3" grpId="0"/>
      <p:bldP spid="18" grpId="0" animBg="1"/>
      <p:bldP spid="49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283980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334848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306840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43197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Shortest 3 to 6</a:t>
            </a:r>
          </a:p>
        </p:txBody>
      </p:sp>
      <p:sp>
        <p:nvSpPr>
          <p:cNvPr id="18" name="Oval 17"/>
          <p:cNvSpPr/>
          <p:nvPr/>
        </p:nvSpPr>
        <p:spPr>
          <a:xfrm rot="3493576">
            <a:off x="2434088" y="4687774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47986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Shortest 3 to 5</a:t>
            </a:r>
          </a:p>
        </p:txBody>
      </p:sp>
      <p:sp>
        <p:nvSpPr>
          <p:cNvPr id="50" name="Oval 49"/>
          <p:cNvSpPr/>
          <p:nvPr/>
        </p:nvSpPr>
        <p:spPr>
          <a:xfrm rot="7342308">
            <a:off x="1900737" y="4406287"/>
            <a:ext cx="2115010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58243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34195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Oval 47"/>
          <p:cNvSpPr/>
          <p:nvPr/>
        </p:nvSpPr>
        <p:spPr>
          <a:xfrm>
            <a:off x="38767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1" name="Oval 50"/>
          <p:cNvSpPr/>
          <p:nvPr/>
        </p:nvSpPr>
        <p:spPr>
          <a:xfrm>
            <a:off x="4361850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4834496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2387535" y="51679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Curved Connector 42"/>
          <p:cNvCxnSpPr>
            <a:stCxn id="37" idx="4"/>
            <a:endCxn id="53" idx="7"/>
          </p:cNvCxnSpPr>
          <p:nvPr/>
        </p:nvCxnSpPr>
        <p:spPr>
          <a:xfrm flipH="1">
            <a:off x="2777780" y="4953000"/>
            <a:ext cx="290622" cy="281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40953" y="57728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42"/>
          <p:cNvCxnSpPr>
            <a:stCxn id="53" idx="3"/>
            <a:endCxn id="55" idx="7"/>
          </p:cNvCxnSpPr>
          <p:nvPr/>
        </p:nvCxnSpPr>
        <p:spPr>
          <a:xfrm flipH="1">
            <a:off x="2231198" y="5558213"/>
            <a:ext cx="223292" cy="281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8007" y="63451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8" name="Curved Connector 42"/>
          <p:cNvCxnSpPr>
            <a:stCxn id="55" idx="3"/>
            <a:endCxn id="57" idx="7"/>
          </p:cNvCxnSpPr>
          <p:nvPr/>
        </p:nvCxnSpPr>
        <p:spPr>
          <a:xfrm flipH="1">
            <a:off x="1708252" y="6163082"/>
            <a:ext cx="199656" cy="249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76800" y="53965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Shortest 3 to 4</a:t>
            </a:r>
          </a:p>
        </p:txBody>
      </p:sp>
      <p:sp>
        <p:nvSpPr>
          <p:cNvPr id="63" name="Oval 62"/>
          <p:cNvSpPr/>
          <p:nvPr/>
        </p:nvSpPr>
        <p:spPr>
          <a:xfrm rot="7829259">
            <a:off x="1295143" y="4805864"/>
            <a:ext cx="2672165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6801" y="60477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Shortest 3 to 2</a:t>
            </a:r>
          </a:p>
        </p:txBody>
      </p:sp>
      <p:sp>
        <p:nvSpPr>
          <p:cNvPr id="65" name="Oval 64"/>
          <p:cNvSpPr/>
          <p:nvPr/>
        </p:nvSpPr>
        <p:spPr>
          <a:xfrm rot="7821754">
            <a:off x="708235" y="5167967"/>
            <a:ext cx="3247778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" grpId="0"/>
      <p:bldP spid="18" grpId="0" animBg="1"/>
      <p:bldP spid="49" grpId="0"/>
      <p:bldP spid="50" grpId="0" animBg="1"/>
      <p:bldP spid="53" grpId="0" animBg="1"/>
      <p:bldP spid="55" grpId="0" animBg="1"/>
      <p:bldP spid="57" grpId="0" animBg="1"/>
      <p:bldP spid="62" grpId="0"/>
      <p:bldP spid="63" grpId="0" animBg="1"/>
      <p:bldP spid="64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Two techniques of graph traversing for both directed or undirected graphs: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Breadth First Search (BFS) – Uses Queue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Depth First Search (DFS) – Uses Stack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557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Traversal</a:t>
            </a:r>
          </a:p>
          <a:p>
            <a:r>
              <a:rPr lang="en-US" b="1" dirty="0" err="1"/>
              <a:t>BFS_Traversal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BFS</a:t>
            </a:r>
            <a:r>
              <a:rPr lang="en-US" dirty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89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0" y="1701828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BFS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3687462" y="609188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326176" y="407670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4162167" y="60960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3808113" y="40591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46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9705 -0.4163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6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0574E-6 L -0.24982 -0.4138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  <p:bldP spid="29" grpId="0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Depth-first search</a:t>
            </a:r>
          </a:p>
          <a:p>
            <a:pPr lvl="1"/>
            <a:r>
              <a:rPr lang="en-US" dirty="0"/>
              <a:t>From a source vertex s</a:t>
            </a:r>
          </a:p>
          <a:p>
            <a:pPr lvl="1"/>
            <a:r>
              <a:rPr lang="en-US" dirty="0"/>
              <a:t>Depth-firstly search explores the edges to discover every vertex that is reachable from s</a:t>
            </a:r>
          </a:p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s.underDFS</a:t>
            </a:r>
            <a:r>
              <a:rPr lang="en-US" dirty="0"/>
              <a:t> = true;    // grey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marL="914400" lvl="2" indent="0">
              <a:buNone/>
            </a:pPr>
            <a:r>
              <a:rPr lang="en-US" dirty="0"/>
              <a:t>if(!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marL="1371600" lvl="3" indent="0">
              <a:buNone/>
            </a:pPr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 // black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5121706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deepest one to the current one </a:t>
            </a:r>
          </a:p>
        </p:txBody>
      </p:sp>
    </p:spTree>
    <p:extLst>
      <p:ext uri="{BB962C8B-B14F-4D97-AF65-F5344CB8AC3E}">
        <p14:creationId xmlns:p14="http://schemas.microsoft.com/office/powerpoint/2010/main" val="3740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412773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lvl="1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82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3"/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3872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2" grpId="0" animBg="1"/>
      <p:bldP spid="38" grpId="0" animBg="1"/>
      <p:bldP spid="41" grpId="0" animBg="1"/>
      <p:bldP spid="27" grpId="0"/>
      <p:bldP spid="28" grpId="0"/>
      <p:bldP spid="28" grpId="1"/>
      <p:bldP spid="29" grpId="0"/>
      <p:bldP spid="2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3"/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38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3401" y="3555484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DFS(6)</a:t>
            </a:r>
          </a:p>
        </p:txBody>
      </p:sp>
      <p:sp>
        <p:nvSpPr>
          <p:cNvPr id="30" name="Oval 29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7654" y="1524000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252" y="6096000"/>
            <a:ext cx="48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reachable vertices are exactly the same with BFS, but with a different order</a:t>
            </a:r>
          </a:p>
        </p:txBody>
      </p:sp>
    </p:spTree>
    <p:extLst>
      <p:ext uri="{BB962C8B-B14F-4D97-AF65-F5344CB8AC3E}">
        <p14:creationId xmlns:p14="http://schemas.microsoft.com/office/powerpoint/2010/main" val="372986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38" grpId="0" animBg="1"/>
      <p:bldP spid="41" grpId="0" animBg="1"/>
      <p:bldP spid="27" grpId="0"/>
      <p:bldP spid="27" grpId="1"/>
      <p:bldP spid="28" grpId="0"/>
      <p:bldP spid="28" grpId="1"/>
      <p:bldP spid="29" grpId="0"/>
      <p:bldP spid="29" grpId="1"/>
      <p:bldP spid="25" grpId="0"/>
      <p:bldP spid="26" grpId="0"/>
      <p:bldP spid="26" grpId="1"/>
      <p:bldP spid="30" grpId="0" animBg="1"/>
      <p:bldP spid="33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 first tree</a:t>
            </a:r>
          </a:p>
          <a:p>
            <a:pPr lvl="1"/>
            <a:r>
              <a:rPr lang="en-US" dirty="0"/>
              <a:t>The tree constructed when a DFS is done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3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of DFS</a:t>
            </a:r>
            <a:r>
              <a:rPr lang="en-US" dirty="0"/>
              <a:t>(1)</a:t>
            </a:r>
          </a:p>
        </p:txBody>
      </p:sp>
      <p:sp>
        <p:nvSpPr>
          <p:cNvPr id="33" name="Oval 32"/>
          <p:cNvSpPr/>
          <p:nvPr/>
        </p:nvSpPr>
        <p:spPr>
          <a:xfrm>
            <a:off x="59351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76115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59351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76115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43" name="Curved Connector 42"/>
          <p:cNvCxnSpPr>
            <a:stCxn id="33" idx="4"/>
            <a:endCxn id="39" idx="0"/>
          </p:cNvCxnSpPr>
          <p:nvPr/>
        </p:nvCxnSpPr>
        <p:spPr>
          <a:xfrm rot="5400000">
            <a:off x="57827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7"/>
            <a:endCxn id="34" idx="3"/>
          </p:cNvCxnSpPr>
          <p:nvPr/>
        </p:nvCxnSpPr>
        <p:spPr>
          <a:xfrm rot="5400000" flipH="1" flipV="1">
            <a:off x="6554036" y="26889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4" idx="4"/>
            <a:endCxn id="40" idx="0"/>
          </p:cNvCxnSpPr>
          <p:nvPr/>
        </p:nvCxnSpPr>
        <p:spPr>
          <a:xfrm rot="5400000">
            <a:off x="74591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0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180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 of </a:t>
            </a:r>
            <a:r>
              <a:rPr lang="en-US" b="1" dirty="0"/>
              <a:t>DFS</a:t>
            </a:r>
            <a:r>
              <a:rPr lang="en-US" dirty="0"/>
              <a:t>(2)</a:t>
            </a:r>
          </a:p>
        </p:txBody>
      </p:sp>
      <p:sp>
        <p:nvSpPr>
          <p:cNvPr id="42" name="Oval 41"/>
          <p:cNvSpPr/>
          <p:nvPr/>
        </p:nvSpPr>
        <p:spPr>
          <a:xfrm>
            <a:off x="7391400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7150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3914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5" name="Curved Connector 44"/>
          <p:cNvCxnSpPr>
            <a:stCxn id="42" idx="4"/>
            <a:endCxn id="44" idx="0"/>
          </p:cNvCxnSpPr>
          <p:nvPr/>
        </p:nvCxnSpPr>
        <p:spPr>
          <a:xfrm rot="5400000">
            <a:off x="7239000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4" idx="2"/>
            <a:endCxn id="43" idx="6"/>
          </p:cNvCxnSpPr>
          <p:nvPr/>
        </p:nvCxnSpPr>
        <p:spPr>
          <a:xfrm rot="10800000">
            <a:off x="6172200" y="39751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of DFS</a:t>
            </a:r>
            <a:r>
              <a:rPr lang="en-US" dirty="0"/>
              <a:t>(3)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Oval 46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Oval 47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6858000" y="25815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8051479" y="26289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571845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6858000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8051479" y="38481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54" name="Curved Connector 53"/>
          <p:cNvCxnSpPr>
            <a:stCxn id="50" idx="4"/>
            <a:endCxn id="53" idx="0"/>
          </p:cNvCxnSpPr>
          <p:nvPr/>
        </p:nvCxnSpPr>
        <p:spPr>
          <a:xfrm rot="5400000">
            <a:off x="7899079" y="34671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0" idx="3"/>
            <a:endCxn id="52" idx="7"/>
          </p:cNvCxnSpPr>
          <p:nvPr/>
        </p:nvCxnSpPr>
        <p:spPr>
          <a:xfrm rot="5400000">
            <a:off x="7259058" y="3008333"/>
            <a:ext cx="848565" cy="8701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1" idx="7"/>
            <a:endCxn id="49" idx="3"/>
          </p:cNvCxnSpPr>
          <p:nvPr/>
        </p:nvCxnSpPr>
        <p:spPr>
          <a:xfrm rot="5400000" flipH="1" flipV="1">
            <a:off x="5995567" y="2938323"/>
            <a:ext cx="895910" cy="9628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2" idx="2"/>
            <a:endCxn id="51" idx="6"/>
          </p:cNvCxnSpPr>
          <p:nvPr/>
        </p:nvCxnSpPr>
        <p:spPr>
          <a:xfrm rot="10800000">
            <a:off x="6029046" y="4029355"/>
            <a:ext cx="82895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ambiguous terms: search, traversal</a:t>
            </a:r>
          </a:p>
          <a:p>
            <a:r>
              <a:rPr lang="en-US" dirty="0"/>
              <a:t>Visit each of vertices once</a:t>
            </a:r>
          </a:p>
          <a:p>
            <a:pPr lvl="1"/>
            <a:r>
              <a:rPr lang="en-US" dirty="0"/>
              <a:t>E.g.: tree walks of a binary search tree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Search</a:t>
            </a:r>
          </a:p>
          <a:p>
            <a:r>
              <a:rPr lang="en-US" dirty="0"/>
              <a:t>Start from a vertex, visit all the </a:t>
            </a:r>
            <a:r>
              <a:rPr lang="en-US" b="1" dirty="0"/>
              <a:t>reachable</a:t>
            </a:r>
            <a:r>
              <a:rPr lang="en-US" dirty="0"/>
              <a:t> vertices</a:t>
            </a:r>
          </a:p>
          <a:p>
            <a:pPr lvl="1"/>
            <a:r>
              <a:rPr lang="en-US" dirty="0"/>
              <a:t>Search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Traversal  // (The DFS in the textbook)</a:t>
            </a:r>
          </a:p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DFS</a:t>
            </a:r>
            <a:r>
              <a:rPr lang="en-US" dirty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354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79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1318736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44745" y="2127422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6916" y="3431424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DFS(6)</a:t>
            </a:r>
          </a:p>
        </p:txBody>
      </p:sp>
      <p:sp>
        <p:nvSpPr>
          <p:cNvPr id="33" name="Oval 32"/>
          <p:cNvSpPr/>
          <p:nvPr/>
        </p:nvSpPr>
        <p:spPr>
          <a:xfrm>
            <a:off x="3500575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3967399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33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  <p:bldP spid="29" grpId="0"/>
      <p:bldP spid="29" grpId="1"/>
      <p:bldP spid="30" grpId="0"/>
      <p:bldP spid="30" grpId="1"/>
      <p:bldP spid="3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 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4290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0957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563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 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9273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731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Ordering in DAGs</a:t>
            </a:r>
          </a:p>
          <a:p>
            <a:pPr lvl="1"/>
            <a:r>
              <a:rPr lang="en-US" dirty="0"/>
              <a:t> If there is an edge &lt;u, v&gt;, then u appears before v in the ordering</a:t>
            </a:r>
          </a:p>
        </p:txBody>
      </p:sp>
      <p:sp>
        <p:nvSpPr>
          <p:cNvPr id="4" name="Oval 3"/>
          <p:cNvSpPr/>
          <p:nvPr/>
        </p:nvSpPr>
        <p:spPr>
          <a:xfrm>
            <a:off x="27970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734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736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7970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4734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0736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3254280" y="4191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26446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9212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5054225" y="4162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3415925" y="4124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3254280" y="5410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1186" y="6172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3037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839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20103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867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869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103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6867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2869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467576" y="254583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8579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1345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267521" y="251698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629221" y="247888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467576" y="376503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25827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6058060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Oval 68"/>
          <p:cNvSpPr/>
          <p:nvPr/>
        </p:nvSpPr>
        <p:spPr>
          <a:xfrm>
            <a:off x="1767188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506472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1" name="Oval 70"/>
          <p:cNvSpPr/>
          <p:nvPr/>
        </p:nvSpPr>
        <p:spPr>
          <a:xfrm>
            <a:off x="2584942" y="489590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2" name="Oval 71"/>
          <p:cNvSpPr/>
          <p:nvPr/>
        </p:nvSpPr>
        <p:spPr>
          <a:xfrm>
            <a:off x="3525131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73" name="Curved Connector 72"/>
          <p:cNvCxnSpPr>
            <a:stCxn id="67" idx="4"/>
            <a:endCxn id="68" idx="5"/>
          </p:cNvCxnSpPr>
          <p:nvPr/>
        </p:nvCxnSpPr>
        <p:spPr>
          <a:xfrm rot="5400000" flipH="1" flipV="1">
            <a:off x="5421755" y="4338917"/>
            <a:ext cx="91669" cy="1961429"/>
          </a:xfrm>
          <a:prstGeom prst="curvedConnector3">
            <a:avLst>
              <a:gd name="adj1" fmla="val -24937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0"/>
            <a:endCxn id="70" idx="0"/>
          </p:cNvCxnSpPr>
          <p:nvPr/>
        </p:nvCxnSpPr>
        <p:spPr>
          <a:xfrm rot="5400000" flipH="1" flipV="1">
            <a:off x="4890101" y="4505041"/>
            <a:ext cx="12700" cy="80645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0"/>
            <a:endCxn id="72" idx="0"/>
          </p:cNvCxnSpPr>
          <p:nvPr/>
        </p:nvCxnSpPr>
        <p:spPr>
          <a:xfrm rot="16200000" flipH="1">
            <a:off x="2862402" y="4016938"/>
            <a:ext cx="24714" cy="1757943"/>
          </a:xfrm>
          <a:prstGeom prst="curvedConnector3">
            <a:avLst>
              <a:gd name="adj1" fmla="val -92498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9" idx="3"/>
            <a:endCxn id="71" idx="4"/>
          </p:cNvCxnSpPr>
          <p:nvPr/>
        </p:nvCxnSpPr>
        <p:spPr>
          <a:xfrm rot="16200000" flipH="1">
            <a:off x="2292945" y="4814995"/>
            <a:ext cx="79312" cy="996916"/>
          </a:xfrm>
          <a:prstGeom prst="curvedConnector3">
            <a:avLst>
              <a:gd name="adj1" fmla="val 3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0" idx="6"/>
            <a:endCxn id="68" idx="2"/>
          </p:cNvCxnSpPr>
          <p:nvPr/>
        </p:nvCxnSpPr>
        <p:spPr>
          <a:xfrm flipV="1">
            <a:off x="5521926" y="5112152"/>
            <a:ext cx="536134" cy="247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1" idx="0"/>
            <a:endCxn id="70" idx="1"/>
          </p:cNvCxnSpPr>
          <p:nvPr/>
        </p:nvCxnSpPr>
        <p:spPr>
          <a:xfrm rot="16200000" flipH="1">
            <a:off x="3941714" y="3785254"/>
            <a:ext cx="79312" cy="2300622"/>
          </a:xfrm>
          <a:prstGeom prst="curvedConnector3">
            <a:avLst>
              <a:gd name="adj1" fmla="val -2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62000" y="602941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all the topological sorted vertices in a line, all edges go from left to right </a:t>
            </a:r>
          </a:p>
        </p:txBody>
      </p:sp>
    </p:spTree>
    <p:extLst>
      <p:ext uri="{BB962C8B-B14F-4D97-AF65-F5344CB8AC3E}">
        <p14:creationId xmlns:p14="http://schemas.microsoft.com/office/powerpoint/2010/main" val="264721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/>
              <a:t>How to topological sort a dag?</a:t>
            </a:r>
          </a:p>
          <a:p>
            <a:r>
              <a:rPr lang="en-US" dirty="0"/>
              <a:t>Just use </a:t>
            </a:r>
            <a:r>
              <a:rPr lang="en-US" b="1" dirty="0" err="1"/>
              <a:t>DFS_Traversal</a:t>
            </a:r>
            <a:endParaRPr lang="en-US" b="1" dirty="0"/>
          </a:p>
          <a:p>
            <a:r>
              <a:rPr lang="en-US" dirty="0"/>
              <a:t>The reverse order of </a:t>
            </a:r>
            <a:r>
              <a:rPr lang="en-US" dirty="0" err="1"/>
              <a:t>DFS_Traversal</a:t>
            </a:r>
            <a:r>
              <a:rPr lang="en-US" dirty="0"/>
              <a:t> is a topological sorted order</a:t>
            </a:r>
          </a:p>
        </p:txBody>
      </p:sp>
    </p:spTree>
    <p:extLst>
      <p:ext uri="{BB962C8B-B14F-4D97-AF65-F5344CB8AC3E}">
        <p14:creationId xmlns:p14="http://schemas.microsoft.com/office/powerpoint/2010/main" val="24176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3340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574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3340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514600" y="1740587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9050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4"/>
            <a:endCxn id="9" idx="0"/>
          </p:cNvCxnSpPr>
          <p:nvPr/>
        </p:nvCxnSpPr>
        <p:spPr>
          <a:xfrm rot="5400000">
            <a:off x="51816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3"/>
            <a:endCxn id="8" idx="7"/>
          </p:cNvCxnSpPr>
          <p:nvPr/>
        </p:nvCxnSpPr>
        <p:spPr>
          <a:xfrm rot="5400000">
            <a:off x="4314545" y="1711732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7"/>
            <a:endCxn id="5" idx="3"/>
          </p:cNvCxnSpPr>
          <p:nvPr/>
        </p:nvCxnSpPr>
        <p:spPr>
          <a:xfrm rot="5400000" flipH="1" flipV="1">
            <a:off x="2676245" y="1673632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7" idx="6"/>
          </p:cNvCxnSpPr>
          <p:nvPr/>
        </p:nvCxnSpPr>
        <p:spPr>
          <a:xfrm rot="10800000">
            <a:off x="2514600" y="2959787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3657600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DFS_Traversal</a:t>
            </a:r>
            <a:r>
              <a:rPr lang="en-US" dirty="0"/>
              <a:t>(G):</a:t>
            </a:r>
          </a:p>
        </p:txBody>
      </p:sp>
      <p:sp>
        <p:nvSpPr>
          <p:cNvPr id="20" name="Oval 19"/>
          <p:cNvSpPr/>
          <p:nvPr/>
        </p:nvSpPr>
        <p:spPr>
          <a:xfrm>
            <a:off x="32004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2590799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389544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60960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471515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5413312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4776916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74676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9144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6324600" y="5237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2268482" y="520139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3733800" y="52624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41" name="Curved Connector 40"/>
          <p:cNvCxnSpPr>
            <a:stCxn id="35" idx="4"/>
            <a:endCxn id="36" idx="5"/>
          </p:cNvCxnSpPr>
          <p:nvPr/>
        </p:nvCxnSpPr>
        <p:spPr>
          <a:xfrm rot="5400000" flipH="1" flipV="1">
            <a:off x="6398202" y="4210146"/>
            <a:ext cx="66955" cy="2852329"/>
          </a:xfrm>
          <a:prstGeom prst="curvedConnector3">
            <a:avLst>
              <a:gd name="adj1" fmla="val -34142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6"/>
            <a:endCxn id="38" idx="2"/>
          </p:cNvCxnSpPr>
          <p:nvPr/>
        </p:nvCxnSpPr>
        <p:spPr>
          <a:xfrm>
            <a:off x="5234116" y="5441188"/>
            <a:ext cx="1090484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7" idx="0"/>
            <a:endCxn id="40" idx="0"/>
          </p:cNvCxnSpPr>
          <p:nvPr/>
        </p:nvCxnSpPr>
        <p:spPr>
          <a:xfrm rot="16200000" flipH="1">
            <a:off x="2527772" y="3827816"/>
            <a:ext cx="49856" cy="2819400"/>
          </a:xfrm>
          <a:prstGeom prst="curvedConnector3">
            <a:avLst>
              <a:gd name="adj1" fmla="val -45852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3"/>
            <a:endCxn id="39" idx="4"/>
          </p:cNvCxnSpPr>
          <p:nvPr/>
        </p:nvCxnSpPr>
        <p:spPr>
          <a:xfrm rot="16200000" flipH="1">
            <a:off x="1720094" y="4864094"/>
            <a:ext cx="55766" cy="1533244"/>
          </a:xfrm>
          <a:prstGeom prst="curvedConnector3">
            <a:avLst>
              <a:gd name="adj1" fmla="val 5299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6"/>
            <a:endCxn id="36" idx="2"/>
          </p:cNvCxnSpPr>
          <p:nvPr/>
        </p:nvCxnSpPr>
        <p:spPr>
          <a:xfrm flipV="1">
            <a:off x="6781800" y="5441188"/>
            <a:ext cx="685800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9" idx="0"/>
            <a:endCxn id="38" idx="1"/>
          </p:cNvCxnSpPr>
          <p:nvPr/>
        </p:nvCxnSpPr>
        <p:spPr>
          <a:xfrm rot="16200000" flipH="1">
            <a:off x="4401372" y="3314626"/>
            <a:ext cx="103410" cy="3876956"/>
          </a:xfrm>
          <a:prstGeom prst="curvedConnector3">
            <a:avLst>
              <a:gd name="adj1" fmla="val -22106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3" grpId="0" animBg="1"/>
      <p:bldP spid="26" grpId="0" animBg="1"/>
      <p:bldP spid="29" grpId="0" animBg="1"/>
      <p:bldP spid="31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eliminate the ambiguity, in my class</a:t>
            </a:r>
          </a:p>
          <a:p>
            <a:r>
              <a:rPr lang="en-US" dirty="0"/>
              <a:t>Search indicates</a:t>
            </a:r>
          </a:p>
          <a:p>
            <a:pPr lvl="1"/>
            <a:r>
              <a:rPr lang="en-US" dirty="0"/>
              <a:t>Start from a vertex, visit all the </a:t>
            </a:r>
            <a:r>
              <a:rPr lang="en-US" b="1" dirty="0"/>
              <a:t>reachable</a:t>
            </a:r>
            <a:r>
              <a:rPr lang="en-US" dirty="0"/>
              <a:t> vertices</a:t>
            </a:r>
          </a:p>
          <a:p>
            <a:r>
              <a:rPr lang="en-US" dirty="0"/>
              <a:t>Traversal indicates</a:t>
            </a:r>
          </a:p>
          <a:p>
            <a:pPr lvl="1"/>
            <a:r>
              <a:rPr lang="en-US" dirty="0"/>
              <a:t>Visit each of vertices once</a:t>
            </a:r>
          </a:p>
          <a:p>
            <a:r>
              <a:rPr lang="en-US" dirty="0"/>
              <a:t>However, in other materials, you may see some time “search” is considered as “traversal”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BFS</a:t>
            </a:r>
          </a:p>
          <a:p>
            <a:pPr lvl="1"/>
            <a:r>
              <a:rPr lang="en-US" dirty="0"/>
              <a:t>Start from a vertex, visit all the reachable vertices in a breadth first manner</a:t>
            </a:r>
          </a:p>
          <a:p>
            <a:r>
              <a:rPr lang="en-US" dirty="0"/>
              <a:t>DFS</a:t>
            </a:r>
          </a:p>
          <a:p>
            <a:pPr lvl="1"/>
            <a:r>
              <a:rPr lang="en-US" dirty="0"/>
              <a:t>Start from a vertex, visit all the reachable vertices in a depth first manner</a:t>
            </a:r>
          </a:p>
          <a:p>
            <a:r>
              <a:rPr lang="en-US" dirty="0"/>
              <a:t>BFS or DFS based traversal</a:t>
            </a:r>
          </a:p>
          <a:p>
            <a:pPr lvl="1"/>
            <a:r>
              <a:rPr lang="en-US" dirty="0"/>
              <a:t>Repeat BFS or DFS for unreachable vertices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3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Breadth-first search</a:t>
            </a:r>
          </a:p>
          <a:p>
            <a:pPr lvl="1"/>
            <a:r>
              <a:rPr lang="en-US" dirty="0"/>
              <a:t>From a source vertex s</a:t>
            </a:r>
          </a:p>
          <a:p>
            <a:pPr lvl="1"/>
            <a:r>
              <a:rPr lang="en-US" dirty="0"/>
              <a:t>Breadth-firstly explores the edges to discover every vertex that is reachable from s</a:t>
            </a:r>
          </a:p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marL="457200" lvl="1" indent="0">
              <a:buNone/>
            </a:pPr>
            <a:r>
              <a:rPr lang="en-US" dirty="0"/>
              <a:t>visit(s);</a:t>
            </a:r>
          </a:p>
          <a:p>
            <a:pPr marL="457200" lvl="1" indent="0">
              <a:buNone/>
            </a:pPr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marL="457200" lvl="1" indent="0">
              <a:buNone/>
            </a:pPr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for each edge &lt;u, d&gt;{</a:t>
            </a:r>
          </a:p>
          <a:p>
            <a:pPr marL="1371600" lvl="3" indent="0">
              <a:buNone/>
            </a:pPr>
            <a:r>
              <a:rPr lang="en-US" dirty="0"/>
              <a:t>if(d has not been visited)</a:t>
            </a:r>
          </a:p>
          <a:p>
            <a:pPr marL="1828800" lvl="4" indent="0">
              <a:buNone/>
            </a:pPr>
            <a:r>
              <a:rPr lang="en-US" dirty="0"/>
              <a:t>visit(d);</a:t>
            </a:r>
          </a:p>
          <a:p>
            <a:pPr marL="1828800" lvl="4" indent="0">
              <a:buNone/>
            </a:pPr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5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524000"/>
            <a:ext cx="8978107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6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600200"/>
            <a:ext cx="9001881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600200"/>
            <a:ext cx="9016577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1558</Words>
  <Application>Microsoft Office PowerPoint</Application>
  <PresentationFormat>On-screen Show (4:3)</PresentationFormat>
  <Paragraphs>499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Wingdings</vt:lpstr>
      <vt:lpstr>Office Theme</vt:lpstr>
      <vt:lpstr>PowerPoint Presentation</vt:lpstr>
      <vt:lpstr>Graph Traversal</vt:lpstr>
      <vt:lpstr>What are BFS and DFS?</vt:lpstr>
      <vt:lpstr>What are BFS and DFS?</vt:lpstr>
      <vt:lpstr>What are BFS and DFS?</vt:lpstr>
      <vt:lpstr>BFS, BF tree and shortest path</vt:lpstr>
      <vt:lpstr>Graph Traversal : BFS</vt:lpstr>
      <vt:lpstr>Graph Traversal : BFS</vt:lpstr>
      <vt:lpstr>Graph Traversal : BFS</vt:lpstr>
      <vt:lpstr>Graph Traversal : BFS</vt:lpstr>
      <vt:lpstr>Graph Traversal : BFS</vt:lpstr>
      <vt:lpstr>Graph Traversal : BFS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Dr. Farrukh Saleem</cp:lastModifiedBy>
  <cp:revision>51</cp:revision>
  <dcterms:created xsi:type="dcterms:W3CDTF">2006-08-16T00:00:00Z</dcterms:created>
  <dcterms:modified xsi:type="dcterms:W3CDTF">2022-10-20T05:34:51Z</dcterms:modified>
</cp:coreProperties>
</file>