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58" r:id="rId8"/>
    <p:sldId id="272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03476" y="1079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Introduction to graphs, representations of a graph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447800" y="3200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Course Teacher: Farrukh Salim Shaikh</a:t>
            </a:r>
          </a:p>
          <a:p>
            <a:pPr>
              <a:defRPr/>
            </a:pPr>
            <a:r>
              <a:rPr lang="en-US" altLang="zh-CN" dirty="0"/>
              <a:t>Slides Provided By: Muhammad Atif Tahir</a:t>
            </a:r>
          </a:p>
          <a:p>
            <a:pPr>
              <a:defRPr/>
            </a:pPr>
            <a:r>
              <a:rPr lang="en-US" altLang="zh-CN" dirty="0"/>
              <a:t>From</a:t>
            </a:r>
          </a:p>
          <a:p>
            <a:pPr>
              <a:defRPr/>
            </a:pP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4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17032" y="1448938"/>
            <a:ext cx="2895600" cy="1300065"/>
            <a:chOff x="381000" y="2382966"/>
            <a:chExt cx="3733800" cy="1676400"/>
          </a:xfrm>
        </p:grpSpPr>
        <p:sp>
          <p:nvSpPr>
            <p:cNvPr id="5" name="Oval 4"/>
            <p:cNvSpPr/>
            <p:nvPr/>
          </p:nvSpPr>
          <p:spPr>
            <a:xfrm>
              <a:off x="3810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</a:t>
              </a:r>
            </a:p>
          </p:txBody>
        </p:sp>
        <p:cxnSp>
          <p:nvCxnSpPr>
            <p:cNvPr id="11" name="Curved Connector 10"/>
            <p:cNvCxnSpPr>
              <a:stCxn id="5" idx="6"/>
              <a:endCxn id="6" idx="2"/>
            </p:cNvCxnSpPr>
            <p:nvPr/>
          </p:nvCxnSpPr>
          <p:spPr>
            <a:xfrm>
              <a:off x="838200" y="2611566"/>
              <a:ext cx="1219200" cy="12700"/>
            </a:xfrm>
            <a:prstGeom prst="curvedConnector3">
              <a:avLst>
                <a:gd name="adj1" fmla="val 4134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4"/>
              <a:endCxn id="8" idx="0"/>
            </p:cNvCxnSpPr>
            <p:nvPr/>
          </p:nvCxnSpPr>
          <p:spPr>
            <a:xfrm rot="5400000">
              <a:off x="2286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4"/>
              <a:endCxn id="9" idx="0"/>
            </p:cNvCxnSpPr>
            <p:nvPr/>
          </p:nvCxnSpPr>
          <p:spPr>
            <a:xfrm rot="5400000">
              <a:off x="19050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4"/>
              <a:endCxn id="10" idx="0"/>
            </p:cNvCxnSpPr>
            <p:nvPr/>
          </p:nvCxnSpPr>
          <p:spPr>
            <a:xfrm rot="5400000">
              <a:off x="35052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3"/>
              <a:endCxn id="9" idx="7"/>
            </p:cNvCxnSpPr>
            <p:nvPr/>
          </p:nvCxnSpPr>
          <p:spPr>
            <a:xfrm rot="5400000">
              <a:off x="2638145" y="2582711"/>
              <a:ext cx="895910" cy="1276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8" idx="7"/>
              <a:endCxn id="6" idx="3"/>
            </p:cNvCxnSpPr>
            <p:nvPr/>
          </p:nvCxnSpPr>
          <p:spPr>
            <a:xfrm rot="5400000" flipH="1" flipV="1">
              <a:off x="999845" y="2544611"/>
              <a:ext cx="895910" cy="13531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endCxn id="8" idx="6"/>
            </p:cNvCxnSpPr>
            <p:nvPr/>
          </p:nvCxnSpPr>
          <p:spPr>
            <a:xfrm rot="10800000">
              <a:off x="838200" y="3830766"/>
              <a:ext cx="1441452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6"/>
              <a:endCxn id="10" idx="4"/>
            </p:cNvCxnSpPr>
            <p:nvPr/>
          </p:nvCxnSpPr>
          <p:spPr>
            <a:xfrm flipH="1">
              <a:off x="3886200" y="3830766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60035"/>
              </p:ext>
            </p:extLst>
          </p:nvPr>
        </p:nvGraphicFramePr>
        <p:xfrm>
          <a:off x="1182525" y="3276600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60623" y="371796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2805" y="3733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9425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9425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25514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805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3470" y="517759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700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7400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7400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7400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740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2805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2805" y="449997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62805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62805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9546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39546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39546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9546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9546" y="413545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39546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13470" y="4114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3470" y="4495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13470" y="48768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3470" y="5562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69425" y="371796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53269" y="487173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53269" y="518807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9425" y="554235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000" y="519636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68762" y="485979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413545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68762" y="373791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6019800"/>
            <a:ext cx="31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space complexity?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33800" y="6019800"/>
                <a:ext cx="3162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019800"/>
                <a:ext cx="3162471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37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2438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Adjacency-matrix</a:t>
                </a:r>
              </a:p>
              <a:p>
                <a:pPr lvl="1"/>
                <a:r>
                  <a:rPr lang="en-US" dirty="0"/>
                  <a:t>Advantage</a:t>
                </a:r>
              </a:p>
              <a:p>
                <a:pPr lvl="2"/>
                <a:r>
                  <a:rPr lang="en-US" dirty="0"/>
                  <a:t>Simple</a:t>
                </a:r>
              </a:p>
              <a:p>
                <a:pPr lvl="2"/>
                <a:r>
                  <a:rPr lang="en-US" dirty="0"/>
                  <a:t>For some operations, it is efficient, e.g.: </a:t>
                </a:r>
                <a:r>
                  <a:rPr lang="en-US" dirty="0" err="1"/>
                  <a:t>isConnected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Disadvantage</a:t>
                </a:r>
              </a:p>
              <a:p>
                <a:pPr lvl="2"/>
                <a:r>
                  <a:rPr lang="en-US" dirty="0"/>
                  <a:t>When |E| is small,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is a waste of space 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2438400"/>
              </a:xfrm>
              <a:blipFill rotWithShape="1">
                <a:blip r:embed="rId2" cstate="print"/>
                <a:stretch>
                  <a:fillRect l="-1185"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3105"/>
              </p:ext>
            </p:extLst>
          </p:nvPr>
        </p:nvGraphicFramePr>
        <p:xfrm>
          <a:off x="2895600" y="4160037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3698" y="460140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880" y="4617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2500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2500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8589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880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6545" y="606103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007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0475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0475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0475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0475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0475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047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5880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5880" y="538341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880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880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2621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52621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2621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2621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621" y="5018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2621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26545" y="4998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26545" y="5379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6545" y="57602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6545" y="6446037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2500" y="460140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6344" y="575517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66344" y="607150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2500" y="642579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90075" y="607980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81837" y="5743229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90075" y="50188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81837" y="4621356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4800" y="436287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improve the space complexity?</a:t>
            </a:r>
          </a:p>
        </p:txBody>
      </p:sp>
    </p:spTree>
    <p:extLst>
      <p:ext uri="{BB962C8B-B14F-4D97-AF65-F5344CB8AC3E}">
        <p14:creationId xmlns:p14="http://schemas.microsoft.com/office/powerpoint/2010/main" val="22138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Adjacency-list</a:t>
                </a:r>
              </a:p>
              <a:p>
                <a:pPr lvl="1"/>
                <a:r>
                  <a:rPr lang="en-US" dirty="0"/>
                  <a:t>An arc adjacency list(Adj[]) with a size of |V|</a:t>
                </a:r>
              </a:p>
              <a:p>
                <a:pPr lvl="1"/>
                <a:r>
                  <a:rPr lang="en-US" dirty="0"/>
                  <a:t>After each element in the adjacency list, there is an arc node list</a:t>
                </a:r>
              </a:p>
              <a:p>
                <a:pPr lvl="1"/>
                <a:r>
                  <a:rPr lang="en-US" dirty="0"/>
                  <a:t>An arc node is:</a:t>
                </a:r>
              </a:p>
              <a:p>
                <a:pPr lvl="2"/>
                <a:r>
                  <a:rPr lang="en-US" dirty="0"/>
                  <a:t>{Destination vertex;</a:t>
                </a:r>
              </a:p>
              <a:p>
                <a:pPr lvl="2"/>
                <a:r>
                  <a:rPr lang="en-US" dirty="0"/>
                  <a:t>Next arc node}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there is a arc node:</a:t>
                </a:r>
              </a:p>
              <a:p>
                <a:pPr lvl="2"/>
                <a:r>
                  <a:rPr lang="en-US" dirty="0"/>
                  <a:t>In the arc node list of </a:t>
                </a:r>
                <a:r>
                  <a:rPr lang="en-US" dirty="0" err="1"/>
                  <a:t>Adj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</a:t>
                </a:r>
              </a:p>
              <a:p>
                <a:pPr lvl="2"/>
                <a:r>
                  <a:rPr lang="en-US" dirty="0"/>
                  <a:t>With the destination vertex j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10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3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Adjacency-list</a:t>
                </a:r>
              </a:p>
              <a:p>
                <a:pPr lvl="1"/>
                <a:r>
                  <a:rPr lang="en-US" dirty="0"/>
                  <a:t>An adjacency list with size of |V|</a:t>
                </a:r>
              </a:p>
              <a:p>
                <a:pPr lvl="1"/>
                <a:r>
                  <a:rPr lang="en-US" dirty="0"/>
                  <a:t>After each arc head, there is an arc list.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there is an arc node.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33600"/>
              </a:xfrm>
              <a:blipFill>
                <a:blip r:embed="rId2"/>
                <a:stretch>
                  <a:fillRect l="-1704" t="-6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23491" y="4185298"/>
            <a:ext cx="2895600" cy="1300065"/>
            <a:chOff x="381000" y="2382966"/>
            <a:chExt cx="3733800" cy="1676400"/>
          </a:xfrm>
        </p:grpSpPr>
        <p:sp>
          <p:nvSpPr>
            <p:cNvPr id="5" name="Oval 4"/>
            <p:cNvSpPr/>
            <p:nvPr/>
          </p:nvSpPr>
          <p:spPr>
            <a:xfrm>
              <a:off x="3810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57600" y="23829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021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</a:t>
              </a:r>
            </a:p>
          </p:txBody>
        </p:sp>
        <p:cxnSp>
          <p:nvCxnSpPr>
            <p:cNvPr id="11" name="Curved Connector 10"/>
            <p:cNvCxnSpPr>
              <a:stCxn id="5" idx="6"/>
              <a:endCxn id="6" idx="2"/>
            </p:cNvCxnSpPr>
            <p:nvPr/>
          </p:nvCxnSpPr>
          <p:spPr>
            <a:xfrm>
              <a:off x="838200" y="2611566"/>
              <a:ext cx="1219200" cy="12700"/>
            </a:xfrm>
            <a:prstGeom prst="curvedConnector3">
              <a:avLst>
                <a:gd name="adj1" fmla="val 4134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4"/>
              <a:endCxn id="8" idx="0"/>
            </p:cNvCxnSpPr>
            <p:nvPr/>
          </p:nvCxnSpPr>
          <p:spPr>
            <a:xfrm rot="5400000">
              <a:off x="2286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6" idx="4"/>
              <a:endCxn id="9" idx="0"/>
            </p:cNvCxnSpPr>
            <p:nvPr/>
          </p:nvCxnSpPr>
          <p:spPr>
            <a:xfrm rot="5400000">
              <a:off x="19050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4"/>
              <a:endCxn id="10" idx="0"/>
            </p:cNvCxnSpPr>
            <p:nvPr/>
          </p:nvCxnSpPr>
          <p:spPr>
            <a:xfrm rot="5400000">
              <a:off x="3505200" y="3221166"/>
              <a:ext cx="7620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3"/>
              <a:endCxn id="9" idx="7"/>
            </p:cNvCxnSpPr>
            <p:nvPr/>
          </p:nvCxnSpPr>
          <p:spPr>
            <a:xfrm rot="5400000">
              <a:off x="2638145" y="2582711"/>
              <a:ext cx="895910" cy="1276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8" idx="7"/>
              <a:endCxn id="6" idx="3"/>
            </p:cNvCxnSpPr>
            <p:nvPr/>
          </p:nvCxnSpPr>
          <p:spPr>
            <a:xfrm rot="5400000" flipH="1" flipV="1">
              <a:off x="999845" y="2544611"/>
              <a:ext cx="895910" cy="13531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endCxn id="8" idx="6"/>
            </p:cNvCxnSpPr>
            <p:nvPr/>
          </p:nvCxnSpPr>
          <p:spPr>
            <a:xfrm rot="10800000">
              <a:off x="838200" y="3830766"/>
              <a:ext cx="1441452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6"/>
              <a:endCxn id="10" idx="4"/>
            </p:cNvCxnSpPr>
            <p:nvPr/>
          </p:nvCxnSpPr>
          <p:spPr>
            <a:xfrm flipH="1">
              <a:off x="3886200" y="3830766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800676" y="4206163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00676" y="4443477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76" y="4692392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76" y="4940258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0676" y="5177572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76" y="5426487"/>
            <a:ext cx="381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93217" y="4029774"/>
            <a:ext cx="715176" cy="152400"/>
            <a:chOff x="1060305" y="3807352"/>
            <a:chExt cx="715176" cy="152400"/>
          </a:xfrm>
        </p:grpSpPr>
        <p:sp>
          <p:nvSpPr>
            <p:cNvPr id="27" name="Rectangle 26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10276" y="4206163"/>
            <a:ext cx="715176" cy="152400"/>
            <a:chOff x="1060305" y="3807352"/>
            <a:chExt cx="715176" cy="152400"/>
          </a:xfrm>
        </p:grpSpPr>
        <p:sp>
          <p:nvSpPr>
            <p:cNvPr id="34" name="Rectangle 33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37" name="Straight Arrow Connector 36"/>
          <p:cNvCxnSpPr>
            <a:stCxn id="19" idx="3"/>
            <a:endCxn id="34" idx="1"/>
          </p:cNvCxnSpPr>
          <p:nvPr/>
        </p:nvCxnSpPr>
        <p:spPr>
          <a:xfrm>
            <a:off x="5181676" y="428236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2726" y="4668403"/>
            <a:ext cx="715176" cy="152400"/>
            <a:chOff x="1060305" y="3807352"/>
            <a:chExt cx="715176" cy="152400"/>
          </a:xfrm>
        </p:grpSpPr>
        <p:sp>
          <p:nvSpPr>
            <p:cNvPr id="41" name="Rectangle 4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4676" y="4206163"/>
            <a:ext cx="715176" cy="152400"/>
            <a:chOff x="1060305" y="3807352"/>
            <a:chExt cx="715176" cy="152400"/>
          </a:xfrm>
        </p:grpSpPr>
        <p:sp>
          <p:nvSpPr>
            <p:cNvPr id="44" name="Rectangle 43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46" name="Straight Arrow Connector 45"/>
          <p:cNvCxnSpPr>
            <a:stCxn id="35" idx="3"/>
            <a:endCxn id="44" idx="1"/>
          </p:cNvCxnSpPr>
          <p:nvPr/>
        </p:nvCxnSpPr>
        <p:spPr>
          <a:xfrm>
            <a:off x="6125452" y="4282363"/>
            <a:ext cx="199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882904" y="4555657"/>
            <a:ext cx="715176" cy="152400"/>
            <a:chOff x="1060305" y="3807352"/>
            <a:chExt cx="715176" cy="152400"/>
          </a:xfrm>
        </p:grpSpPr>
        <p:sp>
          <p:nvSpPr>
            <p:cNvPr id="49" name="Rectangle 4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10276" y="4443477"/>
            <a:ext cx="715176" cy="152400"/>
            <a:chOff x="1060305" y="3807352"/>
            <a:chExt cx="715176" cy="152400"/>
          </a:xfrm>
        </p:grpSpPr>
        <p:sp>
          <p:nvSpPr>
            <p:cNvPr id="52" name="Rectangle 51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54" name="Straight Arrow Connector 53"/>
          <p:cNvCxnSpPr>
            <a:stCxn id="20" idx="3"/>
            <a:endCxn id="52" idx="1"/>
          </p:cNvCxnSpPr>
          <p:nvPr/>
        </p:nvCxnSpPr>
        <p:spPr>
          <a:xfrm>
            <a:off x="5181676" y="4519677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240492" y="4926352"/>
            <a:ext cx="715176" cy="152400"/>
            <a:chOff x="1060305" y="3807352"/>
            <a:chExt cx="715176" cy="152400"/>
          </a:xfrm>
        </p:grpSpPr>
        <p:sp>
          <p:nvSpPr>
            <p:cNvPr id="57" name="Rectangle 56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410276" y="4692392"/>
            <a:ext cx="715176" cy="152400"/>
            <a:chOff x="1060305" y="3807352"/>
            <a:chExt cx="715176" cy="152400"/>
          </a:xfrm>
        </p:grpSpPr>
        <p:sp>
          <p:nvSpPr>
            <p:cNvPr id="63" name="Rectangle 62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65" name="Straight Arrow Connector 64"/>
          <p:cNvCxnSpPr>
            <a:stCxn id="21" idx="3"/>
            <a:endCxn id="63" idx="1"/>
          </p:cNvCxnSpPr>
          <p:nvPr/>
        </p:nvCxnSpPr>
        <p:spPr>
          <a:xfrm>
            <a:off x="5181676" y="476859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3016452" y="4668403"/>
            <a:ext cx="715176" cy="152400"/>
            <a:chOff x="1060305" y="3807352"/>
            <a:chExt cx="715176" cy="152400"/>
          </a:xfrm>
        </p:grpSpPr>
        <p:sp>
          <p:nvSpPr>
            <p:cNvPr id="68" name="Rectangle 67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38812" y="4691289"/>
            <a:ext cx="715176" cy="152400"/>
            <a:chOff x="1060305" y="3807352"/>
            <a:chExt cx="715176" cy="152400"/>
          </a:xfrm>
        </p:grpSpPr>
        <p:sp>
          <p:nvSpPr>
            <p:cNvPr id="71" name="Rectangle 7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73" name="Straight Arrow Connector 72"/>
          <p:cNvCxnSpPr>
            <a:stCxn id="64" idx="3"/>
            <a:endCxn id="71" idx="1"/>
          </p:cNvCxnSpPr>
          <p:nvPr/>
        </p:nvCxnSpPr>
        <p:spPr>
          <a:xfrm flipV="1">
            <a:off x="6125452" y="4767489"/>
            <a:ext cx="213360" cy="1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031557" y="4850152"/>
            <a:ext cx="715176" cy="152400"/>
            <a:chOff x="1060305" y="3807352"/>
            <a:chExt cx="715176" cy="152400"/>
          </a:xfrm>
        </p:grpSpPr>
        <p:sp>
          <p:nvSpPr>
            <p:cNvPr id="76" name="Rectangle 75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03836" y="4950341"/>
            <a:ext cx="715176" cy="152400"/>
            <a:chOff x="1060305" y="3807352"/>
            <a:chExt cx="715176" cy="152400"/>
          </a:xfrm>
        </p:grpSpPr>
        <p:sp>
          <p:nvSpPr>
            <p:cNvPr id="83" name="Rectangle 82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85" name="Straight Arrow Connector 84"/>
          <p:cNvCxnSpPr>
            <a:stCxn id="22" idx="3"/>
            <a:endCxn id="83" idx="1"/>
          </p:cNvCxnSpPr>
          <p:nvPr/>
        </p:nvCxnSpPr>
        <p:spPr>
          <a:xfrm>
            <a:off x="5181676" y="5016458"/>
            <a:ext cx="222160" cy="10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8380" y="5409163"/>
            <a:ext cx="715176" cy="152400"/>
            <a:chOff x="1060305" y="3807352"/>
            <a:chExt cx="715176" cy="152400"/>
          </a:xfrm>
        </p:grpSpPr>
        <p:sp>
          <p:nvSpPr>
            <p:cNvPr id="88" name="Rectangle 87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10276" y="5195275"/>
            <a:ext cx="715176" cy="152400"/>
            <a:chOff x="1060305" y="3807352"/>
            <a:chExt cx="715176" cy="152400"/>
          </a:xfrm>
        </p:grpSpPr>
        <p:sp>
          <p:nvSpPr>
            <p:cNvPr id="91" name="Rectangle 90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93" name="Straight Arrow Connector 92"/>
          <p:cNvCxnSpPr>
            <a:stCxn id="23" idx="3"/>
            <a:endCxn id="91" idx="1"/>
          </p:cNvCxnSpPr>
          <p:nvPr/>
        </p:nvCxnSpPr>
        <p:spPr>
          <a:xfrm>
            <a:off x="5181676" y="5253772"/>
            <a:ext cx="228600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36885" y="5715000"/>
            <a:ext cx="715176" cy="152400"/>
            <a:chOff x="1060305" y="3807352"/>
            <a:chExt cx="715176" cy="152400"/>
          </a:xfrm>
        </p:grpSpPr>
        <p:sp>
          <p:nvSpPr>
            <p:cNvPr id="96" name="Rectangle 95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403836" y="5426487"/>
            <a:ext cx="715176" cy="152400"/>
            <a:chOff x="1060305" y="3807352"/>
            <a:chExt cx="715176" cy="152400"/>
          </a:xfrm>
        </p:grpSpPr>
        <p:sp>
          <p:nvSpPr>
            <p:cNvPr id="99" name="Rectangle 98"/>
            <p:cNvSpPr/>
            <p:nvPr/>
          </p:nvSpPr>
          <p:spPr>
            <a:xfrm>
              <a:off x="1060305" y="3807352"/>
              <a:ext cx="276680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36985" y="3807352"/>
              <a:ext cx="438496" cy="152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next</a:t>
              </a:r>
            </a:p>
          </p:txBody>
        </p:sp>
      </p:grpSp>
      <p:cxnSp>
        <p:nvCxnSpPr>
          <p:cNvPr id="101" name="Straight Arrow Connector 100"/>
          <p:cNvCxnSpPr>
            <a:stCxn id="24" idx="3"/>
            <a:endCxn id="99" idx="1"/>
          </p:cNvCxnSpPr>
          <p:nvPr/>
        </p:nvCxnSpPr>
        <p:spPr>
          <a:xfrm>
            <a:off x="5181676" y="5502687"/>
            <a:ext cx="222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419600" y="3910189"/>
            <a:ext cx="3429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233912" y="594228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Adjacency-list</a:t>
            </a:r>
          </a:p>
        </p:txBody>
      </p:sp>
      <p:cxnSp>
        <p:nvCxnSpPr>
          <p:cNvPr id="105" name="Straight Arrow Connector 104"/>
          <p:cNvCxnSpPr>
            <a:stCxn id="45" idx="3"/>
            <a:endCxn id="106" idx="1"/>
          </p:cNvCxnSpPr>
          <p:nvPr/>
        </p:nvCxnSpPr>
        <p:spPr>
          <a:xfrm>
            <a:off x="7039852" y="4282363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15200" y="417581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16" name="Straight Arrow Connector 115"/>
          <p:cNvCxnSpPr>
            <a:endCxn id="117" idx="1"/>
          </p:cNvCxnSpPr>
          <p:nvPr/>
        </p:nvCxnSpPr>
        <p:spPr>
          <a:xfrm>
            <a:off x="6130767" y="4513670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406115" y="440711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18" name="Straight Arrow Connector 117"/>
          <p:cNvCxnSpPr>
            <a:endCxn id="119" idx="1"/>
          </p:cNvCxnSpPr>
          <p:nvPr/>
        </p:nvCxnSpPr>
        <p:spPr>
          <a:xfrm>
            <a:off x="7039852" y="4762399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15200" y="4655846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0" name="Straight Arrow Connector 119"/>
          <p:cNvCxnSpPr>
            <a:endCxn id="121" idx="1"/>
          </p:cNvCxnSpPr>
          <p:nvPr/>
        </p:nvCxnSpPr>
        <p:spPr>
          <a:xfrm>
            <a:off x="6130767" y="5030510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406115" y="4923957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2" name="Straight Arrow Connector 121"/>
          <p:cNvCxnSpPr>
            <a:endCxn id="123" idx="1"/>
          </p:cNvCxnSpPr>
          <p:nvPr/>
        </p:nvCxnSpPr>
        <p:spPr>
          <a:xfrm>
            <a:off x="6130767" y="5261342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406115" y="515478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  <p:cxnSp>
        <p:nvCxnSpPr>
          <p:cNvPr id="124" name="Straight Arrow Connector 123"/>
          <p:cNvCxnSpPr>
            <a:endCxn id="125" idx="1"/>
          </p:cNvCxnSpPr>
          <p:nvPr/>
        </p:nvCxnSpPr>
        <p:spPr>
          <a:xfrm>
            <a:off x="6130767" y="5492174"/>
            <a:ext cx="275348" cy="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406115" y="538562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2815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3" grpId="0" animBg="1"/>
      <p:bldP spid="104" grpId="0"/>
      <p:bldP spid="106" grpId="0"/>
      <p:bldP spid="117" grpId="0"/>
      <p:bldP spid="119" grpId="0"/>
      <p:bldP spid="121" grpId="0"/>
      <p:bldP spid="123" grpId="0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Social network (face book, linked in)</a:t>
            </a:r>
            <a:endParaRPr lang="en-US" dirty="0"/>
          </a:p>
        </p:txBody>
      </p:sp>
      <p:pic>
        <p:nvPicPr>
          <p:cNvPr id="1026" name="Picture 2" descr="http://www.cs.umbc.edu/wp-content/uploads/2011/11/sg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665797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Computer networks</a:t>
            </a:r>
            <a:endParaRPr lang="en-US" dirty="0"/>
          </a:p>
        </p:txBody>
      </p:sp>
      <p:pic>
        <p:nvPicPr>
          <p:cNvPr id="3074" name="Picture 2" descr="http://www.networkcablingsolutions.net/Computer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4949825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Transportation network</a:t>
            </a:r>
            <a:endParaRPr lang="en-US" dirty="0"/>
          </a:p>
        </p:txBody>
      </p:sp>
      <p:pic>
        <p:nvPicPr>
          <p:cNvPr id="2050" name="Picture 2" descr="http://www.cs.dartmouth.edu/ASA-MA/pics/tram-map-larg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52128"/>
            <a:ext cx="7286171" cy="43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1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graphs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/>
              <a:t>Graphs are used a lot in computer science </a:t>
            </a:r>
          </a:p>
          <a:p>
            <a:pPr lvl="1"/>
            <a:r>
              <a:rPr lang="en-US"/>
              <a:t>Wireless sensors</a:t>
            </a:r>
            <a:endParaRPr lang="en-US" dirty="0"/>
          </a:p>
        </p:txBody>
      </p:sp>
      <p:pic>
        <p:nvPicPr>
          <p:cNvPr id="4098" name="Picture 2" descr="http://img.springerimages.com/Images/Springer/PUB=Springer_US-Boston/JOU=10922/VOL=2006.14/ISU=3/ART=2006_9039/MediaObjects/WATER_10922_2006_9039_Fig1_HTM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29114"/>
            <a:ext cx="5638800" cy="39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A set of vertices V and a set of edges E</a:t>
            </a:r>
          </a:p>
          <a:p>
            <a:r>
              <a:rPr lang="en-US" dirty="0"/>
              <a:t>G = (V, E)</a:t>
            </a:r>
          </a:p>
          <a:p>
            <a:endParaRPr lang="en-US" dirty="0"/>
          </a:p>
          <a:p>
            <a:r>
              <a:rPr lang="en-US" dirty="0"/>
              <a:t>Each edge is an ordered pair of two vertices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V = {1, 2, 3, 4, 5, 6}</a:t>
            </a:r>
          </a:p>
          <a:p>
            <a:pPr lvl="1"/>
            <a:r>
              <a:rPr lang="en-US" dirty="0"/>
              <a:t>E = {&lt;1, 2&gt;, &lt;1, 4&gt;, &lt;2, 5&gt;, &lt;3, 6&gt;, &lt;3, 5&gt;, &lt;4, 2&gt;, &lt;5, 4&gt;, &lt;6, 6&gt;}</a:t>
            </a:r>
          </a:p>
        </p:txBody>
      </p:sp>
    </p:spTree>
    <p:extLst>
      <p:ext uri="{BB962C8B-B14F-4D97-AF65-F5344CB8AC3E}">
        <p14:creationId xmlns:p14="http://schemas.microsoft.com/office/powerpoint/2010/main" val="12366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V = {1, 2, 3, 4, 5, 6}</a:t>
            </a:r>
          </a:p>
          <a:p>
            <a:pPr marL="57150" indent="0">
              <a:buNone/>
            </a:pPr>
            <a:r>
              <a:rPr lang="en-US" dirty="0"/>
              <a:t>E = {&lt;1, 2&gt;, &lt;1, 4&gt;, &lt;2, 5&gt;, &lt;3, 6&gt;, &lt;3, 5&gt;, &lt;4, 2&gt;, &lt;5, 4&gt;, &lt;6, 6&gt;}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3581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526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290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29200" y="4800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1" name="Curved Connector 10"/>
          <p:cNvCxnSpPr>
            <a:stCxn id="4" idx="6"/>
            <a:endCxn id="5" idx="2"/>
          </p:cNvCxnSpPr>
          <p:nvPr/>
        </p:nvCxnSpPr>
        <p:spPr>
          <a:xfrm>
            <a:off x="2209800" y="3810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4"/>
            <a:endCxn id="7" idx="0"/>
          </p:cNvCxnSpPr>
          <p:nvPr/>
        </p:nvCxnSpPr>
        <p:spPr>
          <a:xfrm rot="5400000">
            <a:off x="16002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8" idx="0"/>
          </p:cNvCxnSpPr>
          <p:nvPr/>
        </p:nvCxnSpPr>
        <p:spPr>
          <a:xfrm rot="5400000">
            <a:off x="32766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9" idx="0"/>
          </p:cNvCxnSpPr>
          <p:nvPr/>
        </p:nvCxnSpPr>
        <p:spPr>
          <a:xfrm rot="5400000">
            <a:off x="4876800" y="4419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8" idx="7"/>
          </p:cNvCxnSpPr>
          <p:nvPr/>
        </p:nvCxnSpPr>
        <p:spPr>
          <a:xfrm rot="5400000">
            <a:off x="4009745" y="3781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7"/>
            <a:endCxn id="5" idx="3"/>
          </p:cNvCxnSpPr>
          <p:nvPr/>
        </p:nvCxnSpPr>
        <p:spPr>
          <a:xfrm rot="5400000" flipH="1" flipV="1">
            <a:off x="2371445" y="3743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7" idx="6"/>
          </p:cNvCxnSpPr>
          <p:nvPr/>
        </p:nvCxnSpPr>
        <p:spPr>
          <a:xfrm rot="10800000">
            <a:off x="2209800" y="5029200"/>
            <a:ext cx="14414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9" idx="4"/>
          </p:cNvCxnSpPr>
          <p:nvPr/>
        </p:nvCxnSpPr>
        <p:spPr>
          <a:xfrm flipH="1">
            <a:off x="5257800" y="5029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What are graphs?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959"/>
                <a:ext cx="8229600" cy="3456095"/>
              </a:xfrm>
            </p:spPr>
            <p:txBody>
              <a:bodyPr>
                <a:normAutofit fontScale="92500"/>
              </a:bodyPr>
              <a:lstStyle/>
              <a:p>
                <a:pPr marL="514350" indent="-457200"/>
                <a:r>
                  <a:rPr lang="en-US" dirty="0"/>
                  <a:t>Undirected graph</a:t>
                </a:r>
              </a:p>
              <a:p>
                <a:pPr marL="914400" lvl="1" indent="-457200"/>
                <a:r>
                  <a:rPr lang="en-US" dirty="0"/>
                  <a:t>A special graph</a:t>
                </a:r>
              </a:p>
              <a:p>
                <a:pPr marL="914400" lvl="1" indent="-457200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endParaRPr lang="en-US" dirty="0"/>
              </a:p>
              <a:p>
                <a:pPr marL="914400" lvl="1" indent="-457200"/>
                <a:r>
                  <a:rPr lang="en-US" dirty="0"/>
                  <a:t>E.g.</a:t>
                </a:r>
              </a:p>
              <a:p>
                <a:pPr marL="857250" lvl="2" indent="0">
                  <a:buNone/>
                </a:pPr>
                <a:r>
                  <a:rPr lang="en-US" dirty="0"/>
                  <a:t>V = {1, 2, 3, 4, 5, 6}</a:t>
                </a:r>
              </a:p>
              <a:p>
                <a:pPr marL="857250" lvl="2" indent="0">
                  <a:buNone/>
                </a:pPr>
                <a:r>
                  <a:rPr lang="en-US" dirty="0"/>
                  <a:t>E = {&lt;1, 2&gt;, &lt;1, 4&gt;, &lt;2, 5&gt;, &lt;3, 6&gt;, &lt;3, 5&gt;, &lt;4, 2&gt;, &lt;5, 4&gt;, &lt;6, 6&gt;} </a:t>
                </a: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/>
                  <a:t> {&lt;2, 1&gt;, &lt;4, 1&gt;, &lt;5, 2&gt;, &lt;6, 3&gt;, &lt;5, 3&gt;, &lt;2, 4&gt;, &lt;4, 5&gt;}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959"/>
                <a:ext cx="8229600" cy="3456095"/>
              </a:xfrm>
              <a:blipFill rotWithShape="1">
                <a:blip r:embed="rId2" cstate="print"/>
                <a:stretch>
                  <a:fillRect l="-815" t="-211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3685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0449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45150" y="46566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3685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0449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645150" y="5875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" name="Curved Connector 10"/>
          <p:cNvCxnSpPr>
            <a:stCxn id="4" idx="6"/>
            <a:endCxn id="5" idx="2"/>
          </p:cNvCxnSpPr>
          <p:nvPr/>
        </p:nvCxnSpPr>
        <p:spPr>
          <a:xfrm>
            <a:off x="2825750" y="4885254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4"/>
            <a:endCxn id="7" idx="0"/>
          </p:cNvCxnSpPr>
          <p:nvPr/>
        </p:nvCxnSpPr>
        <p:spPr>
          <a:xfrm rot="5400000">
            <a:off x="22161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4"/>
            <a:endCxn id="8" idx="0"/>
          </p:cNvCxnSpPr>
          <p:nvPr/>
        </p:nvCxnSpPr>
        <p:spPr>
          <a:xfrm rot="5400000">
            <a:off x="38925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4"/>
            <a:endCxn id="9" idx="0"/>
          </p:cNvCxnSpPr>
          <p:nvPr/>
        </p:nvCxnSpPr>
        <p:spPr>
          <a:xfrm rot="5400000">
            <a:off x="5492750" y="5494854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3"/>
            <a:endCxn id="8" idx="7"/>
          </p:cNvCxnSpPr>
          <p:nvPr/>
        </p:nvCxnSpPr>
        <p:spPr>
          <a:xfrm rot="5400000">
            <a:off x="4625695" y="4856399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7" idx="7"/>
            <a:endCxn id="5" idx="3"/>
          </p:cNvCxnSpPr>
          <p:nvPr/>
        </p:nvCxnSpPr>
        <p:spPr>
          <a:xfrm rot="5400000" flipH="1" flipV="1">
            <a:off x="2987395" y="4818299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7" idx="6"/>
          </p:cNvCxnSpPr>
          <p:nvPr/>
        </p:nvCxnSpPr>
        <p:spPr>
          <a:xfrm rot="10800000">
            <a:off x="2825750" y="6104454"/>
            <a:ext cx="144145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9" idx="6"/>
            <a:endCxn id="9" idx="4"/>
          </p:cNvCxnSpPr>
          <p:nvPr/>
        </p:nvCxnSpPr>
        <p:spPr>
          <a:xfrm flipH="1">
            <a:off x="5873750" y="610445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1"/>
            <a:endCxn id="4" idx="7"/>
          </p:cNvCxnSpPr>
          <p:nvPr/>
        </p:nvCxnSpPr>
        <p:spPr>
          <a:xfrm rot="16200000" flipV="1">
            <a:off x="3435350" y="4047054"/>
            <a:ext cx="12700" cy="1353110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4" idx="2"/>
          </p:cNvCxnSpPr>
          <p:nvPr/>
        </p:nvCxnSpPr>
        <p:spPr>
          <a:xfrm rot="10800000">
            <a:off x="23685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5" idx="6"/>
          </p:cNvCxnSpPr>
          <p:nvPr/>
        </p:nvCxnSpPr>
        <p:spPr>
          <a:xfrm flipV="1">
            <a:off x="45021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6" idx="6"/>
          </p:cNvCxnSpPr>
          <p:nvPr/>
        </p:nvCxnSpPr>
        <p:spPr>
          <a:xfrm flipV="1">
            <a:off x="6102350" y="4885254"/>
            <a:ext cx="12700" cy="1219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5"/>
            <a:endCxn id="6" idx="2"/>
          </p:cNvCxnSpPr>
          <p:nvPr/>
        </p:nvCxnSpPr>
        <p:spPr>
          <a:xfrm rot="5400000" flipH="1" flipV="1">
            <a:off x="4349749" y="4970699"/>
            <a:ext cx="1380845" cy="1209955"/>
          </a:xfrm>
          <a:prstGeom prst="curvedConnector4">
            <a:avLst>
              <a:gd name="adj1" fmla="val -16555"/>
              <a:gd name="adj2" fmla="val 52767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5" idx="3"/>
            <a:endCxn id="7" idx="5"/>
          </p:cNvCxnSpPr>
          <p:nvPr/>
        </p:nvCxnSpPr>
        <p:spPr>
          <a:xfrm rot="5400000">
            <a:off x="2825750" y="4979944"/>
            <a:ext cx="1219200" cy="1353110"/>
          </a:xfrm>
          <a:prstGeom prst="curvedConnector3">
            <a:avLst>
              <a:gd name="adj1" fmla="val 1242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7" idx="6"/>
            <a:endCxn id="8" idx="1"/>
          </p:cNvCxnSpPr>
          <p:nvPr/>
        </p:nvCxnSpPr>
        <p:spPr>
          <a:xfrm flipV="1">
            <a:off x="2825750" y="5942809"/>
            <a:ext cx="1286155" cy="161645"/>
          </a:xfrm>
          <a:prstGeom prst="curvedConnector4">
            <a:avLst>
              <a:gd name="adj1" fmla="val 47397"/>
              <a:gd name="adj2" fmla="val 28284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4"/>
            <a:endCxn id="7" idx="0"/>
          </p:cNvCxnSpPr>
          <p:nvPr/>
        </p:nvCxnSpPr>
        <p:spPr>
          <a:xfrm>
            <a:off x="25971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6"/>
            <a:endCxn id="5" idx="2"/>
          </p:cNvCxnSpPr>
          <p:nvPr/>
        </p:nvCxnSpPr>
        <p:spPr>
          <a:xfrm>
            <a:off x="2825750" y="4885254"/>
            <a:ext cx="121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7"/>
            <a:endCxn id="5" idx="3"/>
          </p:cNvCxnSpPr>
          <p:nvPr/>
        </p:nvCxnSpPr>
        <p:spPr>
          <a:xfrm flipV="1">
            <a:off x="2758795" y="5046899"/>
            <a:ext cx="1353110" cy="8959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6"/>
            <a:endCxn id="8" idx="2"/>
          </p:cNvCxnSpPr>
          <p:nvPr/>
        </p:nvCxnSpPr>
        <p:spPr>
          <a:xfrm>
            <a:off x="2825750" y="6104454"/>
            <a:ext cx="121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4"/>
            <a:endCxn id="8" idx="0"/>
          </p:cNvCxnSpPr>
          <p:nvPr/>
        </p:nvCxnSpPr>
        <p:spPr>
          <a:xfrm>
            <a:off x="42735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7"/>
            <a:endCxn id="6" idx="3"/>
          </p:cNvCxnSpPr>
          <p:nvPr/>
        </p:nvCxnSpPr>
        <p:spPr>
          <a:xfrm flipV="1">
            <a:off x="4435195" y="5046899"/>
            <a:ext cx="1276910" cy="8959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6" idx="4"/>
          </p:cNvCxnSpPr>
          <p:nvPr/>
        </p:nvCxnSpPr>
        <p:spPr>
          <a:xfrm flipV="1">
            <a:off x="5873750" y="5113854"/>
            <a:ext cx="0" cy="76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6"/>
            <a:endCxn id="9" idx="4"/>
          </p:cNvCxnSpPr>
          <p:nvPr/>
        </p:nvCxnSpPr>
        <p:spPr>
          <a:xfrm flipH="1">
            <a:off x="5873750" y="610445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81800" y="4823302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undirected line to indicate a pair of edges or a self edge</a:t>
            </a:r>
          </a:p>
        </p:txBody>
      </p:sp>
    </p:spTree>
    <p:extLst>
      <p:ext uri="{BB962C8B-B14F-4D97-AF65-F5344CB8AC3E}">
        <p14:creationId xmlns:p14="http://schemas.microsoft.com/office/powerpoint/2010/main" val="1583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Adjacency-matrix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|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</m:oMath>
                </a14:m>
                <a:r>
                  <a:rPr lang="en-US" dirty="0"/>
                  <a:t>,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796</Words>
  <Application>Microsoft Office PowerPoint</Application>
  <PresentationFormat>On-screen Show 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Office Theme</vt:lpstr>
      <vt:lpstr>PowerPoint Presentation</vt:lpstr>
      <vt:lpstr>Why graphs are important</vt:lpstr>
      <vt:lpstr>Why graphs are important</vt:lpstr>
      <vt:lpstr>Why graphs are important</vt:lpstr>
      <vt:lpstr>Why graphs are important</vt:lpstr>
      <vt:lpstr>What are graphs?</vt:lpstr>
      <vt:lpstr>What are graphs?</vt:lpstr>
      <vt:lpstr>What are graphs?</vt:lpstr>
      <vt:lpstr>How to represent a graph?</vt:lpstr>
      <vt:lpstr>How to represent a graph?</vt:lpstr>
      <vt:lpstr>How to represent a graph?</vt:lpstr>
      <vt:lpstr>How to represent a graph?</vt:lpstr>
      <vt:lpstr>How to represent a graph?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Farrukh Saleem</cp:lastModifiedBy>
  <cp:revision>40</cp:revision>
  <dcterms:created xsi:type="dcterms:W3CDTF">2006-08-16T00:00:00Z</dcterms:created>
  <dcterms:modified xsi:type="dcterms:W3CDTF">2022-10-20T04:42:44Z</dcterms:modified>
</cp:coreProperties>
</file>