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wmf" ContentType="image/x-wmf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DFD0F3-6FA6-4A43-AA9E-B3BF2E5AE3B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Changjae Oh, Bumsub Ham,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Kwanghoon Sohn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40DCDE-39EA-402A-90D5-D01BECF035D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54569B-7D04-4CFC-B35C-18E474E1A83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74E966-712A-44BE-B3ED-1EDF3F47C3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96D352-FFAC-4E11-9A63-5ED3C87B41C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FDAA58-38A7-496E-B595-D6C63C9A8E7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40A442-ABB5-49ED-A80A-E10DB40C34B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4205E4-53AA-4653-AEAD-846953C361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4E7A25-58B3-458F-B8D0-15C14816788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DBBBA5-0396-4D86-9941-9A2616A4860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Disaadvantages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initial labels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should thus be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inliers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they are correctly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assigned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regions to segment,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carefully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optimal location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the best performance each method can achieve.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performance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decreases drastically even by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small number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of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inaccurate labels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77121F-10D9-4F70-8646-E056FF7A33B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816720" y="2222280"/>
            <a:ext cx="4557600" cy="3636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816720" y="2222280"/>
            <a:ext cx="455760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816720" y="2222280"/>
            <a:ext cx="4557600" cy="36360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816720" y="2222280"/>
            <a:ext cx="455760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 w="9360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5/23/17</a:t>
            </a:r>
            <a:endParaRPr b="0" lang="en-US" sz="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74EAF37B-EFAE-4D34-90FD-B8D8682A72F7}" type="slidenum">
              <a:rPr b="0" lang="en-US" sz="20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 w="9360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7" marL="345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8" marL="388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5/23/17</a:t>
            </a:r>
            <a:endParaRPr b="0" lang="en-US" sz="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D7DADB3D-DB07-4489-A5F8-A64464C34189}" type="slidenum">
              <a:rPr b="0" lang="en-US" sz="20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08600" y="1554840"/>
            <a:ext cx="1143648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Robust Interactive Image Segmentation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</a:t>
            </a: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Structure-Aware </a:t>
            </a:r>
            <a:r>
              <a:rPr b="1" lang="en-US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Labeling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82840" y="5340960"/>
            <a:ext cx="10571760" cy="125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dddddd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Journal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Elsevier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dddddd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Online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Feb 27, 2017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dddddd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Authors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Changjae Oh, Bumsub Ham, Kwanghoon Sohn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849880" y="309240"/>
            <a:ext cx="3183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S2 – Teknik Informatika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82840" y="309240"/>
            <a:ext cx="60955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Soleh Elfrianto H  (5116201028)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TD PCD (kelas B)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Review Paper ‘Segmentasi’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Work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40080" y="2283480"/>
            <a:ext cx="10554120" cy="494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 algn="just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 algn="just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deep learning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--&gt; It enables using highly reliable object prior for interactive image segmentation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 algn="just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can be applied to solve other semi-supervised computer vision and graphics problems that need to handle inaccuratea initial supervision :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interactive 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video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segmentation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 algn="just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1" lang="en-US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jskdjfkdjfk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</a:t>
            </a: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vio</a:t>
            </a: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 </a:t>
            </a: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</a:t>
            </a: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1" lang="en-US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Interactive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segmentation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Adv.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&gt; Focus on 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accuracy 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Disadv.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&gt;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do not consider the 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properties of the labels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(e.g., density and location)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1" lang="en-US" sz="2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Robust interactive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segmentation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Adv.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&gt; use the 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global color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distributions of initial labels. 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Disadv. &gt; don’t consider if foreground &amp; background have </a:t>
            </a:r>
            <a:r>
              <a:rPr b="1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similar color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distributions. 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Proposed Method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fsdfsdf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7192440" y="2466720"/>
            <a:ext cx="3810600" cy="1130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 Flow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57200" indent="-45684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allocate 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initial labels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indent="-45684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Modeling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57160" indent="-45684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global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 color values (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within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each labels)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57160" indent="-45684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Local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distribution color values (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around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labels)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indent="-45684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Encoding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labels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indent="-456840">
              <a:lnSpc>
                <a:spcPct val="100000"/>
              </a:lnSpc>
              <a:buClr>
                <a:srgbClr val="dddddd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Optimize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classifying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 Flow </a:t>
            </a:r>
            <a:r>
              <a:rPr b="0" lang="en-US" sz="24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(2)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182880" y="2336040"/>
            <a:ext cx="11650320" cy="366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Structure - aware fidelity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18640" y="2222280"/>
            <a:ext cx="10554120" cy="494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OCP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Histogram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reliability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 cost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1890720" y="2372760"/>
            <a:ext cx="3228480" cy="580680"/>
          </a:xfrm>
          <a:prstGeom prst="rect">
            <a:avLst/>
          </a:prstGeom>
          <a:ln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1890720" y="3435840"/>
            <a:ext cx="4304880" cy="866520"/>
          </a:xfrm>
          <a:prstGeom prst="rect">
            <a:avLst/>
          </a:prstGeom>
          <a:ln>
            <a:noFill/>
          </a:ln>
        </p:spPr>
      </p:pic>
      <p:pic>
        <p:nvPicPr>
          <p:cNvPr id="105" name="Picture 6" descr=""/>
          <p:cNvPicPr/>
          <p:nvPr/>
        </p:nvPicPr>
        <p:blipFill>
          <a:blip r:embed="rId3"/>
          <a:stretch/>
        </p:blipFill>
        <p:spPr>
          <a:xfrm>
            <a:off x="1890720" y="6011280"/>
            <a:ext cx="2304720" cy="618840"/>
          </a:xfrm>
          <a:prstGeom prst="rect">
            <a:avLst/>
          </a:prstGeom>
          <a:ln>
            <a:noFill/>
          </a:ln>
        </p:spPr>
      </p:pic>
      <p:pic>
        <p:nvPicPr>
          <p:cNvPr id="106" name="Picture 7" descr=""/>
          <p:cNvPicPr/>
          <p:nvPr/>
        </p:nvPicPr>
        <p:blipFill>
          <a:blip r:embed="rId4"/>
          <a:stretch/>
        </p:blipFill>
        <p:spPr>
          <a:xfrm>
            <a:off x="1890720" y="4820760"/>
            <a:ext cx="1514160" cy="6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Non local regularization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18640" y="2222280"/>
            <a:ext cx="10554120" cy="494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capture the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relationship between neighbors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a nonlocal pairwise connection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k-nearest neighbors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 </a:t>
            </a:r>
            <a:r>
              <a:rPr b="1" i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-NN)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the feature space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five-dimensional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feature vector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1" i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Lab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color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components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buClr>
                <a:srgbClr val="dddddd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</a:t>
            </a: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nonlocal regularization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term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9" name="Picture 8" descr=""/>
          <p:cNvPicPr/>
          <p:nvPr/>
        </p:nvPicPr>
        <p:blipFill>
          <a:blip r:embed="rId1"/>
          <a:stretch/>
        </p:blipFill>
        <p:spPr>
          <a:xfrm>
            <a:off x="3911040" y="3780720"/>
            <a:ext cx="2662920" cy="510840"/>
          </a:xfrm>
          <a:prstGeom prst="rect">
            <a:avLst/>
          </a:prstGeom>
          <a:ln>
            <a:noFill/>
          </a:ln>
        </p:spPr>
      </p:pic>
      <p:pic>
        <p:nvPicPr>
          <p:cNvPr id="110" name="Picture 9" descr=""/>
          <p:cNvPicPr/>
          <p:nvPr/>
        </p:nvPicPr>
        <p:blipFill>
          <a:blip r:embed="rId2"/>
          <a:stretch/>
        </p:blipFill>
        <p:spPr>
          <a:xfrm>
            <a:off x="4996800" y="4607280"/>
            <a:ext cx="2495160" cy="580680"/>
          </a:xfrm>
          <a:prstGeom prst="rect">
            <a:avLst/>
          </a:prstGeom>
          <a:ln>
            <a:noFill/>
          </a:ln>
        </p:spPr>
      </p:pic>
      <p:pic>
        <p:nvPicPr>
          <p:cNvPr id="111" name="Picture 10" descr=""/>
          <p:cNvPicPr/>
          <p:nvPr/>
        </p:nvPicPr>
        <p:blipFill>
          <a:blip r:embed="rId3"/>
          <a:stretch/>
        </p:blipFill>
        <p:spPr>
          <a:xfrm>
            <a:off x="5196960" y="3092760"/>
            <a:ext cx="1542600" cy="4568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7012440" y="3780720"/>
            <a:ext cx="273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CLOL J+ Gulliver"/>
              </a:rPr>
              <a:t>spatial coordinates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12" descr=""/>
          <p:cNvPicPr/>
          <p:nvPr/>
        </p:nvPicPr>
        <p:blipFill>
          <a:blip r:embed="rId4"/>
          <a:stretch/>
        </p:blipFill>
        <p:spPr>
          <a:xfrm>
            <a:off x="9376920" y="3792600"/>
            <a:ext cx="125712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Conclusion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18640" y="2222280"/>
            <a:ext cx="10554120" cy="494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the model is robust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inaccurate initial labels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outperform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binary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&amp;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multilabel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segemntation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2017-05-01T13:34:38Z</dcterms:created>
  <dc:creator>elfri anto</dc:creator>
  <dc:description/>
  <dc:language>en-US</dc:language>
  <cp:lastModifiedBy/>
  <dcterms:modified xsi:type="dcterms:W3CDTF">2017-05-23T10:20:49Z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