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3" r:id="rId3"/>
  </p:sldIdLst>
  <p:sldSz cx="9144000" cy="6858000" type="screen4x3"/>
  <p:notesSz cx="6858000" cy="9777413"/>
  <p:custDataLst>
    <p:tags r:id="rId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tscher, Michael {MDBR~Basel}" initials="MTB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>
      <p:cViewPr>
        <p:scale>
          <a:sx n="86" d="100"/>
          <a:sy n="86" d="100"/>
        </p:scale>
        <p:origin x="-1026" y="432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255"/>
        <p:guide pos="5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50900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52800" y="500063"/>
            <a:ext cx="3330575" cy="24987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8566" indent="-178566" eaLnBrk="1" hangingPunct="1"/>
            <a:r>
              <a:rPr lang="en-US" b="1" u="sng" dirty="0" smtClean="0"/>
              <a:t>Slide Purpose</a:t>
            </a:r>
          </a:p>
          <a:p>
            <a:pPr marL="178566" indent="-178566" eaLnBrk="1" hangingPunct="1">
              <a:buFontTx/>
              <a:buChar char="•"/>
            </a:pPr>
            <a:r>
              <a:rPr lang="en-US" dirty="0" smtClean="0"/>
              <a:t>For each proposed new study, provide essential information to Clinical Operations to allow for budget and resource calculations</a:t>
            </a:r>
          </a:p>
          <a:p>
            <a:pPr marL="178566" indent="-178566" eaLnBrk="1" hangingPunct="1">
              <a:buFontTx/>
              <a:buChar char="•"/>
            </a:pPr>
            <a:endParaRPr lang="en-US" dirty="0" smtClean="0"/>
          </a:p>
          <a:p>
            <a:pPr marL="178566" indent="-178566" eaLnBrk="1" hangingPunct="1"/>
            <a:r>
              <a:rPr lang="en-US" b="1" u="sng" dirty="0" smtClean="0"/>
              <a:t>Process &amp; Guidance</a:t>
            </a:r>
          </a:p>
          <a:p>
            <a:pPr marL="178566" indent="-178566" eaLnBrk="1" hangingPunct="1">
              <a:buFontTx/>
              <a:buChar char="•"/>
            </a:pPr>
            <a:r>
              <a:rPr lang="en-US" dirty="0" smtClean="0"/>
              <a:t>Please fill this template for each new proposed global MA study or umbrella program (mandatory)</a:t>
            </a:r>
          </a:p>
          <a:p>
            <a:pPr marL="178566" indent="-178566" eaLnBrk="1" hangingPunct="1">
              <a:buFontTx/>
              <a:buChar char="•"/>
            </a:pPr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684611" y="6331844"/>
            <a:ext cx="4350085" cy="33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05BB00-DDB2-9D49-A4AE-39850C7FB5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52800" y="500063"/>
            <a:ext cx="3330575" cy="24987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8566" indent="-178566" eaLnBrk="1" hangingPunct="1"/>
            <a:r>
              <a:rPr lang="en-US" b="1" u="sng" dirty="0" smtClean="0"/>
              <a:t>Slide Purpose</a:t>
            </a:r>
          </a:p>
          <a:p>
            <a:pPr marL="178566" indent="-178566" eaLnBrk="1" hangingPunct="1">
              <a:buFontTx/>
              <a:buChar char="•"/>
            </a:pPr>
            <a:r>
              <a:rPr lang="en-US" dirty="0" smtClean="0"/>
              <a:t>For each proposed new study, provide essential information to Clinical Operations to allow for budget and resource calculations</a:t>
            </a:r>
          </a:p>
          <a:p>
            <a:pPr marL="178566" indent="-178566" eaLnBrk="1" hangingPunct="1">
              <a:buFontTx/>
              <a:buChar char="•"/>
            </a:pPr>
            <a:endParaRPr lang="en-US" dirty="0" smtClean="0"/>
          </a:p>
          <a:p>
            <a:pPr marL="178566" indent="-178566" eaLnBrk="1" hangingPunct="1"/>
            <a:r>
              <a:rPr lang="en-US" b="1" u="sng" dirty="0" smtClean="0"/>
              <a:t>Process &amp; Guidance</a:t>
            </a:r>
          </a:p>
          <a:p>
            <a:pPr marL="178566" indent="-178566" eaLnBrk="1" hangingPunct="1">
              <a:buFontTx/>
              <a:buChar char="•"/>
            </a:pPr>
            <a:r>
              <a:rPr lang="en-US" dirty="0" smtClean="0"/>
              <a:t>Please fill this template for each new proposed global MA study or umbrella program (mandatory)</a:t>
            </a:r>
          </a:p>
          <a:p>
            <a:pPr marL="178566" indent="-178566" eaLnBrk="1" hangingPunct="1">
              <a:buFontTx/>
              <a:buChar char="•"/>
            </a:pPr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684611" y="6331844"/>
            <a:ext cx="4350085" cy="33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05BB00-DDB2-9D49-A4AE-39850C7FB5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397120" y="514350"/>
            <a:ext cx="8354157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400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400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0" y="1738313"/>
            <a:ext cx="8160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383931" y="2601913"/>
            <a:ext cx="8376138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fr-CH" noProof="0" smtClean="0"/>
              <a:t>Click to edit Master title style</a:t>
            </a:r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398585" y="3644901"/>
            <a:ext cx="8361485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fr-CH" noProof="0" smtClean="0"/>
              <a:t>Click to edit Master subtitle style</a:t>
            </a:r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7702550" y="115888"/>
            <a:ext cx="1062403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639" y="452439"/>
            <a:ext cx="2089638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28" y="452439"/>
            <a:ext cx="6132634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20" y="1806575"/>
            <a:ext cx="4106008" cy="4471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804" y="1806575"/>
            <a:ext cx="4107473" cy="4471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120" y="6323014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7120" y="6323014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388328" y="452439"/>
            <a:ext cx="73660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120" y="1806575"/>
            <a:ext cx="835415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397120" y="514350"/>
            <a:ext cx="8354157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7702550" y="115888"/>
            <a:ext cx="1062404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0" fontAlgn="base" hangingPunct="0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0" fontAlgn="base" hangingPunct="0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527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099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671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243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Hematology Outcomes Investigation</a:t>
            </a:r>
            <a:br>
              <a:rPr lang="en-US" dirty="0" smtClean="0"/>
            </a:br>
            <a:r>
              <a:rPr lang="en-US" b="0" dirty="0" smtClean="0"/>
              <a:t>Scope of Feasibility Investigation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394925" y="6294448"/>
            <a:ext cx="1761231" cy="235315"/>
          </a:xfrm>
          <a:prstGeom prst="rect">
            <a:avLst/>
          </a:prstGeom>
        </p:spPr>
        <p:txBody>
          <a:bodyPr/>
          <a:lstStyle/>
          <a:p>
            <a:r>
              <a:rPr lang="de-DE" sz="1100" dirty="0" smtClean="0"/>
              <a:t>       </a:t>
            </a:r>
            <a:endParaRPr lang="en-US" sz="1100" dirty="0"/>
          </a:p>
        </p:txBody>
      </p:sp>
      <p:sp>
        <p:nvSpPr>
          <p:cNvPr id="16" name="Rechteck 6"/>
          <p:cNvSpPr/>
          <p:nvPr/>
        </p:nvSpPr>
        <p:spPr>
          <a:xfrm>
            <a:off x="7020272" y="6381328"/>
            <a:ext cx="1845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Imago" charset="0"/>
                <a:ea typeface="ＭＳ Ｐゴシック" charset="0"/>
              </a:rPr>
              <a:t>Hematology</a:t>
            </a:r>
            <a:endParaRPr lang="de-CH" sz="1400" dirty="0">
              <a:solidFill>
                <a:srgbClr val="000000"/>
              </a:solidFill>
              <a:latin typeface="Imago" charset="0"/>
              <a:ea typeface="ＭＳ Ｐゴシック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91" y="268301"/>
            <a:ext cx="525462" cy="56925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2372"/>
              </p:ext>
            </p:extLst>
          </p:nvPr>
        </p:nvGraphicFramePr>
        <p:xfrm>
          <a:off x="251518" y="1083635"/>
          <a:ext cx="8613775" cy="5729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7527"/>
                <a:gridCol w="1311562"/>
                <a:gridCol w="1311562"/>
                <a:gridCol w="1311562"/>
                <a:gridCol w="1311562"/>
              </a:tblGrid>
              <a:tr h="262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Indication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AML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DLBCL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</a:tr>
              <a:tr h="24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data from 2009 to present:</a:t>
                      </a:r>
                      <a:endParaRPr lang="en-US" sz="1200" b="0" i="1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diagnosed patients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Drug-treated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smtClean="0">
                          <a:effectLst/>
                        </a:rPr>
                        <a:t>Drug-treated</a:t>
                      </a:r>
                      <a:endParaRPr lang="en-US" sz="1200" u="none" strike="noStrike" dirty="0" smtClean="0">
                        <a:effectLst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smtClean="0">
                          <a:effectLst/>
                        </a:rPr>
                        <a:t>Drug-treated</a:t>
                      </a:r>
                      <a:endParaRPr lang="en-US" sz="1200" u="none" strike="noStrike" dirty="0" smtClean="0">
                        <a:effectLst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Drug-treated</a:t>
                      </a:r>
                      <a:endParaRPr lang="en-US" sz="1200" u="none" strike="noStrike" dirty="0" smtClean="0">
                        <a:effectLst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duration of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follow-up after diagnosis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Time between Dx and 1</a:t>
                      </a:r>
                      <a:r>
                        <a:rPr lang="en-US" sz="1200" u="none" strike="noStrike" baseline="30000" dirty="0" smtClean="0">
                          <a:effectLst/>
                        </a:rPr>
                        <a:t>st</a:t>
                      </a:r>
                      <a:r>
                        <a:rPr lang="en-US" sz="1200" u="none" strike="noStrike" dirty="0" smtClean="0">
                          <a:effectLst/>
                        </a:rPr>
                        <a:t> drug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smtClean="0">
                          <a:effectLst/>
                        </a:rPr>
                        <a:t>Time between Dx and 1</a:t>
                      </a:r>
                      <a:r>
                        <a:rPr lang="en-US" sz="1200" u="none" strike="noStrike" baseline="30000" smtClean="0">
                          <a:effectLst/>
                        </a:rPr>
                        <a:t>st</a:t>
                      </a:r>
                      <a:r>
                        <a:rPr lang="en-US" sz="1200" u="none" strike="noStrike" smtClean="0">
                          <a:effectLst/>
                        </a:rPr>
                        <a:t> drug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smtClean="0">
                          <a:effectLst/>
                        </a:rPr>
                        <a:t>Time between Dx and 1</a:t>
                      </a:r>
                      <a:r>
                        <a:rPr lang="en-US" sz="1200" u="none" strike="noStrike" baseline="30000" smtClean="0">
                          <a:effectLst/>
                        </a:rPr>
                        <a:t>st</a:t>
                      </a:r>
                      <a:r>
                        <a:rPr lang="en-US" sz="1200" u="none" strike="noStrike" smtClean="0">
                          <a:effectLst/>
                        </a:rPr>
                        <a:t> drug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Time between Dx and 1</a:t>
                      </a:r>
                      <a:r>
                        <a:rPr lang="en-US" sz="1200" u="none" strike="noStrike" baseline="30000" dirty="0" smtClean="0">
                          <a:effectLst/>
                        </a:rPr>
                        <a:t>st</a:t>
                      </a:r>
                      <a:r>
                        <a:rPr lang="en-US" sz="1200" u="none" strike="noStrike" dirty="0" smtClean="0">
                          <a:effectLst/>
                        </a:rPr>
                        <a:t> drug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</a:t>
                      </a:r>
                      <a:r>
                        <a:rPr lang="de-CH" sz="12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and risk evaluation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</a:t>
                      </a:r>
                      <a:r>
                        <a:rPr lang="de-CH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 stage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status/fitness (ECOG, CIRS etc)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CD-20,-38,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ZAP 70, Abnormalities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MDS, FLT-3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Grade/histology,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CD-20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CD-20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Induction</a:t>
                      </a:r>
                      <a:r>
                        <a:rPr lang="de-CH" sz="12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f</a:t>
                      </a:r>
                      <a:r>
                        <a:rPr lang="de-CH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irst line treatment: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</a:t>
                      </a:r>
                      <a:r>
                        <a:rPr lang="de-CH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following types of treatment captured: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 subcutaneous chemotherapies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Intravenous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Radiotherapy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previous; current only if in conjunction with drug 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previous; current only if in conjunction with drug 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previous; current only if in conjunction with drug 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previous; current only if in conjunction with drug 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Surgery (including bone marrow transplant)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previous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previous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previous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previous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37345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Dosage and cy</a:t>
                      </a:r>
                      <a:r>
                        <a:rPr lang="de-CH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</a:t>
                      </a: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r>
                        <a:rPr lang="de-CH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 info yes, dosage for branded drugs, duration past and current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first line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 regime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second line treatment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regime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4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Hematology Outcomes Investigation</a:t>
            </a:r>
            <a:br>
              <a:rPr lang="en-US" dirty="0" smtClean="0"/>
            </a:br>
            <a:r>
              <a:rPr lang="en-US" b="0" dirty="0" smtClean="0"/>
              <a:t>Scope of Feasibility Investigation (continued)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394925" y="6294448"/>
            <a:ext cx="1761231" cy="235315"/>
          </a:xfrm>
          <a:prstGeom prst="rect">
            <a:avLst/>
          </a:prstGeom>
        </p:spPr>
        <p:txBody>
          <a:bodyPr/>
          <a:lstStyle/>
          <a:p>
            <a:r>
              <a:rPr lang="de-DE" sz="1100" dirty="0" smtClean="0"/>
              <a:t>Confidential -  for internal use only       </a:t>
            </a:r>
            <a:endParaRPr lang="en-US" sz="1100" dirty="0"/>
          </a:p>
        </p:txBody>
      </p:sp>
      <p:sp>
        <p:nvSpPr>
          <p:cNvPr id="16" name="Rechteck 6"/>
          <p:cNvSpPr/>
          <p:nvPr/>
        </p:nvSpPr>
        <p:spPr>
          <a:xfrm>
            <a:off x="7020272" y="6381328"/>
            <a:ext cx="1845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Imago" charset="0"/>
                <a:ea typeface="ＭＳ Ｐゴシック" charset="0"/>
              </a:rPr>
              <a:t>Hematology</a:t>
            </a:r>
            <a:endParaRPr lang="de-CH" sz="1400" dirty="0">
              <a:solidFill>
                <a:srgbClr val="000000"/>
              </a:solidFill>
              <a:latin typeface="Imago" charset="0"/>
              <a:ea typeface="ＭＳ Ｐゴシック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91" y="268301"/>
            <a:ext cx="525462" cy="56925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33484"/>
              </p:ext>
            </p:extLst>
          </p:nvPr>
        </p:nvGraphicFramePr>
        <p:xfrm>
          <a:off x="251520" y="1366215"/>
          <a:ext cx="8613769" cy="5375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5241"/>
                <a:gridCol w="1289632"/>
                <a:gridCol w="1289632"/>
                <a:gridCol w="1289632"/>
                <a:gridCol w="1289632"/>
              </a:tblGrid>
              <a:tr h="262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Indication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AML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DLBCL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>
                    <a:solidFill>
                      <a:schemeClr val="accent1"/>
                    </a:solidFill>
                  </a:tcPr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r>
                        <a:rPr lang="en-US" sz="1200" u="sng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rate information</a:t>
                      </a:r>
                      <a:r>
                        <a:rPr lang="en-US" sz="12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added Jan’11 to previous regimens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  added Jan’11 to previous regimens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 added Jan’11 to previous regimens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 added Jan’11 to previous regimens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response rate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 of response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CT scan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PET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bone marrow aspirate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bone marrow biopsy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</a:t>
                      </a:r>
                      <a:r>
                        <a:rPr lang="en-US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laboratory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results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(Blood test:</a:t>
                      </a:r>
                      <a:r>
                        <a:rPr lang="en-US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neutrophil, platelets,</a:t>
                      </a:r>
                      <a:r>
                        <a:rPr lang="en-US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Bone marrow: blast cells)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Platelelets</a:t>
                      </a:r>
                      <a:r>
                        <a:rPr lang="en-US" sz="1200" u="none" strike="noStrike" dirty="0" smtClean="0">
                          <a:effectLst/>
                        </a:rPr>
                        <a:t>,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hematocrit; discontinued 2015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Platelelets</a:t>
                      </a:r>
                      <a:r>
                        <a:rPr lang="en-US" sz="1200" u="none" strike="noStrike" dirty="0" smtClean="0">
                          <a:effectLst/>
                        </a:rPr>
                        <a:t>,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hematocrit; discontinued 2015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Platelelets</a:t>
                      </a:r>
                      <a:r>
                        <a:rPr lang="en-US" sz="1200" u="none" strike="noStrike" dirty="0" smtClean="0">
                          <a:effectLst/>
                        </a:rPr>
                        <a:t>,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hematocrit; discontinued 2015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Platelelets</a:t>
                      </a:r>
                      <a:r>
                        <a:rPr lang="en-US" sz="1200" u="none" strike="noStrike" dirty="0" smtClean="0">
                          <a:effectLst/>
                        </a:rPr>
                        <a:t>,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hematocrit; discontinued 2015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 progression / relapse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with progression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 of progression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 in previous regimen section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 in previous regimen section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 in previous regimen section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checkbox in previous regimen section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15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315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 progression events are not specifically captured, is a proxy for progression possible e.g.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next 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Capture time between current and previous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treatment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Capture time between current and previous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treatment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Capture time between current and previous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treatment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Capture time between current and previous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treatment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234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26258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  <a:tr h="26258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Mortality</a:t>
                      </a:r>
                      <a:r>
                        <a:rPr lang="de-CH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availability of date and cause of death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8" marR="7698" marT="769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No;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current drug-treated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No;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current drug-treated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No;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current drug-treated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No;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current drug-treated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8" marR="7698" marT="769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Standard"/>
  <p:tag name="VARPPTLANG" val="RXPEnglish"/>
  <p:tag name="VARGRIDMODE" val="RXPgrid_none_value"/>
  <p:tag name="VARSAVEMESSAGETIMESTAMP" val="RXP17.06.2015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Pages>16</Pages>
  <Words>529</Words>
  <Application>Microsoft Office PowerPoint</Application>
  <PresentationFormat>On-screen Show (4:3)</PresentationFormat>
  <Paragraphs>190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Roche</vt:lpstr>
      <vt:lpstr>Hematology Outcomes Investigation Scope of Feasibility Investigation</vt:lpstr>
      <vt:lpstr>Hematology Outcomes Investigation Scope of Feasibility Investigation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Roche Template</dc:title>
  <dc:creator>Hirst, Ceri {MDBR~Basel}</dc:creator>
  <cp:lastModifiedBy>Roseann Tufaro</cp:lastModifiedBy>
  <cp:revision>253</cp:revision>
  <cp:lastPrinted>1998-09-09T08:32:30Z</cp:lastPrinted>
  <dcterms:created xsi:type="dcterms:W3CDTF">2002-05-06T07:33:01Z</dcterms:created>
  <dcterms:modified xsi:type="dcterms:W3CDTF">2015-06-22T19:10:58Z</dcterms:modified>
</cp:coreProperties>
</file>