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1" r:id="rId8"/>
    <p:sldId id="263" r:id="rId9"/>
    <p:sldId id="260" r:id="rId10"/>
    <p:sldId id="259" r:id="rId11"/>
    <p:sldId id="289" r:id="rId12"/>
    <p:sldId id="262" r:id="rId13"/>
    <p:sldId id="266" r:id="rId14"/>
    <p:sldId id="268" r:id="rId15"/>
    <p:sldId id="269" r:id="rId16"/>
    <p:sldId id="270" r:id="rId17"/>
    <p:sldId id="271" r:id="rId18"/>
    <p:sldId id="274" r:id="rId19"/>
    <p:sldId id="281" r:id="rId20"/>
    <p:sldId id="273" r:id="rId21"/>
    <p:sldId id="277" r:id="rId22"/>
    <p:sldId id="278" r:id="rId23"/>
    <p:sldId id="279" r:id="rId24"/>
    <p:sldId id="280" r:id="rId25"/>
    <p:sldId id="272" r:id="rId26"/>
    <p:sldId id="282" r:id="rId27"/>
    <p:sldId id="283" r:id="rId28"/>
    <p:sldId id="284" r:id="rId29"/>
    <p:sldId id="286" r:id="rId30"/>
    <p:sldId id="287" r:id="rId31"/>
    <p:sldId id="288" r:id="rId32"/>
    <p:sldId id="290" r:id="rId33"/>
    <p:sldId id="291" r:id="rId34"/>
    <p:sldId id="292" r:id="rId35"/>
    <p:sldId id="293" r:id="rId36"/>
    <p:sldId id="294" r:id="rId37"/>
    <p:sldId id="295" r:id="rId38"/>
    <p:sldId id="297" r:id="rId39"/>
    <p:sldId id="296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8" r:id="rId50"/>
    <p:sldId id="307" r:id="rId51"/>
    <p:sldId id="264" r:id="rId52"/>
    <p:sldId id="265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EB8F-87CE-499E-84DA-CA7CB4342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33123-5DE5-42A1-BF86-C461F045F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A24E9-3900-48AC-8FC3-C08AA287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E90B-3254-4632-BE4A-3397EB07208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8F15D-D433-426F-9A57-1E944639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67716-DF15-42D5-A9B1-7582973F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9B74-219B-4A5C-B4F4-272CC7C4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1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7A2C-B021-4A7B-B3D8-6EFD000A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65663-164C-4DC3-86A7-50151C4D6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F3D71-3227-41DA-A423-F0BC8861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E90B-3254-4632-BE4A-3397EB07208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921F4-E8CD-466F-B2DE-8734A326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EEE56-8E4F-4B2B-8E17-84DF5BA2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9B74-219B-4A5C-B4F4-272CC7C4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6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61C0F-C1A4-44C5-AD05-76D72AEAB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907E9-3B49-4F60-804D-BCC32C41C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0ABAD-6ED5-46D7-87FF-DB38B32B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E90B-3254-4632-BE4A-3397EB07208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195C2-DC61-41AA-B2B5-50936AB5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1C552-DEC8-4160-9DE1-2D20A69F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9B74-219B-4A5C-B4F4-272CC7C4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3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FABA-74DE-43BC-8224-13CE10AA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CFCD1-A9E0-4CE6-A4AC-80FAD0BCD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CFE20-56C4-4AA3-A868-A804BF13D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E90B-3254-4632-BE4A-3397EB07208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0A694-4211-4991-987D-1D9C22934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C8D0F-ECD2-4511-8511-352F15F6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9B74-219B-4A5C-B4F4-272CC7C4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9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3C05-E307-4840-BAFC-A46A3477E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E9FA3-00A3-4472-A961-B13D5BBC9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3F690-79C7-45AD-9F52-AAF7E830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E90B-3254-4632-BE4A-3397EB07208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FEE26-460B-471E-951F-A56E9469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6DC2D-87A9-4B23-8A5A-E3B50CB0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9B74-219B-4A5C-B4F4-272CC7C4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8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7AF8-2BDD-4642-B0C4-57EC2AD6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BC826-4414-4C84-B8EA-7677654A4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1783E-70AB-4864-A3F2-48E58AC83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E61C1-5BF1-415B-8D92-6956B86A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E90B-3254-4632-BE4A-3397EB07208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69323-62EA-42D6-9220-4C817FA9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7720C-2B00-4004-92E5-9DD0A786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9B74-219B-4A5C-B4F4-272CC7C4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2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59B6-828B-4571-A950-235DF48E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B40E6-205B-455D-B7E0-99FED24C4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833F6-9B5A-4218-BD87-C429EEED9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E81AB-8A97-495D-910F-50DA60747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D02A0-58AB-4539-8B8D-7ED7D6308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98D6F-30C5-4508-9ED8-2BA32C64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E90B-3254-4632-BE4A-3397EB07208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C9E5D0-D40C-480B-A23F-DB8E69AA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318EE-EFCB-4E75-B029-A2D30A18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9B74-219B-4A5C-B4F4-272CC7C4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4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58CC-E442-4631-A440-6E0B9A45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93792-F8FF-4812-95CC-F10F2EB9E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E90B-3254-4632-BE4A-3397EB07208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FBD6B-2F66-4C29-8073-4FC38CC1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89FCA-B23A-407E-A11F-5974B411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9B74-219B-4A5C-B4F4-272CC7C4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4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751DE-234D-4E46-B064-7A24A145C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E90B-3254-4632-BE4A-3397EB07208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CE6730-F5D0-4614-9867-52DFB57B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7A6F3-2C9D-4246-B6CA-953DB526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9B74-219B-4A5C-B4F4-272CC7C4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3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1D49-FE5A-41EA-BA1F-E4A752A8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B92FB-849C-4075-96EB-6CC344A12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3A1FC-A55C-430E-84E4-A1EB93D55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44CDD-CF99-4FE3-9C8A-9141CE81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E90B-3254-4632-BE4A-3397EB07208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55241-C3C7-4425-80E0-26B066EB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DA492-F6A6-4451-A77F-CA0ADFB4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9B74-219B-4A5C-B4F4-272CC7C4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4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C6FA-3413-44C2-810F-F96FCC54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A6A6BF-BB18-4FFF-917B-4C7CCABCA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8CD27-46FA-4C99-9795-66AC01096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31775-C554-4BA3-8271-CDCF7A1A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E90B-3254-4632-BE4A-3397EB07208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EAD05-340A-4B64-8AD4-E33DBCF9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1B7A1-90FB-471D-BB18-79E06EB8C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9B74-219B-4A5C-B4F4-272CC7C4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7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47DBA-4371-4B6F-B1A4-EA7D9C6E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7E265-5A54-41BC-B57C-01B9A42A1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ED749-E776-40B3-8D5B-3AEC696DF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2E90B-3254-4632-BE4A-3397EB07208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B3BBF-27E6-4A95-93AF-E0C286E53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9A9EE-BAEB-49AA-ABC5-F21D34521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89B74-219B-4A5C-B4F4-272CC7C4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4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6DDF-DDA4-4ED3-B5A1-0D4E706EE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Developing mathematical and epidemiological intuition</a:t>
            </a:r>
            <a:br>
              <a:rPr lang="en-US" sz="4800" dirty="0"/>
            </a:br>
            <a:r>
              <a:rPr lang="en-US" sz="4800" dirty="0"/>
              <a:t>for the basic reproduction number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20CD3-5C64-40EF-8873-69CE89ACF7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Brouwer</a:t>
            </a:r>
          </a:p>
          <a:p>
            <a:r>
              <a:rPr lang="en-US" dirty="0"/>
              <a:t>University of Michigan</a:t>
            </a:r>
          </a:p>
          <a:p>
            <a:r>
              <a:rPr lang="en-US" dirty="0"/>
              <a:t>November 10, 2021</a:t>
            </a:r>
          </a:p>
        </p:txBody>
      </p:sp>
    </p:spTree>
    <p:extLst>
      <p:ext uri="{BB962C8B-B14F-4D97-AF65-F5344CB8AC3E}">
        <p14:creationId xmlns:p14="http://schemas.microsoft.com/office/powerpoint/2010/main" val="747422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BA3F-E0B8-4790-805A-C0A73E09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 Generation Method, part 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B7AAA4-917E-4A02-9F50-39B838E6BA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Define: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be the vector of states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the DFE</a:t>
                </a:r>
              </a:p>
              <a:p>
                <a:pPr lvl="1"/>
                <a:r>
                  <a:rPr lang="en-US" dirty="0"/>
                  <a:t>For each infected compartment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rate of influx of newly infected people to compartment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net transfer of individuals out of compartment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by all other means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B7AAA4-917E-4A02-9F50-39B838E6BA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589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0E09-7797-4F09-A619-B74524A7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SLIR model with demography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9D3C28-8DF7-41AD-82C8-3BF605E1585B}"/>
                  </a:ext>
                </a:extLst>
              </p:cNvPr>
              <p:cNvSpPr txBox="1"/>
              <p:nvPr/>
            </p:nvSpPr>
            <p:spPr>
              <a:xfrm>
                <a:off x="977221" y="1795614"/>
                <a:ext cx="3425997" cy="41039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dS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dt</m:t>
                          </m:r>
                        </m:den>
                      </m:f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/>
                          <a:ea typeface="Cambria Math"/>
                        </a:rPr>
                        <m:t>μ</m:t>
                      </m:r>
                      <m:r>
                        <a:rPr lang="en-US" sz="2800" b="0" i="0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βIS</m:t>
                      </m:r>
                      <m:r>
                        <a:rPr lang="en-US" sz="2800" b="0" i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/>
                          <a:ea typeface="Cambria Math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S</m:t>
                      </m:r>
                    </m:oMath>
                  </m:oMathPara>
                </a14:m>
                <a:endParaRPr lang="en-US" sz="2800" b="0" dirty="0">
                  <a:latin typeface="Corbel" panose="020B0503020204020204" pitchFamily="34" charset="0"/>
                  <a:ea typeface="Cambria Math"/>
                </a:endParaRPr>
              </a:p>
              <a:p>
                <a:endParaRPr lang="en-US" sz="1600" b="0" dirty="0">
                  <a:latin typeface="Corbel" panose="020B0503020204020204" pitchFamily="34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d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dt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  <a:ea typeface="Cambria Math"/>
                        </a:rPr>
                        <m:t>βIS</m:t>
                      </m:r>
                      <m:r>
                        <a:rPr lang="en-US" sz="2800" b="0" i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/>
                          <a:ea typeface="Cambria Math"/>
                        </a:rPr>
                        <m:t>σ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/>
                        </a:rPr>
                        <m:t>L</m:t>
                      </m:r>
                      <m:r>
                        <a:rPr lang="en-US" sz="280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i="1">
                          <a:latin typeface="Cambria Math"/>
                          <a:ea typeface="Cambria Math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/>
                        </a:rPr>
                        <m:t>L</m:t>
                      </m:r>
                    </m:oMath>
                  </m:oMathPara>
                </a14:m>
                <a:endParaRPr lang="en-US" sz="2800" b="0" i="1" dirty="0">
                  <a:latin typeface="Corbel" panose="020B0503020204020204" pitchFamily="34" charset="0"/>
                  <a:ea typeface="Cambria Math"/>
                </a:endParaRPr>
              </a:p>
              <a:p>
                <a:endParaRPr lang="en-US" sz="1600" b="0" i="1" dirty="0">
                  <a:latin typeface="Corbel" panose="020B0503020204020204" pitchFamily="34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dI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dt</m:t>
                          </m:r>
                        </m:den>
                      </m:f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i="1">
                          <a:latin typeface="Cambria Math"/>
                          <a:ea typeface="Cambria Math"/>
                        </a:rPr>
                        <m:t>σ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/>
                        </a:rPr>
                        <m:t>L</m:t>
                      </m:r>
                      <m:r>
                        <a:rPr lang="en-US" sz="2800" b="0" i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γI</m:t>
                      </m:r>
                      <m:r>
                        <a:rPr lang="en-US" sz="280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i="1">
                          <a:latin typeface="Cambria Math"/>
                          <a:ea typeface="Cambria Math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I</m:t>
                      </m:r>
                    </m:oMath>
                  </m:oMathPara>
                </a14:m>
                <a:endParaRPr lang="en-US" sz="2800" b="0" dirty="0">
                  <a:latin typeface="Corbel" panose="020B0503020204020204" pitchFamily="34" charset="0"/>
                  <a:ea typeface="Cambria Math"/>
                </a:endParaRPr>
              </a:p>
              <a:p>
                <a:endParaRPr lang="en-US" sz="1600" b="0" dirty="0">
                  <a:latin typeface="Corbel" panose="020B0503020204020204" pitchFamily="34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dR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dt</m:t>
                          </m:r>
                        </m:den>
                      </m:f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γI</m:t>
                      </m:r>
                      <m:r>
                        <a:rPr lang="en-US" sz="280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i="1">
                          <a:latin typeface="Cambria Math"/>
                          <a:ea typeface="Cambria Math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800" dirty="0">
                  <a:latin typeface="Corbel" panose="020B0503020204020204" pitchFamily="34" charset="0"/>
                  <a:ea typeface="Cambria Math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9D3C28-8DF7-41AD-82C8-3BF605E15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21" y="1795614"/>
                <a:ext cx="3425997" cy="41039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E0CE4753-1DD0-474C-8207-5884E4FAB460}"/>
              </a:ext>
            </a:extLst>
          </p:cNvPr>
          <p:cNvSpPr/>
          <p:nvPr/>
        </p:nvSpPr>
        <p:spPr>
          <a:xfrm>
            <a:off x="5842643" y="2437885"/>
            <a:ext cx="1905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520E8719-9C05-4141-A7CA-142594EFAC2E}"/>
              </a:ext>
            </a:extLst>
          </p:cNvPr>
          <p:cNvSpPr/>
          <p:nvPr/>
        </p:nvSpPr>
        <p:spPr>
          <a:xfrm>
            <a:off x="8724900" y="2419350"/>
            <a:ext cx="1905000" cy="1219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827B82EC-B741-433C-AB6A-163475A42041}"/>
              </a:ext>
            </a:extLst>
          </p:cNvPr>
          <p:cNvSpPr/>
          <p:nvPr/>
        </p:nvSpPr>
        <p:spPr>
          <a:xfrm>
            <a:off x="8710484" y="4199913"/>
            <a:ext cx="1905000" cy="1219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E1CE28-C012-490C-AC85-3750142396D6}"/>
              </a:ext>
            </a:extLst>
          </p:cNvPr>
          <p:cNvSpPr txBox="1"/>
          <p:nvPr/>
        </p:nvSpPr>
        <p:spPr>
          <a:xfrm>
            <a:off x="5842643" y="281888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rbel" panose="020B0503020204020204" pitchFamily="34" charset="0"/>
              </a:rPr>
              <a:t>Susceptible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6840BE-BFB9-44D1-A8BF-864C3B7A250A}"/>
              </a:ext>
            </a:extLst>
          </p:cNvPr>
          <p:cNvSpPr txBox="1"/>
          <p:nvPr/>
        </p:nvSpPr>
        <p:spPr>
          <a:xfrm>
            <a:off x="8724900" y="2798117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rbel" panose="020B0503020204020204" pitchFamily="34" charset="0"/>
              </a:rPr>
              <a:t>Latent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7C5C95-ABC6-4391-84D9-B0504143CB2E}"/>
              </a:ext>
            </a:extLst>
          </p:cNvPr>
          <p:cNvCxnSpPr/>
          <p:nvPr/>
        </p:nvCxnSpPr>
        <p:spPr>
          <a:xfrm>
            <a:off x="7747643" y="3028948"/>
            <a:ext cx="977257" cy="2"/>
          </a:xfrm>
          <a:prstGeom prst="straightConnector1">
            <a:avLst/>
          </a:prstGeom>
          <a:ln w="28575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A644B3-C7EC-44D9-BBBD-47E6441E2829}"/>
              </a:ext>
            </a:extLst>
          </p:cNvPr>
          <p:cNvCxnSpPr>
            <a:stCxn id="6" idx="2"/>
          </p:cNvCxnSpPr>
          <p:nvPr/>
        </p:nvCxnSpPr>
        <p:spPr>
          <a:xfrm>
            <a:off x="9677400" y="3638550"/>
            <a:ext cx="0" cy="551935"/>
          </a:xfrm>
          <a:prstGeom prst="straightConnector1">
            <a:avLst/>
          </a:prstGeom>
          <a:ln w="28575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B1730D-C55C-4795-9525-7CC3F3E6C304}"/>
              </a:ext>
            </a:extLst>
          </p:cNvPr>
          <p:cNvSpPr txBox="1"/>
          <p:nvPr/>
        </p:nvSpPr>
        <p:spPr>
          <a:xfrm>
            <a:off x="8716346" y="457868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rbel" panose="020B0503020204020204" pitchFamily="34" charset="0"/>
              </a:rPr>
              <a:t>Infectious</a:t>
            </a:r>
          </a:p>
        </p:txBody>
      </p:sp>
      <p:sp>
        <p:nvSpPr>
          <p:cNvPr id="13" name="Rounded Rectangle 27">
            <a:extLst>
              <a:ext uri="{FF2B5EF4-FFF2-40B4-BE49-F238E27FC236}">
                <a16:creationId xmlns:a16="http://schemas.microsoft.com/office/drawing/2014/main" id="{F5C86F97-63F6-4B35-8335-0FFDC75DA37D}"/>
              </a:ext>
            </a:extLst>
          </p:cNvPr>
          <p:cNvSpPr/>
          <p:nvPr/>
        </p:nvSpPr>
        <p:spPr>
          <a:xfrm>
            <a:off x="5842643" y="4188426"/>
            <a:ext cx="1905000" cy="1219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E5436E-6FEE-4617-91A6-3D5E5003B3DC}"/>
              </a:ext>
            </a:extLst>
          </p:cNvPr>
          <p:cNvCxnSpPr/>
          <p:nvPr/>
        </p:nvCxnSpPr>
        <p:spPr>
          <a:xfrm>
            <a:off x="7747643" y="4814997"/>
            <a:ext cx="977257" cy="2"/>
          </a:xfrm>
          <a:prstGeom prst="straightConnector1">
            <a:avLst/>
          </a:prstGeom>
          <a:ln w="28575">
            <a:headEnd type="arrow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54F2BB-3A99-410A-8407-04BE14DC9D8B}"/>
              </a:ext>
            </a:extLst>
          </p:cNvPr>
          <p:cNvSpPr txBox="1"/>
          <p:nvPr/>
        </p:nvSpPr>
        <p:spPr>
          <a:xfrm>
            <a:off x="5832469" y="457868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rbel" panose="020B0503020204020204" pitchFamily="34" charset="0"/>
              </a:rPr>
              <a:t>Recovered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A01A8C-55FF-4745-B77B-66CBA512C581}"/>
              </a:ext>
            </a:extLst>
          </p:cNvPr>
          <p:cNvCxnSpPr/>
          <p:nvPr/>
        </p:nvCxnSpPr>
        <p:spPr>
          <a:xfrm>
            <a:off x="6767384" y="2038350"/>
            <a:ext cx="0" cy="381000"/>
          </a:xfrm>
          <a:prstGeom prst="straightConnector1">
            <a:avLst/>
          </a:prstGeom>
          <a:ln w="28575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9AF971-56DC-4355-86F8-B72EC637EAC4}"/>
              </a:ext>
            </a:extLst>
          </p:cNvPr>
          <p:cNvCxnSpPr/>
          <p:nvPr/>
        </p:nvCxnSpPr>
        <p:spPr>
          <a:xfrm>
            <a:off x="6798549" y="3657085"/>
            <a:ext cx="0" cy="190500"/>
          </a:xfrm>
          <a:prstGeom prst="straightConnector1">
            <a:avLst/>
          </a:prstGeom>
          <a:ln w="28575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9B0684-4955-4E5A-BCD8-A2DA401F4CBA}"/>
              </a:ext>
            </a:extLst>
          </p:cNvPr>
          <p:cNvCxnSpPr/>
          <p:nvPr/>
        </p:nvCxnSpPr>
        <p:spPr>
          <a:xfrm>
            <a:off x="6798549" y="5419113"/>
            <a:ext cx="0" cy="190500"/>
          </a:xfrm>
          <a:prstGeom prst="straightConnector1">
            <a:avLst/>
          </a:prstGeom>
          <a:ln w="28575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FA3F04-BEAC-447C-912F-DDECDF0C8AE4}"/>
              </a:ext>
            </a:extLst>
          </p:cNvPr>
          <p:cNvCxnSpPr>
            <a:stCxn id="9" idx="3"/>
          </p:cNvCxnSpPr>
          <p:nvPr/>
        </p:nvCxnSpPr>
        <p:spPr>
          <a:xfrm flipV="1">
            <a:off x="10629900" y="3028948"/>
            <a:ext cx="228600" cy="2"/>
          </a:xfrm>
          <a:prstGeom prst="straightConnector1">
            <a:avLst/>
          </a:prstGeom>
          <a:ln w="28575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9BCD8E-1EDE-45A9-9721-C879DC03E041}"/>
              </a:ext>
            </a:extLst>
          </p:cNvPr>
          <p:cNvCxnSpPr/>
          <p:nvPr/>
        </p:nvCxnSpPr>
        <p:spPr>
          <a:xfrm>
            <a:off x="9715500" y="5419113"/>
            <a:ext cx="0" cy="190500"/>
          </a:xfrm>
          <a:prstGeom prst="straightConnector1">
            <a:avLst/>
          </a:prstGeom>
          <a:ln w="28575"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504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0E09-7797-4F09-A619-B74524A7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SLIR model with demography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F30AB7-9B7B-44E0-8166-D019BB03784B}"/>
                  </a:ext>
                </a:extLst>
              </p:cNvPr>
              <p:cNvSpPr txBox="1"/>
              <p:nvPr/>
            </p:nvSpPr>
            <p:spPr>
              <a:xfrm>
                <a:off x="6410325" y="2852917"/>
                <a:ext cx="4343400" cy="181806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  <a:ea typeface="Cambria Math"/>
                                  </a:rPr>
                                  <m:t>βIS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0" i="1" dirty="0">
                  <a:latin typeface="Corbel" panose="020B05030202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v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latin typeface="Cambria Math"/>
                                        <a:ea typeface="Cambria Math"/>
                                      </a:rPr>
                                      <m:t>σ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L</m:t>
                                </m:r>
                                <m:r>
                                  <m:rPr>
                                    <m:nor/>
                                  </m:rPr>
                                  <a:rPr lang="en-US" sz="2800" dirty="0">
                                    <a:latin typeface="Corbel" panose="020B0503020204020204" pitchFamily="34" charset="0"/>
                                    <a:ea typeface="Cambria Math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smtClean="0">
                                        <a:latin typeface="Cambria Math"/>
                                        <a:ea typeface="Cambria Math"/>
                                      </a:rPr>
                                      <m:t>𝛾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r>
                                      <a:rPr lang="en-US" sz="2800" i="1" smtClean="0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  <a:ea typeface="Cambria Math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n-US" sz="2800" dirty="0">
                                    <a:latin typeface="Corbel" panose="020B0503020204020204" pitchFamily="34" charset="0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sz="2800" b="0" i="1" dirty="0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800" i="1">
                                    <a:latin typeface="Cambria Math"/>
                                    <a:ea typeface="Cambria Math"/>
                                  </a:rPr>
                                  <m:t>σ</m:t>
                                </m:r>
                                <m:r>
                                  <m:rPr>
                                    <m:nor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L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0" i="1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F30AB7-9B7B-44E0-8166-D019BB037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325" y="2852917"/>
                <a:ext cx="4343400" cy="18180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252AACE7-5AEB-4283-95C8-2D9927713C0A}"/>
              </a:ext>
            </a:extLst>
          </p:cNvPr>
          <p:cNvSpPr/>
          <p:nvPr/>
        </p:nvSpPr>
        <p:spPr>
          <a:xfrm>
            <a:off x="838199" y="2852917"/>
            <a:ext cx="3429001" cy="214770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0E75ED-D59E-4CE4-83C8-69BDB3A26E35}"/>
                  </a:ext>
                </a:extLst>
              </p:cNvPr>
              <p:cNvSpPr txBox="1"/>
              <p:nvPr/>
            </p:nvSpPr>
            <p:spPr>
              <a:xfrm>
                <a:off x="977221" y="1795614"/>
                <a:ext cx="3425997" cy="41039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dS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dt</m:t>
                          </m:r>
                        </m:den>
                      </m:f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/>
                          <a:ea typeface="Cambria Math"/>
                        </a:rPr>
                        <m:t>μ</m:t>
                      </m:r>
                      <m:r>
                        <a:rPr lang="en-US" sz="2800" b="0" i="0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βIS</m:t>
                      </m:r>
                      <m:r>
                        <a:rPr lang="en-US" sz="2800" b="0" i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/>
                          <a:ea typeface="Cambria Math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S</m:t>
                      </m:r>
                    </m:oMath>
                  </m:oMathPara>
                </a14:m>
                <a:endParaRPr lang="en-US" sz="2800" b="0" dirty="0">
                  <a:latin typeface="Corbel" panose="020B0503020204020204" pitchFamily="34" charset="0"/>
                  <a:ea typeface="Cambria Math"/>
                </a:endParaRPr>
              </a:p>
              <a:p>
                <a:endParaRPr lang="en-US" sz="1600" b="0" dirty="0">
                  <a:latin typeface="Corbel" panose="020B0503020204020204" pitchFamily="34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d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dt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  <a:ea typeface="Cambria Math"/>
                        </a:rPr>
                        <m:t>βIS</m:t>
                      </m:r>
                      <m:r>
                        <a:rPr lang="en-US" sz="2800" b="0" i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/>
                          <a:ea typeface="Cambria Math"/>
                        </a:rPr>
                        <m:t>σ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/>
                        </a:rPr>
                        <m:t>L</m:t>
                      </m:r>
                      <m:r>
                        <a:rPr lang="en-US" sz="280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i="1" smtClean="0">
                          <a:latin typeface="Cambria Math"/>
                          <a:ea typeface="Cambria Math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/>
                        </a:rPr>
                        <m:t>L</m:t>
                      </m:r>
                    </m:oMath>
                  </m:oMathPara>
                </a14:m>
                <a:endParaRPr lang="en-US" sz="2800" b="0" i="1" dirty="0">
                  <a:latin typeface="Corbel" panose="020B0503020204020204" pitchFamily="34" charset="0"/>
                  <a:ea typeface="Cambria Math"/>
                </a:endParaRPr>
              </a:p>
              <a:p>
                <a:endParaRPr lang="en-US" sz="1600" b="0" i="1" dirty="0">
                  <a:latin typeface="Corbel" panose="020B0503020204020204" pitchFamily="34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dI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dt</m:t>
                          </m:r>
                        </m:den>
                      </m:f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i="1" smtClean="0">
                          <a:latin typeface="Cambria Math"/>
                          <a:ea typeface="Cambria Math"/>
                        </a:rPr>
                        <m:t>σ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/>
                        </a:rPr>
                        <m:t>L</m:t>
                      </m:r>
                      <m:r>
                        <a:rPr lang="en-US" sz="2800" b="0" i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γI</m:t>
                      </m:r>
                      <m:r>
                        <a:rPr lang="en-US" sz="280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i="1" smtClean="0">
                          <a:latin typeface="Cambria Math"/>
                          <a:ea typeface="Cambria Math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I</m:t>
                      </m:r>
                    </m:oMath>
                  </m:oMathPara>
                </a14:m>
                <a:endParaRPr lang="en-US" sz="2800" b="0" dirty="0">
                  <a:latin typeface="Corbel" panose="020B0503020204020204" pitchFamily="34" charset="0"/>
                  <a:ea typeface="Cambria Math"/>
                </a:endParaRPr>
              </a:p>
              <a:p>
                <a:endParaRPr lang="en-US" sz="1600" b="0" dirty="0">
                  <a:latin typeface="Corbel" panose="020B0503020204020204" pitchFamily="34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dR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dt</m:t>
                          </m:r>
                        </m:den>
                      </m:f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γI</m:t>
                      </m:r>
                      <m:r>
                        <a:rPr lang="en-US" sz="280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i="1" smtClean="0">
                          <a:latin typeface="Cambria Math"/>
                          <a:ea typeface="Cambria Math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800" dirty="0">
                  <a:latin typeface="Corbel" panose="020B0503020204020204" pitchFamily="34" charset="0"/>
                  <a:ea typeface="Cambria Math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0E75ED-D59E-4CE4-83C8-69BDB3A26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21" y="1795614"/>
                <a:ext cx="3425997" cy="41039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624FC26-F960-419C-B3F1-3167C26F881A}"/>
              </a:ext>
            </a:extLst>
          </p:cNvPr>
          <p:cNvSpPr txBox="1"/>
          <p:nvPr/>
        </p:nvSpPr>
        <p:spPr>
          <a:xfrm rot="16200000">
            <a:off x="-286439" y="338086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infected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6215A0-0E3C-4FD1-B959-E34F6C859DE0}"/>
              </a:ext>
            </a:extLst>
          </p:cNvPr>
          <p:cNvSpPr/>
          <p:nvPr/>
        </p:nvSpPr>
        <p:spPr>
          <a:xfrm>
            <a:off x="1838324" y="3038475"/>
            <a:ext cx="676275" cy="647700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  <a:latin typeface="Corbel" panose="020B05030202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6E571C-B7CE-43E4-9CCB-D0AFDE355358}"/>
              </a:ext>
            </a:extLst>
          </p:cNvPr>
          <p:cNvSpPr txBox="1"/>
          <p:nvPr/>
        </p:nvSpPr>
        <p:spPr>
          <a:xfrm>
            <a:off x="2030157" y="3601700"/>
            <a:ext cx="67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1951091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4BE4-5CC0-4A3D-8B06-7B40256B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 Generation Method, part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8EF3EB-3D7C-4FFF-BF07-4DF7A4EF9B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Define: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the Jacobians (matrix of 1</a:t>
                </a:r>
                <a:r>
                  <a:rPr lang="en-US" baseline="30000" dirty="0"/>
                  <a:t>st</a:t>
                </a:r>
                <a:r>
                  <a:rPr lang="en-US" dirty="0"/>
                  <a:t> derivatives)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evaluated at the disease-free equilibrium</a:t>
                </a:r>
              </a:p>
              <a:p>
                <a:pPr lvl="1"/>
                <a:r>
                  <a:rPr lang="en-US" dirty="0"/>
                  <a:t>That is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endParaRPr lang="en-US" sz="2400" b="1" dirty="0">
                  <a:latin typeface="Corbel" panose="020B050302020402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endParaRPr lang="en-US" sz="2400" b="1" dirty="0">
                  <a:latin typeface="Corbel" panose="020B0503020204020204" pitchFamily="34" charset="0"/>
                </a:endParaRP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8EF3EB-3D7C-4FFF-BF07-4DF7A4EF9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867CF3-AE84-42B7-A229-3A8B7A56E874}"/>
                  </a:ext>
                </a:extLst>
              </p:cNvPr>
              <p:cNvSpPr txBox="1"/>
              <p:nvPr/>
            </p:nvSpPr>
            <p:spPr>
              <a:xfrm>
                <a:off x="6562725" y="3819525"/>
                <a:ext cx="3657600" cy="1362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e.g.,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𝐹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𝐼</m:t>
                                      </m:r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867CF3-AE84-42B7-A229-3A8B7A56E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725" y="3819525"/>
                <a:ext cx="3657600" cy="1362104"/>
              </a:xfrm>
              <a:prstGeom prst="rect">
                <a:avLst/>
              </a:prstGeom>
              <a:blipFill>
                <a:blip r:embed="rId3"/>
                <a:stretch>
                  <a:fillRect l="-3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04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0E09-7797-4F09-A619-B74524A7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SLIR model with demography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F30AB7-9B7B-44E0-8166-D019BB03784B}"/>
                  </a:ext>
                </a:extLst>
              </p:cNvPr>
              <p:cNvSpPr txBox="1"/>
              <p:nvPr/>
            </p:nvSpPr>
            <p:spPr>
              <a:xfrm>
                <a:off x="6477000" y="1868113"/>
                <a:ext cx="4343400" cy="181806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  <a:ea typeface="Cambria Math"/>
                                  </a:rPr>
                                  <m:t>βIS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0" i="1" dirty="0">
                  <a:latin typeface="Corbel" panose="020B05030202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v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latin typeface="Cambria Math"/>
                                        <a:ea typeface="Cambria Math"/>
                                      </a:rPr>
                                      <m:t>σ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L</m:t>
                                </m:r>
                                <m:r>
                                  <m:rPr>
                                    <m:nor/>
                                  </m:rPr>
                                  <a:rPr lang="en-US" sz="2800" dirty="0">
                                    <a:latin typeface="Corbel" panose="020B0503020204020204" pitchFamily="34" charset="0"/>
                                    <a:ea typeface="Cambria Math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smtClean="0">
                                        <a:latin typeface="Cambria Math"/>
                                        <a:ea typeface="Cambria Math"/>
                                      </a:rPr>
                                      <m:t>𝛾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r>
                                      <a:rPr lang="en-US" sz="2800" i="1" smtClean="0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  <a:ea typeface="Cambria Math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n-US" sz="2800" dirty="0">
                                    <a:latin typeface="Corbel" panose="020B0503020204020204" pitchFamily="34" charset="0"/>
                                    <a:ea typeface="Cambria Math"/>
                                  </a:rPr>
                                  <m:t> </m:t>
                                </m:r>
                                <m:r>
                                  <a:rPr lang="en-US" sz="2800" b="0" i="1" dirty="0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800" i="1">
                                    <a:latin typeface="Cambria Math"/>
                                    <a:ea typeface="Cambria Math"/>
                                  </a:rPr>
                                  <m:t>σ</m:t>
                                </m:r>
                                <m:r>
                                  <m:rPr>
                                    <m:nor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L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0" i="1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F30AB7-9B7B-44E0-8166-D019BB037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1868113"/>
                <a:ext cx="4343400" cy="18180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252AACE7-5AEB-4283-95C8-2D9927713C0A}"/>
              </a:ext>
            </a:extLst>
          </p:cNvPr>
          <p:cNvSpPr/>
          <p:nvPr/>
        </p:nvSpPr>
        <p:spPr>
          <a:xfrm>
            <a:off x="838199" y="2852917"/>
            <a:ext cx="3429001" cy="214770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0E75ED-D59E-4CE4-83C8-69BDB3A26E35}"/>
                  </a:ext>
                </a:extLst>
              </p:cNvPr>
              <p:cNvSpPr txBox="1"/>
              <p:nvPr/>
            </p:nvSpPr>
            <p:spPr>
              <a:xfrm>
                <a:off x="977221" y="1795614"/>
                <a:ext cx="3425997" cy="410394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dS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dt</m:t>
                          </m:r>
                        </m:den>
                      </m:f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/>
                          <a:ea typeface="Cambria Math"/>
                        </a:rPr>
                        <m:t>μ</m:t>
                      </m:r>
                      <m:r>
                        <a:rPr lang="en-US" sz="2800" b="0" i="0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βIS</m:t>
                      </m:r>
                      <m:r>
                        <a:rPr lang="en-US" sz="2800" b="0" i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/>
                          <a:ea typeface="Cambria Math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S</m:t>
                      </m:r>
                    </m:oMath>
                  </m:oMathPara>
                </a14:m>
                <a:endParaRPr lang="en-US" sz="2800" b="0" dirty="0">
                  <a:latin typeface="Corbel" panose="020B0503020204020204" pitchFamily="34" charset="0"/>
                  <a:ea typeface="Cambria Math"/>
                </a:endParaRPr>
              </a:p>
              <a:p>
                <a:endParaRPr lang="en-US" sz="1600" b="0" dirty="0">
                  <a:latin typeface="Corbel" panose="020B0503020204020204" pitchFamily="34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d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dt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  <a:ea typeface="Cambria Math"/>
                        </a:rPr>
                        <m:t>βIS</m:t>
                      </m:r>
                      <m:r>
                        <a:rPr lang="en-US" sz="2800" b="0" i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/>
                          <a:ea typeface="Cambria Math"/>
                        </a:rPr>
                        <m:t>σ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/>
                        </a:rPr>
                        <m:t>L</m:t>
                      </m:r>
                      <m:r>
                        <a:rPr lang="en-US" sz="280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i="1" smtClean="0">
                          <a:latin typeface="Cambria Math"/>
                          <a:ea typeface="Cambria Math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/>
                        </a:rPr>
                        <m:t>L</m:t>
                      </m:r>
                    </m:oMath>
                  </m:oMathPara>
                </a14:m>
                <a:endParaRPr lang="en-US" sz="2800" b="0" i="1" dirty="0">
                  <a:latin typeface="Corbel" panose="020B0503020204020204" pitchFamily="34" charset="0"/>
                  <a:ea typeface="Cambria Math"/>
                </a:endParaRPr>
              </a:p>
              <a:p>
                <a:endParaRPr lang="en-US" sz="1600" b="0" i="1" dirty="0">
                  <a:latin typeface="Corbel" panose="020B0503020204020204" pitchFamily="34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dI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dt</m:t>
                          </m:r>
                        </m:den>
                      </m:f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i="1" smtClean="0">
                          <a:latin typeface="Cambria Math"/>
                          <a:ea typeface="Cambria Math"/>
                        </a:rPr>
                        <m:t>σ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/>
                        </a:rPr>
                        <m:t>L</m:t>
                      </m:r>
                      <m:r>
                        <a:rPr lang="en-US" sz="2800" b="0" i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γI</m:t>
                      </m:r>
                      <m:r>
                        <a:rPr lang="en-US" sz="280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i="1" smtClean="0">
                          <a:latin typeface="Cambria Math"/>
                          <a:ea typeface="Cambria Math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I</m:t>
                      </m:r>
                    </m:oMath>
                  </m:oMathPara>
                </a14:m>
                <a:endParaRPr lang="en-US" sz="2800" b="0" dirty="0">
                  <a:latin typeface="Corbel" panose="020B0503020204020204" pitchFamily="34" charset="0"/>
                  <a:ea typeface="Cambria Math"/>
                </a:endParaRPr>
              </a:p>
              <a:p>
                <a:endParaRPr lang="en-US" sz="1600" b="0" dirty="0">
                  <a:latin typeface="Corbel" panose="020B0503020204020204" pitchFamily="34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dR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dt</m:t>
                          </m:r>
                        </m:den>
                      </m:f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γI</m:t>
                      </m:r>
                      <m:r>
                        <a:rPr lang="en-US" sz="280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i="1" smtClean="0">
                          <a:latin typeface="Cambria Math"/>
                          <a:ea typeface="Cambria Math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R</m:t>
                      </m:r>
                    </m:oMath>
                  </m:oMathPara>
                </a14:m>
                <a:endParaRPr lang="en-US" sz="2800" dirty="0">
                  <a:latin typeface="Corbel" panose="020B0503020204020204" pitchFamily="34" charset="0"/>
                  <a:ea typeface="Cambria Math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0E75ED-D59E-4CE4-83C8-69BDB3A26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21" y="1795614"/>
                <a:ext cx="3425997" cy="41039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624FC26-F960-419C-B3F1-3167C26F881A}"/>
              </a:ext>
            </a:extLst>
          </p:cNvPr>
          <p:cNvSpPr txBox="1"/>
          <p:nvPr/>
        </p:nvSpPr>
        <p:spPr>
          <a:xfrm rot="16200000">
            <a:off x="-286439" y="338086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infected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6215A0-0E3C-4FD1-B959-E34F6C859DE0}"/>
              </a:ext>
            </a:extLst>
          </p:cNvPr>
          <p:cNvSpPr/>
          <p:nvPr/>
        </p:nvSpPr>
        <p:spPr>
          <a:xfrm>
            <a:off x="1838324" y="3038475"/>
            <a:ext cx="676275" cy="647700"/>
          </a:xfrm>
          <a:prstGeom prst="ellipse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  <a:latin typeface="Corbel" panose="020B05030202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6E571C-B7CE-43E4-9CCB-D0AFDE355358}"/>
              </a:ext>
            </a:extLst>
          </p:cNvPr>
          <p:cNvSpPr txBox="1"/>
          <p:nvPr/>
        </p:nvSpPr>
        <p:spPr>
          <a:xfrm>
            <a:off x="2030157" y="3601700"/>
            <a:ext cx="67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F151DB-4F96-4F60-A9B9-186FB6F33459}"/>
                  </a:ext>
                </a:extLst>
              </p:cNvPr>
              <p:cNvSpPr txBox="1"/>
              <p:nvPr/>
            </p:nvSpPr>
            <p:spPr>
              <a:xfrm>
                <a:off x="6477000" y="4403727"/>
                <a:ext cx="3276600" cy="161775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F</m:t>
                      </m:r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  <a:ea typeface="Cambria Math"/>
                                  </a:rPr>
                                  <m:t>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V</m:t>
                      </m:r>
                      <m:r>
                        <a:rPr lang="en-US" sz="28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l-GR" sz="2800" i="1">
                                    <a:latin typeface="Cambria Math"/>
                                    <a:ea typeface="Cambria Math"/>
                                  </a:rPr>
                                  <m:t>σ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800" i="1">
                                    <a:latin typeface="Cambria Math"/>
                                    <a:ea typeface="Cambria Math"/>
                                  </a:rPr>
                                  <m:t>σ</m:t>
                                </m:r>
                              </m:e>
                              <m:e>
                                <m:r>
                                  <a:rPr lang="en-US" sz="2800" i="1" smtClean="0">
                                    <a:latin typeface="Cambria Math"/>
                                    <a:ea typeface="Cambria Math"/>
                                  </a:rPr>
                                  <m:t>𝛾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F151DB-4F96-4F60-A9B9-186FB6F33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403727"/>
                <a:ext cx="3276600" cy="16177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908652-B32C-411D-918E-90E65A2EC298}"/>
                  </a:ext>
                </a:extLst>
              </p:cNvPr>
              <p:cNvSpPr txBox="1"/>
              <p:nvPr/>
            </p:nvSpPr>
            <p:spPr>
              <a:xfrm>
                <a:off x="972216" y="6242022"/>
                <a:ext cx="21158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=(1,0,0,0)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908652-B32C-411D-918E-90E65A2EC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16" y="6242022"/>
                <a:ext cx="2115882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676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AA15E-D59C-4A9B-995B-5A2225D1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 Generation Method, part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C18FE-6470-4DAC-B349-B03C32621C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is called the next generation matrix</a:t>
                </a:r>
              </a:p>
              <a:p>
                <a:endParaRPr lang="en-US" dirty="0"/>
              </a:p>
              <a:p>
                <a:r>
                  <a:rPr lang="en-US" dirty="0"/>
                  <a:t>The basic reproduction number is the spectral radius (largest eigenvalue) of the next generation matrix.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C18FE-6470-4DAC-B349-B03C32621C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650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AA15E-D59C-4A9B-995B-5A2225D1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 Generation Method, part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C18FE-6470-4DAC-B349-B03C32621C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is called the next generation matrix</a:t>
                </a:r>
              </a:p>
              <a:p>
                <a:endParaRPr lang="en-US" dirty="0"/>
              </a:p>
              <a:p>
                <a:r>
                  <a:rPr lang="en-US" dirty="0"/>
                  <a:t>The basic reproduction number is the spectral radius (largest eigenvalue) of the next generation matrix.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C18FE-6470-4DAC-B349-B03C32621C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961E6A8-A14E-4F4C-B90B-18E417337577}"/>
              </a:ext>
            </a:extLst>
          </p:cNvPr>
          <p:cNvSpPr txBox="1"/>
          <p:nvPr/>
        </p:nvSpPr>
        <p:spPr>
          <a:xfrm>
            <a:off x="3633787" y="4520684"/>
            <a:ext cx="49244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Sorry, what? Why?</a:t>
            </a:r>
          </a:p>
        </p:txBody>
      </p:sp>
    </p:spTree>
    <p:extLst>
      <p:ext uri="{BB962C8B-B14F-4D97-AF65-F5344CB8AC3E}">
        <p14:creationId xmlns:p14="http://schemas.microsoft.com/office/powerpoint/2010/main" val="1758022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871B-5F0B-4C5D-A2D6-223D9AFF8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Next Generation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282A01-518F-4393-A1A0-08D8E7BA0E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is a matrix of residence times.</a:t>
                </a:r>
              </a:p>
              <a:p>
                <a:r>
                  <a:rPr lang="en-US" dirty="0"/>
                  <a:t>Imagine a newly infected individual entering compartment k:</a:t>
                </a:r>
              </a:p>
              <a:p>
                <a:pPr marL="0" indent="0" algn="l">
                  <a:buNone/>
                </a:pPr>
                <a:r>
                  <a:rPr lang="en-US" sz="1800" b="0" i="0" u="none" strike="noStrike" baseline="0" dirty="0">
                    <a:latin typeface="CMR10"/>
                  </a:rPr>
                  <a:t>	</a:t>
                </a:r>
                <a:r>
                  <a:rPr lang="en-US" sz="1800" b="0" i="0" u="none" strike="noStrike" baseline="0" dirty="0"/>
                  <a:t>The (j</a:t>
                </a:r>
                <a:r>
                  <a:rPr lang="en-US" sz="1800" dirty="0"/>
                  <a:t>, </a:t>
                </a:r>
                <a:r>
                  <a:rPr lang="en-US" sz="1800" b="0" i="0" u="none" strike="noStrike" baseline="0" dirty="0"/>
                  <a:t>k) entry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/>
                  <a:t>is the average length of time this individual spends in compartment j during 	its lifetime, assuming that the population remains near the DFE and barring reinfection. </a:t>
                </a:r>
              </a:p>
              <a:p>
                <a:pPr marL="0" indent="0" algn="l">
                  <a:buNone/>
                </a:pPr>
                <a:r>
                  <a:rPr lang="en-US" sz="1800" dirty="0">
                    <a:latin typeface="CMR10"/>
                  </a:rPr>
                  <a:t>	-</a:t>
                </a:r>
                <a:r>
                  <a:rPr lang="en-US" sz="1800" b="0" i="0" u="none" strike="noStrike" baseline="0" dirty="0">
                    <a:latin typeface="CMR10"/>
                  </a:rPr>
                  <a:t>van den </a:t>
                </a:r>
                <a:r>
                  <a:rPr lang="en-US" sz="1800" b="0" i="0" u="none" strike="noStrike" baseline="0" dirty="0" err="1">
                    <a:latin typeface="CMR10"/>
                  </a:rPr>
                  <a:t>Driessche</a:t>
                </a:r>
                <a:r>
                  <a:rPr lang="en-US" sz="1800" b="0" i="0" u="none" strike="noStrike" baseline="0" dirty="0">
                    <a:latin typeface="CMR10"/>
                  </a:rPr>
                  <a:t> </a:t>
                </a:r>
                <a:r>
                  <a:rPr lang="en-US" sz="1800" b="0" i="0" u="none" strike="noStrike" dirty="0">
                    <a:latin typeface="CMR10"/>
                  </a:rPr>
                  <a:t> &amp; </a:t>
                </a:r>
                <a:r>
                  <a:rPr lang="en-US" sz="1800" b="0" i="0" u="none" strike="noStrike" dirty="0" err="1">
                    <a:latin typeface="CMR10"/>
                  </a:rPr>
                  <a:t>Watmough</a:t>
                </a:r>
                <a:r>
                  <a:rPr lang="en-US" sz="1800" b="0" i="0" u="none" strike="noStrike" dirty="0">
                    <a:latin typeface="CMR10"/>
                  </a:rPr>
                  <a:t>, 2002</a:t>
                </a:r>
              </a:p>
              <a:p>
                <a:pPr marL="0" indent="0" algn="l">
                  <a:buNone/>
                </a:pPr>
                <a:endParaRPr lang="en-US" sz="1800" dirty="0">
                  <a:latin typeface="CMR10"/>
                </a:endParaRPr>
              </a:p>
              <a:p>
                <a:pPr marL="0" indent="0" algn="l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282A01-518F-4393-A1A0-08D8E7BA0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886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871B-5F0B-4C5D-A2D6-223D9AFF8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Next Generation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282A01-518F-4393-A1A0-08D8E7BA0E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is a matrix of residence times.</a:t>
                </a:r>
              </a:p>
              <a:p>
                <a:r>
                  <a:rPr lang="en-US" dirty="0"/>
                  <a:t>Imagine a newly infected individual entering compartment k:</a:t>
                </a:r>
              </a:p>
              <a:p>
                <a:pPr marL="0" indent="0" algn="l">
                  <a:buNone/>
                </a:pPr>
                <a:r>
                  <a:rPr lang="en-US" sz="1800" b="0" i="0" u="none" strike="noStrike" baseline="0" dirty="0">
                    <a:latin typeface="CMR10"/>
                  </a:rPr>
                  <a:t>	</a:t>
                </a:r>
                <a:r>
                  <a:rPr lang="en-US" sz="1800" b="0" i="0" u="none" strike="noStrike" baseline="0" dirty="0"/>
                  <a:t>The (j</a:t>
                </a:r>
                <a:r>
                  <a:rPr lang="en-US" sz="1800" dirty="0"/>
                  <a:t>, </a:t>
                </a:r>
                <a:r>
                  <a:rPr lang="en-US" sz="1800" b="0" i="0" u="none" strike="noStrike" baseline="0" dirty="0"/>
                  <a:t>k) entry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/>
                  <a:t>is the average length of time this individual spends in compartment j during 	its lifetime, assuming that the population remains near the DFE and barring reinfection. </a:t>
                </a:r>
              </a:p>
              <a:p>
                <a:pPr marL="0" indent="0" algn="l">
                  <a:buNone/>
                </a:pPr>
                <a:r>
                  <a:rPr lang="en-US" sz="1800" dirty="0">
                    <a:latin typeface="CMR10"/>
                  </a:rPr>
                  <a:t>	-</a:t>
                </a:r>
                <a:r>
                  <a:rPr lang="en-US" sz="1800" b="0" i="0" u="none" strike="noStrike" baseline="0" dirty="0">
                    <a:latin typeface="CMR10"/>
                  </a:rPr>
                  <a:t>van den </a:t>
                </a:r>
                <a:r>
                  <a:rPr lang="en-US" sz="1800" b="0" i="0" u="none" strike="noStrike" baseline="0" dirty="0" err="1">
                    <a:latin typeface="CMR10"/>
                  </a:rPr>
                  <a:t>Driessche</a:t>
                </a:r>
                <a:r>
                  <a:rPr lang="en-US" sz="1800" b="0" i="0" u="none" strike="noStrike" baseline="0" dirty="0">
                    <a:latin typeface="CMR10"/>
                  </a:rPr>
                  <a:t> </a:t>
                </a:r>
                <a:r>
                  <a:rPr lang="en-US" sz="1800" b="0" i="0" u="none" strike="noStrike" dirty="0">
                    <a:latin typeface="CMR10"/>
                  </a:rPr>
                  <a:t> &amp; </a:t>
                </a:r>
                <a:r>
                  <a:rPr lang="en-US" sz="1800" b="0" i="0" u="none" strike="noStrike" dirty="0" err="1">
                    <a:latin typeface="CMR10"/>
                  </a:rPr>
                  <a:t>Watmough</a:t>
                </a:r>
                <a:r>
                  <a:rPr lang="en-US" sz="1800" b="0" i="0" u="none" strike="noStrike" dirty="0">
                    <a:latin typeface="CMR10"/>
                  </a:rPr>
                  <a:t>, 2002</a:t>
                </a:r>
              </a:p>
              <a:p>
                <a:pPr marL="0" indent="0" algn="l">
                  <a:buNone/>
                </a:pPr>
                <a:endParaRPr lang="en-US" sz="1800" dirty="0">
                  <a:latin typeface="CMR10"/>
                </a:endParaRPr>
              </a:p>
              <a:p>
                <a:pPr marL="0" indent="0" algn="l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282A01-518F-4393-A1A0-08D8E7BA0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52CE7B3-A1B0-4B14-BC43-46CFDD670049}"/>
                  </a:ext>
                </a:extLst>
              </p:cNvPr>
              <p:cNvSpPr/>
              <p:nvPr/>
            </p:nvSpPr>
            <p:spPr>
              <a:xfrm>
                <a:off x="2452216" y="4403749"/>
                <a:ext cx="5386859" cy="19081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8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 smtClean="0">
                                            <a:latin typeface="Cambria Math"/>
                                            <a:ea typeface="Cambria Math"/>
                                          </a:rPr>
                                          <m:t>𝜎</m:t>
                                        </m:r>
                                        <m:r>
                                          <a:rPr lang="en-US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𝜎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 smtClean="0">
                                            <a:latin typeface="Cambria Math"/>
                                            <a:ea typeface="Cambria Math"/>
                                          </a:rPr>
                                          <m:t>𝛾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 smtClean="0">
                                            <a:latin typeface="Cambria Math"/>
                                            <a:ea typeface="Cambria Math"/>
                                          </a:rPr>
                                          <m:t>𝛾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52CE7B3-A1B0-4B14-BC43-46CFDD6700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216" y="4403749"/>
                <a:ext cx="5386859" cy="19081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DE9CBFF-E4B7-44F9-9A0D-45C5BB76A92F}"/>
              </a:ext>
            </a:extLst>
          </p:cNvPr>
          <p:cNvSpPr txBox="1"/>
          <p:nvPr/>
        </p:nvSpPr>
        <p:spPr>
          <a:xfrm>
            <a:off x="7990618" y="4001294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in I, you never go to 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7AD43-78BC-4CBA-899A-EE7FFE611647}"/>
              </a:ext>
            </a:extLst>
          </p:cNvPr>
          <p:cNvSpPr txBox="1"/>
          <p:nvPr/>
        </p:nvSpPr>
        <p:spPr>
          <a:xfrm>
            <a:off x="7990618" y="5902716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in I, you recover or die.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B05B3-0601-437A-8852-DCB9F4BDF6B8}"/>
              </a:ext>
            </a:extLst>
          </p:cNvPr>
          <p:cNvSpPr txBox="1"/>
          <p:nvPr/>
        </p:nvSpPr>
        <p:spPr>
          <a:xfrm>
            <a:off x="686657" y="4001294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in L, you leave when you recover or die.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050C9D-0AB8-4349-9902-D13CE5445AFE}"/>
              </a:ext>
            </a:extLst>
          </p:cNvPr>
          <p:cNvSpPr txBox="1"/>
          <p:nvPr/>
        </p:nvSpPr>
        <p:spPr>
          <a:xfrm>
            <a:off x="686657" y="5902716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 in L, you go on to I, unless you die first.</a:t>
            </a:r>
          </a:p>
        </p:txBody>
      </p:sp>
    </p:spTree>
    <p:extLst>
      <p:ext uri="{BB962C8B-B14F-4D97-AF65-F5344CB8AC3E}">
        <p14:creationId xmlns:p14="http://schemas.microsoft.com/office/powerpoint/2010/main" val="3657275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CF32-BF18-4E77-AAEA-D930A343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Next Generation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FB0-CD76-4F57-B845-58214BD35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matrix F is a matrix of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rate of new infections.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lvl="0" indent="0"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	</a:t>
            </a:r>
            <a:r>
              <a:rPr lang="en-US" sz="1800" dirty="0">
                <a:solidFill>
                  <a:prstClr val="black"/>
                </a:solidFill>
              </a:rPr>
              <a:t>The (𝑖,𝑗) entry of 𝐹 is the rate at which infected individuals in compartment 𝑗 produce a new infection 	in compartment 𝑖.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	-van den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Driessche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  &amp;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Watmough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, 2002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6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1553-1AE1-48E3-9E4F-9945E6AA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reproduction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8F322-4EFB-455D-A3AC-D27B0BEA8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“Expected number of secondary cases arising from a typical primary case in an entirely susceptible population over their infectious period.”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542670D-7885-40E7-8B18-2904C3A74603}"/>
              </a:ext>
            </a:extLst>
          </p:cNvPr>
          <p:cNvGrpSpPr/>
          <p:nvPr/>
        </p:nvGrpSpPr>
        <p:grpSpPr>
          <a:xfrm>
            <a:off x="978179" y="3422126"/>
            <a:ext cx="3216136" cy="2618310"/>
            <a:chOff x="803412" y="2160895"/>
            <a:chExt cx="3216136" cy="2618310"/>
          </a:xfrm>
        </p:grpSpPr>
        <p:pic>
          <p:nvPicPr>
            <p:cNvPr id="5" name="Graphic 4" descr="Man with solid fill">
              <a:extLst>
                <a:ext uri="{FF2B5EF4-FFF2-40B4-BE49-F238E27FC236}">
                  <a16:creationId xmlns:a16="http://schemas.microsoft.com/office/drawing/2014/main" id="{55F5E642-047B-4AAA-B9A0-7B429FD03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3412" y="3195572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Man with solid fill">
              <a:extLst>
                <a:ext uri="{FF2B5EF4-FFF2-40B4-BE49-F238E27FC236}">
                  <a16:creationId xmlns:a16="http://schemas.microsoft.com/office/drawing/2014/main" id="{3A9FAA6C-C889-41BB-A494-D83137B71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69434" y="2485715"/>
              <a:ext cx="914400" cy="914400"/>
            </a:xfrm>
            <a:prstGeom prst="rect">
              <a:avLst/>
            </a:prstGeom>
          </p:spPr>
        </p:pic>
        <p:pic>
          <p:nvPicPr>
            <p:cNvPr id="7" name="Graphic 6" descr="Man with solid fill">
              <a:extLst>
                <a:ext uri="{FF2B5EF4-FFF2-40B4-BE49-F238E27FC236}">
                  <a16:creationId xmlns:a16="http://schemas.microsoft.com/office/drawing/2014/main" id="{B7901B3F-ABF7-4D8D-ACD7-B91996B37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69434" y="3652770"/>
              <a:ext cx="914400" cy="914400"/>
            </a:xfrm>
            <a:prstGeom prst="rect">
              <a:avLst/>
            </a:prstGeom>
          </p:spPr>
        </p:pic>
        <p:pic>
          <p:nvPicPr>
            <p:cNvPr id="8" name="Graphic 7" descr="Man with solid fill">
              <a:extLst>
                <a:ext uri="{FF2B5EF4-FFF2-40B4-BE49-F238E27FC236}">
                  <a16:creationId xmlns:a16="http://schemas.microsoft.com/office/drawing/2014/main" id="{346396B4-4164-488E-964F-F0D7E63B8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5478" y="4355135"/>
              <a:ext cx="424070" cy="424070"/>
            </a:xfrm>
            <a:prstGeom prst="rect">
              <a:avLst/>
            </a:prstGeom>
          </p:spPr>
        </p:pic>
        <p:pic>
          <p:nvPicPr>
            <p:cNvPr id="9" name="Graphic 8" descr="Man with solid fill">
              <a:extLst>
                <a:ext uri="{FF2B5EF4-FFF2-40B4-BE49-F238E27FC236}">
                  <a16:creationId xmlns:a16="http://schemas.microsoft.com/office/drawing/2014/main" id="{135003E4-C17C-4765-AE9C-16D064858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5478" y="3922783"/>
              <a:ext cx="424070" cy="424070"/>
            </a:xfrm>
            <a:prstGeom prst="rect">
              <a:avLst/>
            </a:prstGeom>
          </p:spPr>
        </p:pic>
        <p:pic>
          <p:nvPicPr>
            <p:cNvPr id="10" name="Graphic 9" descr="Man with solid fill">
              <a:extLst>
                <a:ext uri="{FF2B5EF4-FFF2-40B4-BE49-F238E27FC236}">
                  <a16:creationId xmlns:a16="http://schemas.microsoft.com/office/drawing/2014/main" id="{6DEFD05E-1648-4EAE-8369-EA064B319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5478" y="2593247"/>
              <a:ext cx="424070" cy="424070"/>
            </a:xfrm>
            <a:prstGeom prst="rect">
              <a:avLst/>
            </a:prstGeom>
          </p:spPr>
        </p:pic>
        <p:pic>
          <p:nvPicPr>
            <p:cNvPr id="11" name="Graphic 10" descr="Man with solid fill">
              <a:extLst>
                <a:ext uri="{FF2B5EF4-FFF2-40B4-BE49-F238E27FC236}">
                  <a16:creationId xmlns:a16="http://schemas.microsoft.com/office/drawing/2014/main" id="{E4F126AA-1BB8-4656-B405-EAC34E65E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95478" y="2160895"/>
              <a:ext cx="424070" cy="424070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AC750A-012A-4812-9C1B-57A20C9B9096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1717812" y="2942915"/>
              <a:ext cx="551622" cy="709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37F1484-7D70-4A25-BD3C-849547BC2C75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>
              <a:off x="1717812" y="3652772"/>
              <a:ext cx="551622" cy="4571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2D3FEC-130F-479D-9298-EA5F380F1D05}"/>
                </a:ext>
              </a:extLst>
            </p:cNvPr>
            <p:cNvCxnSpPr>
              <a:cxnSpLocks/>
              <a:stCxn id="6" idx="3"/>
              <a:endCxn id="11" idx="1"/>
            </p:cNvCxnSpPr>
            <p:nvPr/>
          </p:nvCxnSpPr>
          <p:spPr>
            <a:xfrm flipV="1">
              <a:off x="3183834" y="2372930"/>
              <a:ext cx="411644" cy="5699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C46BC35-CD80-4E36-B4A9-4165BBEC124D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3183834" y="2805282"/>
              <a:ext cx="411644" cy="1376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F30FC8-68F0-4022-AE4C-CEE8A2964B64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>
              <a:off x="3183834" y="4109970"/>
              <a:ext cx="411644" cy="248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04D1E4-45A0-4635-A9A3-56429512EEFB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3183834" y="4109970"/>
              <a:ext cx="411644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45ED47-91C1-43F6-A8D6-C80EB94FCA49}"/>
              </a:ext>
            </a:extLst>
          </p:cNvPr>
          <p:cNvGrpSpPr/>
          <p:nvPr/>
        </p:nvGrpSpPr>
        <p:grpSpPr>
          <a:xfrm>
            <a:off x="7083286" y="2777739"/>
            <a:ext cx="3356114" cy="3882890"/>
            <a:chOff x="7702826" y="1552231"/>
            <a:chExt cx="3356114" cy="3882890"/>
          </a:xfrm>
        </p:grpSpPr>
        <p:pic>
          <p:nvPicPr>
            <p:cNvPr id="19" name="Graphic 18" descr="Man with solid fill">
              <a:extLst>
                <a:ext uri="{FF2B5EF4-FFF2-40B4-BE49-F238E27FC236}">
                  <a16:creationId xmlns:a16="http://schemas.microsoft.com/office/drawing/2014/main" id="{14A23562-CF43-4718-A25B-7E59C3D12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02826" y="3098126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Man with solid fill">
              <a:extLst>
                <a:ext uri="{FF2B5EF4-FFF2-40B4-BE49-F238E27FC236}">
                  <a16:creationId xmlns:a16="http://schemas.microsoft.com/office/drawing/2014/main" id="{3895292B-43B7-47D4-8229-868841E53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68848" y="2033344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Man with solid fill">
              <a:extLst>
                <a:ext uri="{FF2B5EF4-FFF2-40B4-BE49-F238E27FC236}">
                  <a16:creationId xmlns:a16="http://schemas.microsoft.com/office/drawing/2014/main" id="{473601C7-ACA3-45E8-A46D-689502F0A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68848" y="3098126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Man with solid fill">
              <a:extLst>
                <a:ext uri="{FF2B5EF4-FFF2-40B4-BE49-F238E27FC236}">
                  <a16:creationId xmlns:a16="http://schemas.microsoft.com/office/drawing/2014/main" id="{2E2832ED-193C-46EB-8EA4-027BF1C9D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68848" y="4162909"/>
              <a:ext cx="914400" cy="914400"/>
            </a:xfrm>
            <a:prstGeom prst="rect">
              <a:avLst/>
            </a:prstGeom>
          </p:spPr>
        </p:pic>
        <p:pic>
          <p:nvPicPr>
            <p:cNvPr id="23" name="Graphic 22" descr="Man with solid fill">
              <a:extLst>
                <a:ext uri="{FF2B5EF4-FFF2-40B4-BE49-F238E27FC236}">
                  <a16:creationId xmlns:a16="http://schemas.microsoft.com/office/drawing/2014/main" id="{6415C3C7-07C0-4E53-BCB1-8E688A570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34870" y="2849287"/>
              <a:ext cx="424070" cy="424070"/>
            </a:xfrm>
            <a:prstGeom prst="rect">
              <a:avLst/>
            </a:prstGeom>
          </p:spPr>
        </p:pic>
        <p:pic>
          <p:nvPicPr>
            <p:cNvPr id="24" name="Graphic 23" descr="Man with solid fill">
              <a:extLst>
                <a:ext uri="{FF2B5EF4-FFF2-40B4-BE49-F238E27FC236}">
                  <a16:creationId xmlns:a16="http://schemas.microsoft.com/office/drawing/2014/main" id="{1C471F17-7446-4E12-8EA7-59DA9D1D8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34870" y="3281639"/>
              <a:ext cx="424070" cy="424070"/>
            </a:xfrm>
            <a:prstGeom prst="rect">
              <a:avLst/>
            </a:prstGeom>
          </p:spPr>
        </p:pic>
        <p:pic>
          <p:nvPicPr>
            <p:cNvPr id="25" name="Graphic 24" descr="Man with solid fill">
              <a:extLst>
                <a:ext uri="{FF2B5EF4-FFF2-40B4-BE49-F238E27FC236}">
                  <a16:creationId xmlns:a16="http://schemas.microsoft.com/office/drawing/2014/main" id="{0E0A831F-6972-40C7-B67A-2551EC872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34870" y="3713991"/>
              <a:ext cx="424070" cy="424070"/>
            </a:xfrm>
            <a:prstGeom prst="rect">
              <a:avLst/>
            </a:prstGeom>
          </p:spPr>
        </p:pic>
        <p:pic>
          <p:nvPicPr>
            <p:cNvPr id="26" name="Graphic 25" descr="Man with solid fill">
              <a:extLst>
                <a:ext uri="{FF2B5EF4-FFF2-40B4-BE49-F238E27FC236}">
                  <a16:creationId xmlns:a16="http://schemas.microsoft.com/office/drawing/2014/main" id="{EAEE3B6B-4024-4388-9FC8-AF3F8D2E4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34870" y="4146343"/>
              <a:ext cx="424070" cy="424070"/>
            </a:xfrm>
            <a:prstGeom prst="rect">
              <a:avLst/>
            </a:prstGeom>
          </p:spPr>
        </p:pic>
        <p:pic>
          <p:nvPicPr>
            <p:cNvPr id="27" name="Graphic 26" descr="Man with solid fill">
              <a:extLst>
                <a:ext uri="{FF2B5EF4-FFF2-40B4-BE49-F238E27FC236}">
                  <a16:creationId xmlns:a16="http://schemas.microsoft.com/office/drawing/2014/main" id="{25830049-8670-4E6C-8B19-BB8A24EB1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34870" y="4578695"/>
              <a:ext cx="424070" cy="424070"/>
            </a:xfrm>
            <a:prstGeom prst="rect">
              <a:avLst/>
            </a:prstGeom>
          </p:spPr>
        </p:pic>
        <p:pic>
          <p:nvPicPr>
            <p:cNvPr id="28" name="Graphic 27" descr="Man with solid fill">
              <a:extLst>
                <a:ext uri="{FF2B5EF4-FFF2-40B4-BE49-F238E27FC236}">
                  <a16:creationId xmlns:a16="http://schemas.microsoft.com/office/drawing/2014/main" id="{B745B506-2FE7-4AE0-93C1-B8BBF1240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34870" y="5011051"/>
              <a:ext cx="424070" cy="424070"/>
            </a:xfrm>
            <a:prstGeom prst="rect">
              <a:avLst/>
            </a:prstGeom>
          </p:spPr>
        </p:pic>
        <p:pic>
          <p:nvPicPr>
            <p:cNvPr id="29" name="Graphic 28" descr="Man with solid fill">
              <a:extLst>
                <a:ext uri="{FF2B5EF4-FFF2-40B4-BE49-F238E27FC236}">
                  <a16:creationId xmlns:a16="http://schemas.microsoft.com/office/drawing/2014/main" id="{741125A3-814C-4FDF-A54F-C9B6F8946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34870" y="2416935"/>
              <a:ext cx="424070" cy="424070"/>
            </a:xfrm>
            <a:prstGeom prst="rect">
              <a:avLst/>
            </a:prstGeom>
          </p:spPr>
        </p:pic>
        <p:pic>
          <p:nvPicPr>
            <p:cNvPr id="30" name="Graphic 29" descr="Man with solid fill">
              <a:extLst>
                <a:ext uri="{FF2B5EF4-FFF2-40B4-BE49-F238E27FC236}">
                  <a16:creationId xmlns:a16="http://schemas.microsoft.com/office/drawing/2014/main" id="{95598222-4964-4390-B38D-EA0743D5A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34870" y="1984583"/>
              <a:ext cx="424070" cy="424070"/>
            </a:xfrm>
            <a:prstGeom prst="rect">
              <a:avLst/>
            </a:prstGeom>
          </p:spPr>
        </p:pic>
        <p:pic>
          <p:nvPicPr>
            <p:cNvPr id="31" name="Graphic 30" descr="Man with solid fill">
              <a:extLst>
                <a:ext uri="{FF2B5EF4-FFF2-40B4-BE49-F238E27FC236}">
                  <a16:creationId xmlns:a16="http://schemas.microsoft.com/office/drawing/2014/main" id="{6757E4A4-A3F7-465B-BC6A-8A84F7FB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34870" y="1552231"/>
              <a:ext cx="424070" cy="424070"/>
            </a:xfrm>
            <a:prstGeom prst="rect">
              <a:avLst/>
            </a:prstGeom>
          </p:spPr>
        </p:pic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6CD0D19-8013-4FDA-8EA7-685CDEC750CA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 flipV="1">
              <a:off x="8617226" y="2490544"/>
              <a:ext cx="551622" cy="10647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A4C4FFB-66E1-41E3-96A8-B997D3DD5479}"/>
                </a:ext>
              </a:extLst>
            </p:cNvPr>
            <p:cNvCxnSpPr>
              <a:cxnSpLocks/>
              <a:stCxn id="19" idx="3"/>
              <a:endCxn id="21" idx="1"/>
            </p:cNvCxnSpPr>
            <p:nvPr/>
          </p:nvCxnSpPr>
          <p:spPr>
            <a:xfrm>
              <a:off x="8617226" y="3555326"/>
              <a:ext cx="55162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8387AC9-D49B-46A7-BC49-846812B89826}"/>
                </a:ext>
              </a:extLst>
            </p:cNvPr>
            <p:cNvCxnSpPr>
              <a:cxnSpLocks/>
              <a:stCxn id="19" idx="3"/>
              <a:endCxn id="22" idx="1"/>
            </p:cNvCxnSpPr>
            <p:nvPr/>
          </p:nvCxnSpPr>
          <p:spPr>
            <a:xfrm>
              <a:off x="8617226" y="3555326"/>
              <a:ext cx="551622" cy="10647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A84FC49-2316-4FEA-88D1-6B165C456448}"/>
                </a:ext>
              </a:extLst>
            </p:cNvPr>
            <p:cNvCxnSpPr>
              <a:cxnSpLocks/>
              <a:stCxn id="20" idx="3"/>
              <a:endCxn id="31" idx="1"/>
            </p:cNvCxnSpPr>
            <p:nvPr/>
          </p:nvCxnSpPr>
          <p:spPr>
            <a:xfrm flipV="1">
              <a:off x="10083248" y="1764266"/>
              <a:ext cx="551622" cy="7262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7CE0C7-774B-4906-A908-EAF9D627EB37}"/>
                </a:ext>
              </a:extLst>
            </p:cNvPr>
            <p:cNvCxnSpPr>
              <a:cxnSpLocks/>
              <a:stCxn id="20" idx="3"/>
              <a:endCxn id="30" idx="1"/>
            </p:cNvCxnSpPr>
            <p:nvPr/>
          </p:nvCxnSpPr>
          <p:spPr>
            <a:xfrm flipV="1">
              <a:off x="10083248" y="2196618"/>
              <a:ext cx="551622" cy="2939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926DA37-5BCE-4D99-AB9C-D283FFC4F8B9}"/>
                </a:ext>
              </a:extLst>
            </p:cNvPr>
            <p:cNvCxnSpPr>
              <a:cxnSpLocks/>
              <a:stCxn id="20" idx="3"/>
              <a:endCxn id="29" idx="1"/>
            </p:cNvCxnSpPr>
            <p:nvPr/>
          </p:nvCxnSpPr>
          <p:spPr>
            <a:xfrm>
              <a:off x="10083248" y="2490544"/>
              <a:ext cx="551622" cy="1384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AF863BE-AE08-41F5-A64E-0596CCD7E0A5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 flipV="1">
              <a:off x="10083248" y="3061322"/>
              <a:ext cx="551622" cy="4940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F5A9EFE-F9C3-4E10-BC71-AABE5110057F}"/>
                </a:ext>
              </a:extLst>
            </p:cNvPr>
            <p:cNvCxnSpPr>
              <a:cxnSpLocks/>
              <a:stCxn id="21" idx="3"/>
              <a:endCxn id="24" idx="1"/>
            </p:cNvCxnSpPr>
            <p:nvPr/>
          </p:nvCxnSpPr>
          <p:spPr>
            <a:xfrm flipV="1">
              <a:off x="10083248" y="3493674"/>
              <a:ext cx="551622" cy="616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7BE7657-B6A2-4135-9465-EBCABB9C508D}"/>
                </a:ext>
              </a:extLst>
            </p:cNvPr>
            <p:cNvCxnSpPr>
              <a:cxnSpLocks/>
              <a:stCxn id="21" idx="3"/>
              <a:endCxn id="25" idx="1"/>
            </p:cNvCxnSpPr>
            <p:nvPr/>
          </p:nvCxnSpPr>
          <p:spPr>
            <a:xfrm>
              <a:off x="10083248" y="3555326"/>
              <a:ext cx="551622" cy="370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6999CF0-5C73-4E6E-8D8D-1364D4AEA640}"/>
                </a:ext>
              </a:extLst>
            </p:cNvPr>
            <p:cNvCxnSpPr>
              <a:cxnSpLocks/>
              <a:stCxn id="22" idx="3"/>
              <a:endCxn id="26" idx="1"/>
            </p:cNvCxnSpPr>
            <p:nvPr/>
          </p:nvCxnSpPr>
          <p:spPr>
            <a:xfrm flipV="1">
              <a:off x="10083248" y="4358378"/>
              <a:ext cx="551622" cy="26173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3A34340-55CA-43B0-A8F4-BC27FFC5F33D}"/>
                </a:ext>
              </a:extLst>
            </p:cNvPr>
            <p:cNvCxnSpPr>
              <a:cxnSpLocks/>
              <a:stCxn id="22" idx="3"/>
              <a:endCxn id="27" idx="1"/>
            </p:cNvCxnSpPr>
            <p:nvPr/>
          </p:nvCxnSpPr>
          <p:spPr>
            <a:xfrm>
              <a:off x="10083248" y="4620109"/>
              <a:ext cx="551622" cy="1706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793AFD9-3413-4549-81FA-B7FBAE4713C5}"/>
                </a:ext>
              </a:extLst>
            </p:cNvPr>
            <p:cNvCxnSpPr>
              <a:cxnSpLocks/>
              <a:stCxn id="22" idx="3"/>
              <a:endCxn id="28" idx="1"/>
            </p:cNvCxnSpPr>
            <p:nvPr/>
          </p:nvCxnSpPr>
          <p:spPr>
            <a:xfrm>
              <a:off x="10083248" y="4620109"/>
              <a:ext cx="551622" cy="6029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5E5B2F2-0179-4CF2-AB68-B3F5A2CAE857}"/>
                  </a:ext>
                </a:extLst>
              </p:cNvPr>
              <p:cNvSpPr txBox="1"/>
              <p:nvPr/>
            </p:nvSpPr>
            <p:spPr>
              <a:xfrm>
                <a:off x="1692964" y="6240587"/>
                <a:ext cx="129926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5E5B2F2-0179-4CF2-AB68-B3F5A2CAE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964" y="6240587"/>
                <a:ext cx="1299266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40146B-566E-4D35-B1F0-7942E6CD5802}"/>
                  </a:ext>
                </a:extLst>
              </p:cNvPr>
              <p:cNvSpPr txBox="1"/>
              <p:nvPr/>
            </p:nvSpPr>
            <p:spPr>
              <a:xfrm>
                <a:off x="8273497" y="6204199"/>
                <a:ext cx="129926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40146B-566E-4D35-B1F0-7942E6CD5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497" y="6204199"/>
                <a:ext cx="1299266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397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CF32-BF18-4E77-AAEA-D930A343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Next Generation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FB0-CD76-4F57-B845-58214BD35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matrix F is a matrix of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rate of new infections.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lvl="0" indent="0"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	</a:t>
            </a:r>
            <a:r>
              <a:rPr lang="en-US" sz="1800" dirty="0">
                <a:solidFill>
                  <a:prstClr val="black"/>
                </a:solidFill>
              </a:rPr>
              <a:t>The (𝑖,𝑗) entry of 𝐹 is the rate at which infected individuals in compartment 𝑗 produce a new infection 	in compartment 𝑖.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	-van den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Driessche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  &amp;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Watmough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  <a:ea typeface="+mn-ea"/>
                <a:cs typeface="+mn-cs"/>
              </a:rPr>
              <a:t>, 2002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AE26163-5395-4C27-BB43-194FF5B203DC}"/>
                  </a:ext>
                </a:extLst>
              </p:cNvPr>
              <p:cNvSpPr/>
              <p:nvPr/>
            </p:nvSpPr>
            <p:spPr>
              <a:xfrm>
                <a:off x="4314825" y="4256743"/>
                <a:ext cx="2549672" cy="1041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𝐹</m:t>
                      </m:r>
                      <m:r>
                        <a:rPr lang="en-US" sz="36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60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AE26163-5395-4C27-BB43-194FF5B203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825" y="4256743"/>
                <a:ext cx="2549672" cy="10416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DF8321D-745E-49B7-8D3C-0A15C2B165F1}"/>
              </a:ext>
            </a:extLst>
          </p:cNvPr>
          <p:cNvSpPr txBox="1"/>
          <p:nvPr/>
        </p:nvSpPr>
        <p:spPr>
          <a:xfrm>
            <a:off x="6864497" y="3390762"/>
            <a:ext cx="3725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people in compartment I make new infected people, and those new infected people all start in 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638CF0-0A05-4323-BF50-7AA6FC2A81E5}"/>
              </a:ext>
            </a:extLst>
          </p:cNvPr>
          <p:cNvSpPr txBox="1"/>
          <p:nvPr/>
        </p:nvSpPr>
        <p:spPr>
          <a:xfrm>
            <a:off x="5589661" y="5518025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Latent people are not (yet) infectious.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CD874D-9873-45A5-83AB-FD07E7EC2471}"/>
              </a:ext>
            </a:extLst>
          </p:cNvPr>
          <p:cNvCxnSpPr/>
          <p:nvPr/>
        </p:nvCxnSpPr>
        <p:spPr>
          <a:xfrm>
            <a:off x="5838825" y="4581525"/>
            <a:ext cx="180975" cy="866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DA2766-E30C-4C5F-B214-8AA455599A9D}"/>
              </a:ext>
            </a:extLst>
          </p:cNvPr>
          <p:cNvCxnSpPr>
            <a:cxnSpLocks/>
          </p:cNvCxnSpPr>
          <p:nvPr/>
        </p:nvCxnSpPr>
        <p:spPr>
          <a:xfrm>
            <a:off x="5838825" y="5168838"/>
            <a:ext cx="180975" cy="263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872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871B-5F0B-4C5D-A2D6-223D9AFF8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Next Generation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282A01-518F-4393-A1A0-08D8E7BA0E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is called the next generation matrix</a:t>
                </a:r>
              </a:p>
              <a:p>
                <a:pPr marL="0" indent="0" algn="l">
                  <a:buNone/>
                </a:pPr>
                <a:r>
                  <a:rPr lang="en-US" sz="1800" b="0" i="0" u="none" strike="noStrike" baseline="0" dirty="0">
                    <a:latin typeface="CMR10"/>
                  </a:rPr>
                  <a:t>	</a:t>
                </a:r>
                <a:r>
                  <a:rPr lang="en-US" sz="1800" b="0" i="0" u="none" strike="noStrike" baseline="0" dirty="0"/>
                  <a:t>Hence, the (</a:t>
                </a:r>
                <a:r>
                  <a:rPr lang="en-US" sz="1800" b="0" i="0" u="none" strike="noStrike" baseline="0" dirty="0" err="1"/>
                  <a:t>i</a:t>
                </a:r>
                <a:r>
                  <a:rPr lang="en-US" sz="1800" b="0" i="0" u="none" strike="noStrike" baseline="0" dirty="0"/>
                  <a:t>, k) entry of the product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F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/>
                  <a:t>is the expected number of new infections in 	compartment </a:t>
                </a:r>
                <a:r>
                  <a:rPr lang="en-US" sz="1800" b="0" i="0" u="none" strike="noStrike" baseline="0" dirty="0" err="1"/>
                  <a:t>i</a:t>
                </a:r>
                <a:r>
                  <a:rPr lang="en-US" sz="1800" b="0" i="0" u="none" strike="noStrike" baseline="0" dirty="0"/>
                  <a:t> produced by the infected individual originally introduced into compartment k.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MR10"/>
                  </a:rPr>
                  <a:t>	-</a:t>
                </a:r>
                <a:r>
                  <a:rPr lang="en-US" sz="1800" b="0" i="0" u="none" strike="noStrike" baseline="0" dirty="0">
                    <a:latin typeface="CMR10"/>
                  </a:rPr>
                  <a:t>van den </a:t>
                </a:r>
                <a:r>
                  <a:rPr lang="en-US" sz="1800" b="0" i="0" u="none" strike="noStrike" baseline="0" dirty="0" err="1">
                    <a:latin typeface="CMR10"/>
                  </a:rPr>
                  <a:t>Driessche</a:t>
                </a:r>
                <a:r>
                  <a:rPr lang="en-US" sz="1800" b="0" i="0" u="none" strike="noStrike" baseline="0" dirty="0">
                    <a:latin typeface="CMR10"/>
                  </a:rPr>
                  <a:t> </a:t>
                </a:r>
                <a:r>
                  <a:rPr lang="en-US" sz="1800" b="0" i="0" u="none" strike="noStrike" dirty="0">
                    <a:latin typeface="CMR10"/>
                  </a:rPr>
                  <a:t> &amp; </a:t>
                </a:r>
                <a:r>
                  <a:rPr lang="en-US" sz="1800" b="0" i="0" u="none" strike="noStrike" dirty="0" err="1">
                    <a:latin typeface="CMR10"/>
                  </a:rPr>
                  <a:t>Watmough</a:t>
                </a:r>
                <a:r>
                  <a:rPr lang="en-US" sz="1800" b="0" i="0" u="none" strike="noStrike" dirty="0">
                    <a:latin typeface="CMR10"/>
                  </a:rPr>
                  <a:t>, 2002</a:t>
                </a:r>
              </a:p>
              <a:p>
                <a:pPr marL="0" indent="0" algn="l">
                  <a:buNone/>
                </a:pPr>
                <a:endParaRPr lang="en-US" sz="1800" b="0" i="0" u="none" strike="noStrike" baseline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282A01-518F-4393-A1A0-08D8E7BA0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036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871B-5F0B-4C5D-A2D6-223D9AFF8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Next Generation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282A01-518F-4393-A1A0-08D8E7BA0E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is called the next generation matrix</a:t>
                </a:r>
              </a:p>
              <a:p>
                <a:pPr marL="0" indent="0" algn="l">
                  <a:buNone/>
                </a:pPr>
                <a:r>
                  <a:rPr lang="en-US" sz="1800" b="0" i="0" u="none" strike="noStrike" baseline="0" dirty="0">
                    <a:latin typeface="CMR10"/>
                  </a:rPr>
                  <a:t>	</a:t>
                </a:r>
                <a:r>
                  <a:rPr lang="en-US" sz="1800" b="0" i="0" u="none" strike="noStrike" baseline="0" dirty="0"/>
                  <a:t>Hence, the (</a:t>
                </a:r>
                <a:r>
                  <a:rPr lang="en-US" sz="1800" b="0" i="0" u="none" strike="noStrike" baseline="0" dirty="0" err="1"/>
                  <a:t>i</a:t>
                </a:r>
                <a:r>
                  <a:rPr lang="en-US" sz="1800" b="0" i="0" u="none" strike="noStrike" baseline="0" dirty="0"/>
                  <a:t>, k) entry of the product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F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/>
                  <a:t>is the expected number of new infections in 	compartment </a:t>
                </a:r>
                <a:r>
                  <a:rPr lang="en-US" sz="1800" b="0" i="0" u="none" strike="noStrike" baseline="0" dirty="0" err="1"/>
                  <a:t>i</a:t>
                </a:r>
                <a:r>
                  <a:rPr lang="en-US" sz="1800" b="0" i="0" u="none" strike="noStrike" baseline="0" dirty="0"/>
                  <a:t> produced by the infected individual originally introduced into compartment k.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MR10"/>
                  </a:rPr>
                  <a:t>	-</a:t>
                </a:r>
                <a:r>
                  <a:rPr lang="en-US" sz="1800" b="0" i="0" u="none" strike="noStrike" baseline="0" dirty="0">
                    <a:latin typeface="CMR10"/>
                  </a:rPr>
                  <a:t>van den </a:t>
                </a:r>
                <a:r>
                  <a:rPr lang="en-US" sz="1800" b="0" i="0" u="none" strike="noStrike" baseline="0" dirty="0" err="1">
                    <a:latin typeface="CMR10"/>
                  </a:rPr>
                  <a:t>Driessche</a:t>
                </a:r>
                <a:r>
                  <a:rPr lang="en-US" sz="1800" b="0" i="0" u="none" strike="noStrike" baseline="0" dirty="0">
                    <a:latin typeface="CMR10"/>
                  </a:rPr>
                  <a:t> </a:t>
                </a:r>
                <a:r>
                  <a:rPr lang="en-US" sz="1800" b="0" i="0" u="none" strike="noStrike" dirty="0">
                    <a:latin typeface="CMR10"/>
                  </a:rPr>
                  <a:t> &amp; </a:t>
                </a:r>
                <a:r>
                  <a:rPr lang="en-US" sz="1800" b="0" i="0" u="none" strike="noStrike" dirty="0" err="1">
                    <a:latin typeface="CMR10"/>
                  </a:rPr>
                  <a:t>Watmough</a:t>
                </a:r>
                <a:r>
                  <a:rPr lang="en-US" sz="1800" b="0" i="0" u="none" strike="noStrike" dirty="0">
                    <a:latin typeface="CMR10"/>
                  </a:rPr>
                  <a:t>, 2002</a:t>
                </a:r>
              </a:p>
              <a:p>
                <a:pPr marL="0" indent="0" algn="l">
                  <a:buNone/>
                </a:pPr>
                <a:endParaRPr lang="en-US" sz="1800" b="0" i="0" u="none" strike="noStrike" baseline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282A01-518F-4393-A1A0-08D8E7BA0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B84C5D1-1785-4C65-8D3E-463684CD1FCB}"/>
                  </a:ext>
                </a:extLst>
              </p:cNvPr>
              <p:cNvSpPr/>
              <p:nvPr/>
            </p:nvSpPr>
            <p:spPr>
              <a:xfrm>
                <a:off x="2623666" y="4333875"/>
                <a:ext cx="5628144" cy="1461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sz="2800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8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𝛽𝜎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 smtClean="0">
                                            <a:latin typeface="Cambria Math"/>
                                            <a:ea typeface="Cambria Math"/>
                                          </a:rPr>
                                          <m:t>𝜎</m:t>
                                        </m:r>
                                        <m:r>
                                          <a:rPr lang="en-US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 smtClean="0">
                                            <a:latin typeface="Cambria Math"/>
                                            <a:ea typeface="Cambria Math"/>
                                          </a:rPr>
                                          <m:t>𝛾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 smtClean="0">
                                            <a:latin typeface="Cambria Math"/>
                                            <a:ea typeface="Cambria Math"/>
                                          </a:rPr>
                                          <m:t>𝛾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B84C5D1-1785-4C65-8D3E-463684CD1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666" y="4333875"/>
                <a:ext cx="5628144" cy="1461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6FB41D3-C92D-41C9-9B16-72FB4EC588DF}"/>
              </a:ext>
            </a:extLst>
          </p:cNvPr>
          <p:cNvSpPr txBox="1"/>
          <p:nvPr/>
        </p:nvSpPr>
        <p:spPr>
          <a:xfrm>
            <a:off x="8501534" y="5643285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Infected people make new exposed, not new infectious.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7CDD41-BA99-4CFB-BEA4-77A476515CB7}"/>
              </a:ext>
            </a:extLst>
          </p:cNvPr>
          <p:cNvCxnSpPr>
            <a:cxnSpLocks/>
          </p:cNvCxnSpPr>
          <p:nvPr/>
        </p:nvCxnSpPr>
        <p:spPr>
          <a:xfrm>
            <a:off x="7591425" y="5795685"/>
            <a:ext cx="771525" cy="381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E3C655-6261-43D5-97F5-0717119EA7B6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5437738" y="5795685"/>
            <a:ext cx="2925212" cy="381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188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6C73-DED8-4297-8169-55E2D52CA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Next Generation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93C7D-E811-412F-9CE7-4B01038F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Okay, we can interpret the entries of the next generation matrix, but </a:t>
            </a:r>
            <a:r>
              <a:rPr lang="en-US" u="sng" dirty="0"/>
              <a:t>why the spectral radius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92679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0EE2-A496-43A1-B1B9-F993D7E8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of the NGM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B349E-BAAD-4D5B-9E77-EF33E0943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Near the disease-free equilibrium, the process of making the next generation is approximately linear.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use the geometry of linear systems!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C61108C-2AFF-4E49-A9C4-CFC91705E199}"/>
                  </a:ext>
                </a:extLst>
              </p:cNvPr>
              <p:cNvSpPr/>
              <p:nvPr/>
            </p:nvSpPr>
            <p:spPr>
              <a:xfrm>
                <a:off x="3981450" y="3248025"/>
                <a:ext cx="2911759" cy="889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𝐹𝑉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C61108C-2AFF-4E49-A9C4-CFC91705E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50" y="3248025"/>
                <a:ext cx="2911759" cy="8899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2D1C76-989F-4572-A623-61062C93C4BC}"/>
                  </a:ext>
                </a:extLst>
              </p:cNvPr>
              <p:cNvSpPr/>
              <p:nvPr/>
            </p:nvSpPr>
            <p:spPr>
              <a:xfrm>
                <a:off x="4438650" y="4467225"/>
                <a:ext cx="13774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𝐴𝑥</m:t>
                      </m:r>
                    </m:oMath>
                  </m:oMathPara>
                </a14:m>
                <a:endParaRPr lang="en-US" sz="28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2D1C76-989F-4572-A623-61062C93C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650" y="4467225"/>
                <a:ext cx="137749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07242D4-99A5-4EDD-823A-63D6D5CCB4C1}"/>
              </a:ext>
            </a:extLst>
          </p:cNvPr>
          <p:cNvSpPr txBox="1"/>
          <p:nvPr/>
        </p:nvSpPr>
        <p:spPr>
          <a:xfrm>
            <a:off x="7334250" y="433679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Previous generation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0D8C13-A0C0-4DDF-A2DF-428B0646B1E2}"/>
              </a:ext>
            </a:extLst>
          </p:cNvPr>
          <p:cNvSpPr txBox="1"/>
          <p:nvPr/>
        </p:nvSpPr>
        <p:spPr>
          <a:xfrm>
            <a:off x="1746936" y="437111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Next generation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7D1EAA-1FF4-45FD-862F-42046AC7A426}"/>
              </a:ext>
            </a:extLst>
          </p:cNvPr>
          <p:cNvSpPr txBox="1"/>
          <p:nvPr/>
        </p:nvSpPr>
        <p:spPr>
          <a:xfrm>
            <a:off x="5581650" y="271462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Next generation operator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FBAAC3-C8B1-4E39-9A90-9C362AF198D5}"/>
              </a:ext>
            </a:extLst>
          </p:cNvPr>
          <p:cNvCxnSpPr>
            <a:endCxn id="17" idx="1"/>
          </p:cNvCxnSpPr>
          <p:nvPr/>
        </p:nvCxnSpPr>
        <p:spPr>
          <a:xfrm flipV="1">
            <a:off x="3067050" y="3692987"/>
            <a:ext cx="914400" cy="6858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1A4F4F-7075-4B0D-BC51-92E226474C23}"/>
              </a:ext>
            </a:extLst>
          </p:cNvPr>
          <p:cNvCxnSpPr>
            <a:endCxn id="17" idx="3"/>
          </p:cNvCxnSpPr>
          <p:nvPr/>
        </p:nvCxnSpPr>
        <p:spPr>
          <a:xfrm flipH="1" flipV="1">
            <a:off x="6893209" y="3692987"/>
            <a:ext cx="617127" cy="63350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D3F6F6B-BEEC-46E0-AD21-DE5286AE097B}"/>
              </a:ext>
            </a:extLst>
          </p:cNvPr>
          <p:cNvCxnSpPr/>
          <p:nvPr/>
        </p:nvCxnSpPr>
        <p:spPr>
          <a:xfrm flipV="1">
            <a:off x="5581650" y="3083957"/>
            <a:ext cx="457200" cy="39266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5BDBA0-6517-494C-ACB2-7AA3E5A01239}"/>
              </a:ext>
            </a:extLst>
          </p:cNvPr>
          <p:cNvSpPr txBox="1"/>
          <p:nvPr/>
        </p:nvSpPr>
        <p:spPr>
          <a:xfrm>
            <a:off x="4286250" y="4990445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Linear system</a:t>
            </a:r>
          </a:p>
        </p:txBody>
      </p:sp>
    </p:spTree>
    <p:extLst>
      <p:ext uri="{BB962C8B-B14F-4D97-AF65-F5344CB8AC3E}">
        <p14:creationId xmlns:p14="http://schemas.microsoft.com/office/powerpoint/2010/main" val="1063467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3FF7-F1BE-4418-916C-0BBDA2F5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of the NGM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8419F8-1896-4465-A2B1-7A695FF4A4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953125" cy="4351338"/>
              </a:xfrm>
            </p:spPr>
            <p:txBody>
              <a:bodyPr/>
              <a:lstStyle/>
              <a:p>
                <a:r>
                  <a:rPr lang="en-US" dirty="0"/>
                  <a:t>Consider the unit circle in the 1-norm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=1}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1-norm is natural choice because we are  partitioning a fixed population into different compartments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8419F8-1896-4465-A2B1-7A695FF4A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953125" cy="4351338"/>
              </a:xfrm>
              <a:blipFill>
                <a:blip r:embed="rId2"/>
                <a:stretch>
                  <a:fillRect l="-1844" t="-2241" r="-2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Unit Ball In A Norm Space, HD Png Download - kindpng">
            <a:extLst>
              <a:ext uri="{FF2B5EF4-FFF2-40B4-BE49-F238E27FC236}">
                <a16:creationId xmlns:a16="http://schemas.microsoft.com/office/drawing/2014/main" id="{D0282FC2-2D24-4D95-9BBF-3A498A6C6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2028825"/>
            <a:ext cx="4819650" cy="471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502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0923759-44BE-4C65-9C4D-AB6A030A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2" y="1324154"/>
            <a:ext cx="4880538" cy="5029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F4D744-77CE-463F-A801-5580D374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of the NGM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8A1E-4997-4F78-82F6-CA9C9B510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a linear transformation to a circle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62676D6-7DA0-4AAE-AF23-BB55598F1E42}"/>
                  </a:ext>
                </a:extLst>
              </p:cNvPr>
              <p:cNvSpPr/>
              <p:nvPr/>
            </p:nvSpPr>
            <p:spPr>
              <a:xfrm>
                <a:off x="933450" y="2671602"/>
                <a:ext cx="2927533" cy="819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A</m:t>
                      </m:r>
                      <m:r>
                        <a:rPr lang="en-US" sz="280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.58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0.84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.14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1.72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62676D6-7DA0-4AAE-AF23-BB55598F1E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0" y="2671602"/>
                <a:ext cx="2927533" cy="8195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D3064C-428D-4213-8731-01AFA283121D}"/>
                  </a:ext>
                </a:extLst>
              </p:cNvPr>
              <p:cNvSpPr txBox="1"/>
              <p:nvPr/>
            </p:nvSpPr>
            <p:spPr>
              <a:xfrm>
                <a:off x="-990600" y="4075552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D3064C-428D-4213-8731-01AFA2831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0600" y="4075552"/>
                <a:ext cx="60960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723C9D9-CD34-48CF-A099-C09B27D79E7B}"/>
              </a:ext>
            </a:extLst>
          </p:cNvPr>
          <p:cNvSpPr txBox="1"/>
          <p:nvPr/>
        </p:nvSpPr>
        <p:spPr>
          <a:xfrm>
            <a:off x="647700" y="5153025"/>
            <a:ext cx="5286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size of the next generation depends on the partition of the previous generation.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8A5D7B-C9CD-405A-ABE1-89F94F70164C}"/>
              </a:ext>
            </a:extLst>
          </p:cNvPr>
          <p:cNvSpPr txBox="1"/>
          <p:nvPr/>
        </p:nvSpPr>
        <p:spPr>
          <a:xfrm>
            <a:off x="7702645" y="1577649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Largest possible next generation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C6ADB-C2FE-43D7-BF8F-8EC4F222BC06}"/>
              </a:ext>
            </a:extLst>
          </p:cNvPr>
          <p:cNvSpPr txBox="1"/>
          <p:nvPr/>
        </p:nvSpPr>
        <p:spPr>
          <a:xfrm>
            <a:off x="10237695" y="4264267"/>
            <a:ext cx="2232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Eigenvector corresponding to largest eigenvalue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43572-F631-45AA-A7D2-A5B787E58A5E}"/>
              </a:ext>
            </a:extLst>
          </p:cNvPr>
          <p:cNvCxnSpPr>
            <a:cxnSpLocks/>
          </p:cNvCxnSpPr>
          <p:nvPr/>
        </p:nvCxnSpPr>
        <p:spPr>
          <a:xfrm>
            <a:off x="9283366" y="1924662"/>
            <a:ext cx="771525" cy="496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79483C-A459-456C-BDF3-FB72ABFDE50E}"/>
              </a:ext>
            </a:extLst>
          </p:cNvPr>
          <p:cNvCxnSpPr>
            <a:cxnSpLocks/>
          </p:cNvCxnSpPr>
          <p:nvPr/>
        </p:nvCxnSpPr>
        <p:spPr>
          <a:xfrm>
            <a:off x="10897855" y="3096297"/>
            <a:ext cx="261936" cy="1155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41AE2C-9099-4153-A294-C8F49D1863F7}"/>
                  </a:ext>
                </a:extLst>
              </p:cNvPr>
              <p:cNvSpPr txBox="1"/>
              <p:nvPr/>
            </p:nvSpPr>
            <p:spPr>
              <a:xfrm>
                <a:off x="7873817" y="2191042"/>
                <a:ext cx="1485900" cy="381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2.56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41AE2C-9099-4153-A294-C8F49D186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817" y="2191042"/>
                <a:ext cx="1485900" cy="381788"/>
              </a:xfrm>
              <a:prstGeom prst="rect">
                <a:avLst/>
              </a:prstGeom>
              <a:blipFill>
                <a:blip r:embed="rId5"/>
                <a:stretch>
                  <a:fillRect t="-7937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98C1A4-39CE-473C-83A2-574AD78B05FF}"/>
                  </a:ext>
                </a:extLst>
              </p:cNvPr>
              <p:cNvSpPr txBox="1"/>
              <p:nvPr/>
            </p:nvSpPr>
            <p:spPr>
              <a:xfrm>
                <a:off x="10493041" y="5081744"/>
                <a:ext cx="1333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/>
                      </a:rPr>
                      <m:t>ρ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2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98C1A4-39CE-473C-83A2-574AD78B0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3041" y="5081744"/>
                <a:ext cx="1333500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380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16D84-D5A9-4CCF-9028-42C451F70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of the NGM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8F0F65-7E88-4441-AA8B-528E00F9F3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838825" cy="4351338"/>
              </a:xfrm>
            </p:spPr>
            <p:txBody>
              <a:bodyPr/>
              <a:lstStyle/>
              <a:p>
                <a:r>
                  <a:rPr lang="en-US" dirty="0"/>
                  <a:t>After multiple generations,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, the shape gets larger and becomes exaggerated. This tells us about long term behavior.</a:t>
                </a:r>
              </a:p>
              <a:p>
                <a:endParaRPr lang="en-US" dirty="0"/>
              </a:p>
              <a:p>
                <a:r>
                  <a:rPr lang="en-US" dirty="0"/>
                  <a:t>But, we don’t care about long-term, linear  behavior, per se, which will quickly deviate from the true non-linear behavior. We want </a:t>
                </a:r>
                <a:r>
                  <a:rPr lang="en-US" i="1" dirty="0"/>
                  <a:t>average</a:t>
                </a:r>
                <a:r>
                  <a:rPr lang="en-US" dirty="0"/>
                  <a:t> behavior.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8F0F65-7E88-4441-AA8B-528E00F9F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838825" cy="4351338"/>
              </a:xfrm>
              <a:blipFill>
                <a:blip r:embed="rId2"/>
                <a:stretch>
                  <a:fillRect l="-1881" t="-2241" r="-209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FECD640-92ED-4345-B504-59F5A761C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971" y="1362075"/>
            <a:ext cx="477086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18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B008-C49D-418C-B577-BCE7F396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of the NGM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16B409-6C1A-4B56-BFBB-C4C62C70F2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5245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Scale our shape so that we get average generation size,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increases, we see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converging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size of the average next generation will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because (almost every) initial condition converges  to lie along the dominant eigenvector.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16B409-6C1A-4B56-BFBB-C4C62C70F2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524500" cy="4351338"/>
              </a:xfrm>
              <a:blipFill>
                <a:blip r:embed="rId2"/>
                <a:stretch>
                  <a:fillRect l="-198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9BE7C94-AB61-4D24-8560-433693C7B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544" y="1309480"/>
            <a:ext cx="468006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27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DD176-88E4-4C94-B63D-4F33BB3E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of the NGM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AAC8D-6ACE-4806-8DD7-193FC12DB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eigenvector corresponding to the largest eigenvalue of A also has a useful interpretation. It is the stable distribution of the infectious compartments.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Note that this stable distribution is unlikely to manifest in reality because an epidemic quickly leaves the vicinity of the DFE where this analysis is valid.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38FBFCC-D266-4F5F-B886-38F7D3714C50}"/>
                  </a:ext>
                </a:extLst>
              </p:cNvPr>
              <p:cNvSpPr/>
              <p:nvPr/>
            </p:nvSpPr>
            <p:spPr>
              <a:xfrm>
                <a:off x="1619037" y="2867025"/>
                <a:ext cx="7004482" cy="14967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ν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1000" b="0" i="1" dirty="0">
                  <a:latin typeface="Cambria Math" panose="02040503050406030204" pitchFamily="18" charset="0"/>
                </a:endParaRPr>
              </a:p>
              <a:p>
                <a:r>
                  <a:rPr lang="en-US" sz="2800" b="0" dirty="0"/>
                  <a:t>               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.58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0.84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.14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1.72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38FBFCC-D266-4F5F-B886-38F7D3714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37" y="2867025"/>
                <a:ext cx="7004482" cy="14967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09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C008-1A29-4496-956C-3B386D2CE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aspects of the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F81FA-3082-49D0-932F-7D435DD0D5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Single infectious period in an otherwise susceptible population</a:t>
                </a:r>
              </a:p>
              <a:p>
                <a:pPr lvl="1"/>
                <a:r>
                  <a:rPr lang="en-US" dirty="0"/>
                  <a:t>Technically defined only at the beginning of an outbreak</a:t>
                </a:r>
              </a:p>
              <a:p>
                <a:pPr lvl="1"/>
                <a:r>
                  <a:rPr lang="en-US" dirty="0"/>
                  <a:t>But,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often used an abstract concept for an infectious disease’s epidemic potential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i="1" dirty="0"/>
                  <a:t>Expected</a:t>
                </a:r>
                <a:r>
                  <a:rPr lang="en-US" dirty="0"/>
                  <a:t> number of new cases</a:t>
                </a:r>
              </a:p>
              <a:p>
                <a:pPr lvl="1"/>
                <a:r>
                  <a:rPr lang="en-US" dirty="0"/>
                  <a:t>Any specific person will infect more or fewer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Over their infectious period</a:t>
                </a:r>
              </a:p>
              <a:p>
                <a:pPr lvl="1"/>
                <a:r>
                  <a:rPr lang="en-US" dirty="0"/>
                  <a:t>There is an interplay between the infectious period, the pathogen’s infectiousness, and other aspects of its natural history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F81FA-3082-49D0-932F-7D435DD0D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946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E5BF-362D-4EFB-8284-02DA3667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DDA3C7A-4EB8-4C2F-BF7D-EE6713F0B65B}"/>
                  </a:ext>
                </a:extLst>
              </p:cNvPr>
              <p:cNvSpPr/>
              <p:nvPr/>
            </p:nvSpPr>
            <p:spPr>
              <a:xfrm>
                <a:off x="1123950" y="5682076"/>
                <a:ext cx="2924583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8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.30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1.20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.15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1.00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DDA3C7A-4EB8-4C2F-BF7D-EE6713F0B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0" y="5682076"/>
                <a:ext cx="2924583" cy="8592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ACE5E3E-0AE6-444C-9576-1ED569E6E9A6}"/>
                  </a:ext>
                </a:extLst>
              </p:cNvPr>
              <p:cNvSpPr/>
              <p:nvPr/>
            </p:nvSpPr>
            <p:spPr>
              <a:xfrm>
                <a:off x="6572250" y="5682076"/>
                <a:ext cx="2906950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8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.80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1.60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.00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0.40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ACE5E3E-0AE6-444C-9576-1ED569E6E9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50" y="5682076"/>
                <a:ext cx="2906950" cy="8592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158C11C-8B6E-4EE9-8971-16B97E5AE491}"/>
              </a:ext>
            </a:extLst>
          </p:cNvPr>
          <p:cNvSpPr txBox="1"/>
          <p:nvPr/>
        </p:nvSpPr>
        <p:spPr>
          <a:xfrm>
            <a:off x="1799365" y="6444076"/>
            <a:ext cx="2143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Eigenvalues: 1.6, 0.7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C443E7-3126-46D7-B539-E788A2DE0079}"/>
              </a:ext>
            </a:extLst>
          </p:cNvPr>
          <p:cNvSpPr txBox="1"/>
          <p:nvPr/>
        </p:nvSpPr>
        <p:spPr>
          <a:xfrm>
            <a:off x="7339151" y="6455744"/>
            <a:ext cx="209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Eigenvalues: 0.8, 0.4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C1500-83D7-4CD6-9F38-34D756F132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019" y="1448602"/>
            <a:ext cx="3756676" cy="39607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4D40BC-E427-4B88-A61A-EE55833470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0559" y="1437672"/>
            <a:ext cx="3756676" cy="396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90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CE5B38-9874-4DF3-9CD0-4EB10D76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symbolic interpretations of the NGM</a:t>
            </a:r>
          </a:p>
        </p:txBody>
      </p:sp>
    </p:spTree>
    <p:extLst>
      <p:ext uri="{BB962C8B-B14F-4D97-AF65-F5344CB8AC3E}">
        <p14:creationId xmlns:p14="http://schemas.microsoft.com/office/powerpoint/2010/main" val="3414032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FC89AF-FE73-4998-BB1C-1A8EADAD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NGM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E53966-159F-4202-92C0-09F5F5E00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have a better understanding why the spectral radius is the right measure.</a:t>
            </a:r>
          </a:p>
          <a:p>
            <a:endParaRPr lang="en-US" dirty="0"/>
          </a:p>
          <a:p>
            <a:r>
              <a:rPr lang="en-US" dirty="0"/>
              <a:t>But we still may struggle with interpreting the NGM matrix in terms of our parameters, especially in higher dimensional cases.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30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8CFF-7F44-4F0B-A327-DCAB4191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Treatment compliance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7391E-4585-43DD-88A2-5B7198964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Infected individuals can go on and off a treatment that reduces their infectivity and mortality rate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B0E6FC-6E62-4925-B8C2-8B1CE0C41455}"/>
                  </a:ext>
                </a:extLst>
              </p:cNvPr>
              <p:cNvSpPr txBox="1"/>
              <p:nvPr/>
            </p:nvSpPr>
            <p:spPr>
              <a:xfrm>
                <a:off x="1592390" y="2762368"/>
                <a:ext cx="5711998" cy="147123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𝑆</m:t>
                          </m:r>
                        </m:e>
                      </m:acc>
                      <m:r>
                        <a:rPr lang="en-US" sz="2800" b="0" i="0" smtClean="0">
                          <a:latin typeface="Cambria Math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S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𝐼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sz="2800" b="0" dirty="0">
                  <a:latin typeface="Corbel" panose="020B0503020204020204" pitchFamily="34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𝐼</m:t>
                          </m:r>
                        </m:e>
                      </m:acc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  <a:ea typeface="Cambria Math"/>
                        </a:rPr>
                        <m:t>S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𝐼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𝐼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𝑇</m:t>
                      </m:r>
                    </m:oMath>
                  </m:oMathPara>
                </a14:m>
                <a:endParaRPr lang="en-US" sz="2800" i="1" dirty="0">
                  <a:latin typeface="Corbel" panose="020B0503020204020204" pitchFamily="34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𝑇</m:t>
                          </m:r>
                        </m:e>
                      </m:acc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  <a:ea typeface="Cambria Math"/>
                        </a:rPr>
                        <m:t>φ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I</m:t>
                      </m:r>
                      <m:r>
                        <a:rPr lang="en-US" sz="2800" b="0" i="0" smtClean="0">
                          <a:latin typeface="Cambria Math"/>
                          <a:ea typeface="Cambria Math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𝑇</m:t>
                      </m:r>
                    </m:oMath>
                  </m:oMathPara>
                </a14:m>
                <a:endParaRPr lang="en-US" sz="28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B0E6FC-6E62-4925-B8C2-8B1CE0C41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390" y="2762368"/>
                <a:ext cx="5711998" cy="14712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2C5FF564-82EE-4E12-B466-7A1A3C3516E5}"/>
              </a:ext>
            </a:extLst>
          </p:cNvPr>
          <p:cNvSpPr/>
          <p:nvPr/>
        </p:nvSpPr>
        <p:spPr>
          <a:xfrm>
            <a:off x="1924050" y="4738127"/>
            <a:ext cx="1905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928D94DC-0E98-4068-9CE3-353DB20A34A1}"/>
              </a:ext>
            </a:extLst>
          </p:cNvPr>
          <p:cNvSpPr/>
          <p:nvPr/>
        </p:nvSpPr>
        <p:spPr>
          <a:xfrm>
            <a:off x="4806307" y="4719592"/>
            <a:ext cx="1905000" cy="1219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A1390B7B-4332-4C57-9E31-BEDF602DA41C}"/>
              </a:ext>
            </a:extLst>
          </p:cNvPr>
          <p:cNvSpPr/>
          <p:nvPr/>
        </p:nvSpPr>
        <p:spPr>
          <a:xfrm>
            <a:off x="7688564" y="4719592"/>
            <a:ext cx="1905000" cy="1219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BB8615-BC3D-4664-8D75-0E6732831548}"/>
              </a:ext>
            </a:extLst>
          </p:cNvPr>
          <p:cNvSpPr txBox="1"/>
          <p:nvPr/>
        </p:nvSpPr>
        <p:spPr>
          <a:xfrm>
            <a:off x="1924050" y="5119127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rbel" panose="020B0503020204020204" pitchFamily="34" charset="0"/>
              </a:rPr>
              <a:t>Susceptible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A03AE3-3BF7-4CFB-B957-8FDFA0B92AE3}"/>
              </a:ext>
            </a:extLst>
          </p:cNvPr>
          <p:cNvSpPr txBox="1"/>
          <p:nvPr/>
        </p:nvSpPr>
        <p:spPr>
          <a:xfrm>
            <a:off x="4806307" y="5098359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rbel" panose="020B0503020204020204" pitchFamily="34" charset="0"/>
              </a:rPr>
              <a:t>Infected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CF31CB-BF7E-4CD0-8B93-E2D65F0DB7EF}"/>
              </a:ext>
            </a:extLst>
          </p:cNvPr>
          <p:cNvSpPr txBox="1"/>
          <p:nvPr/>
        </p:nvSpPr>
        <p:spPr>
          <a:xfrm>
            <a:off x="7674148" y="5098358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rbel" panose="020B0503020204020204" pitchFamily="34" charset="0"/>
              </a:rPr>
              <a:t>Treatment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7652F8-5707-40AF-8101-9B9FB018B5B9}"/>
              </a:ext>
            </a:extLst>
          </p:cNvPr>
          <p:cNvCxnSpPr>
            <a:endCxn id="9" idx="1"/>
          </p:cNvCxnSpPr>
          <p:nvPr/>
        </p:nvCxnSpPr>
        <p:spPr>
          <a:xfrm>
            <a:off x="3829050" y="5329190"/>
            <a:ext cx="977257" cy="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764EEA-238B-44D9-BC80-61C92419EE7B}"/>
              </a:ext>
            </a:extLst>
          </p:cNvPr>
          <p:cNvCxnSpPr/>
          <p:nvPr/>
        </p:nvCxnSpPr>
        <p:spPr>
          <a:xfrm>
            <a:off x="6726259" y="5572379"/>
            <a:ext cx="977257" cy="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234D5E-B739-4F48-8E09-889570D0D376}"/>
              </a:ext>
            </a:extLst>
          </p:cNvPr>
          <p:cNvCxnSpPr/>
          <p:nvPr/>
        </p:nvCxnSpPr>
        <p:spPr>
          <a:xfrm>
            <a:off x="6696891" y="5094410"/>
            <a:ext cx="977257" cy="2"/>
          </a:xfrm>
          <a:prstGeom prst="straightConnector1">
            <a:avLst/>
          </a:prstGeom>
          <a:ln>
            <a:headEnd type="arrow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ACCB7D-EA2C-457A-8D0D-C67F7C079D27}"/>
              </a:ext>
            </a:extLst>
          </p:cNvPr>
          <p:cNvCxnSpPr>
            <a:stCxn id="6" idx="2"/>
          </p:cNvCxnSpPr>
          <p:nvPr/>
        </p:nvCxnSpPr>
        <p:spPr>
          <a:xfrm>
            <a:off x="5758807" y="5938792"/>
            <a:ext cx="0" cy="55193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133B0D-09C9-4C58-B798-A7A08F24181C}"/>
              </a:ext>
            </a:extLst>
          </p:cNvPr>
          <p:cNvCxnSpPr/>
          <p:nvPr/>
        </p:nvCxnSpPr>
        <p:spPr>
          <a:xfrm>
            <a:off x="8700832" y="5947029"/>
            <a:ext cx="0" cy="55193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EE7748-FEC2-486F-A972-87357D84D55B}"/>
                  </a:ext>
                </a:extLst>
              </p:cNvPr>
              <p:cNvSpPr txBox="1"/>
              <p:nvPr/>
            </p:nvSpPr>
            <p:spPr>
              <a:xfrm>
                <a:off x="2838450" y="6121395"/>
                <a:ext cx="243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rbel" panose="020B0503020204020204" pitchFamily="34" charset="0"/>
                  </a:rPr>
                  <a:t>Infection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𝐼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>
                    <a:latin typeface="Corbel" panose="020B05030202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EE7748-FEC2-486F-A972-87357D84D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50" y="6121395"/>
                <a:ext cx="2438400" cy="369332"/>
              </a:xfrm>
              <a:prstGeom prst="rect">
                <a:avLst/>
              </a:prstGeom>
              <a:blipFill>
                <a:blip r:embed="rId3"/>
                <a:stretch>
                  <a:fillRect l="-225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46EDC5-7E55-4D8F-95CC-B10983B8C3B7}"/>
              </a:ext>
            </a:extLst>
          </p:cNvPr>
          <p:cNvCxnSpPr/>
          <p:nvPr/>
        </p:nvCxnSpPr>
        <p:spPr>
          <a:xfrm flipV="1">
            <a:off x="4028818" y="5423927"/>
            <a:ext cx="288860" cy="59106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81C111-559F-4FC7-A3C6-5508DA03A386}"/>
                  </a:ext>
                </a:extLst>
              </p:cNvPr>
              <p:cNvSpPr txBox="1"/>
              <p:nvPr/>
            </p:nvSpPr>
            <p:spPr>
              <a:xfrm>
                <a:off x="6484316" y="4195898"/>
                <a:ext cx="1002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rbel" panose="020B0503020204020204" pitchFamily="34" charset="0"/>
                  </a:rPr>
                  <a:t>Lapse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81C111-559F-4FC7-A3C6-5508DA03A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316" y="4195898"/>
                <a:ext cx="1002334" cy="369332"/>
              </a:xfrm>
              <a:prstGeom prst="rect">
                <a:avLst/>
              </a:prstGeom>
              <a:blipFill>
                <a:blip r:embed="rId4"/>
                <a:stretch>
                  <a:fillRect l="-548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ABC2C0-431B-4843-B902-E0605662760D}"/>
                  </a:ext>
                </a:extLst>
              </p:cNvPr>
              <p:cNvSpPr txBox="1"/>
              <p:nvPr/>
            </p:nvSpPr>
            <p:spPr>
              <a:xfrm>
                <a:off x="6419850" y="6109727"/>
                <a:ext cx="15223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orbel" panose="020B0503020204020204" pitchFamily="34" charset="0"/>
                  </a:rPr>
                  <a:t>Start treatment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endParaRPr lang="en-US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ABC2C0-431B-4843-B902-E06056627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850" y="6109727"/>
                <a:ext cx="1522392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0F6058-85BE-4E7D-9DC1-185F7EAE0744}"/>
              </a:ext>
            </a:extLst>
          </p:cNvPr>
          <p:cNvCxnSpPr/>
          <p:nvPr/>
        </p:nvCxnSpPr>
        <p:spPr>
          <a:xfrm flipV="1">
            <a:off x="7214887" y="5719458"/>
            <a:ext cx="187777" cy="4019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50413C-850D-47B0-8CDA-FD77E3B2B986}"/>
              </a:ext>
            </a:extLst>
          </p:cNvPr>
          <p:cNvCxnSpPr>
            <a:stCxn id="18" idx="2"/>
          </p:cNvCxnSpPr>
          <p:nvPr/>
        </p:nvCxnSpPr>
        <p:spPr>
          <a:xfrm>
            <a:off x="6985483" y="4565230"/>
            <a:ext cx="318905" cy="40149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20B091-18C9-456A-8E1A-55C146E94B3A}"/>
                  </a:ext>
                </a:extLst>
              </p:cNvPr>
              <p:cNvSpPr txBox="1"/>
              <p:nvPr/>
            </p:nvSpPr>
            <p:spPr>
              <a:xfrm>
                <a:off x="5100359" y="6414527"/>
                <a:ext cx="1319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rbel" panose="020B0503020204020204" pitchFamily="34" charset="0"/>
                  </a:rPr>
                  <a:t>Death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𝐼</m:t>
                        </m:r>
                      </m:sub>
                    </m:sSub>
                  </m:oMath>
                </a14:m>
                <a:endParaRPr lang="en-US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E20B091-18C9-456A-8E1A-55C146E94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359" y="6414527"/>
                <a:ext cx="1319491" cy="369332"/>
              </a:xfrm>
              <a:prstGeom prst="rect">
                <a:avLst/>
              </a:prstGeom>
              <a:blipFill>
                <a:blip r:embed="rId6"/>
                <a:stretch>
                  <a:fillRect l="-41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E7A5FC-02C6-4978-8C95-9E2951E3A273}"/>
                  </a:ext>
                </a:extLst>
              </p:cNvPr>
              <p:cNvSpPr txBox="1"/>
              <p:nvPr/>
            </p:nvSpPr>
            <p:spPr>
              <a:xfrm>
                <a:off x="8043102" y="6488668"/>
                <a:ext cx="1319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rbel" panose="020B0503020204020204" pitchFamily="34" charset="0"/>
                  </a:rPr>
                  <a:t>Death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b>
                    </m:sSub>
                  </m:oMath>
                </a14:m>
                <a:endParaRPr lang="en-US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E7A5FC-02C6-4978-8C95-9E2951E3A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102" y="6488668"/>
                <a:ext cx="1319491" cy="369332"/>
              </a:xfrm>
              <a:prstGeom prst="rect">
                <a:avLst/>
              </a:prstGeom>
              <a:blipFill>
                <a:blip r:embed="rId7"/>
                <a:stretch>
                  <a:fillRect l="-368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908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CD45-91C5-4F6C-AA11-94EEEAEE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Treatment compliance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6F09C5-4DE6-448A-8E16-BEF2F756D578}"/>
                  </a:ext>
                </a:extLst>
              </p:cNvPr>
              <p:cNvSpPr txBox="1"/>
              <p:nvPr/>
            </p:nvSpPr>
            <p:spPr>
              <a:xfrm>
                <a:off x="1281469" y="1453596"/>
                <a:ext cx="4343400" cy="181806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  <a:ea typeface="Cambria Math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𝐼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0" i="1" dirty="0">
                  <a:latin typeface="Corbel" panose="020B05030202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v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𝜑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2800" i="1" smtClean="0">
                                    <a:latin typeface="Cambria Math"/>
                                    <a:ea typeface="Cambria Math"/>
                                  </a:rPr>
                                  <m:t>𝜑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  <a:ea typeface="Cambria Math"/>
                                  </a:rPr>
                                  <m:t>I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0" i="1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6F09C5-4DE6-448A-8E16-BEF2F756D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469" y="1453596"/>
                <a:ext cx="4343400" cy="18180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FC875A-F6DC-4589-8FC8-37B7EDB00BA3}"/>
                  </a:ext>
                </a:extLst>
              </p:cNvPr>
              <p:cNvSpPr txBox="1"/>
              <p:nvPr/>
            </p:nvSpPr>
            <p:spPr>
              <a:xfrm>
                <a:off x="5929669" y="1562247"/>
                <a:ext cx="3733800" cy="16526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F</m:t>
                      </m:r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i="1" dirty="0">
                  <a:latin typeface="Corbel" panose="020B05030202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V</m:t>
                      </m:r>
                      <m:r>
                        <a:rPr lang="en-US" sz="28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𝜑</m:t>
                                </m:r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𝜑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0" i="1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FC875A-F6DC-4589-8FC8-37B7EDB00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669" y="1562247"/>
                <a:ext cx="3733800" cy="16526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FE1E77F-B2DA-4DB1-95D8-9F606882D8A2}"/>
                  </a:ext>
                </a:extLst>
              </p:cNvPr>
              <p:cNvSpPr/>
              <p:nvPr/>
            </p:nvSpPr>
            <p:spPr>
              <a:xfrm>
                <a:off x="1047750" y="3719384"/>
                <a:ext cx="9054594" cy="19553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8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𝜑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𝐼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𝑇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sz="2800" i="1" smtClean="0">
                                        <a:latin typeface="Cambria Math"/>
                                        <a:ea typeface="Cambria Math"/>
                                      </a:rPr>
                                      <m:t>𝜑𝜃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𝜑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𝐼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𝑇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𝜑𝜃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𝜑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𝜑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𝐼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𝑇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𝜑𝜃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𝜑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𝜑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𝐼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𝑇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𝜑𝜃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FE1E77F-B2DA-4DB1-95D8-9F606882D8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0" y="3719384"/>
                <a:ext cx="9054594" cy="19553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81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CD45-91C5-4F6C-AA11-94EEEAEE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Treatment compliance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6F09C5-4DE6-448A-8E16-BEF2F756D578}"/>
                  </a:ext>
                </a:extLst>
              </p:cNvPr>
              <p:cNvSpPr txBox="1"/>
              <p:nvPr/>
            </p:nvSpPr>
            <p:spPr>
              <a:xfrm>
                <a:off x="1281469" y="1453596"/>
                <a:ext cx="4343400" cy="181806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  <a:ea typeface="Cambria Math"/>
                                  </a:rPr>
                                  <m:t>S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𝐼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0" i="1" dirty="0">
                  <a:latin typeface="Corbel" panose="020B05030202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v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8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𝜑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𝐼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sz="2800" i="1" smtClean="0">
                                    <a:latin typeface="Cambria Math"/>
                                    <a:ea typeface="Cambria Math"/>
                                  </a:rPr>
                                  <m:t>𝜑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/>
                                    <a:ea typeface="Cambria Math"/>
                                  </a:rPr>
                                  <m:t>I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0" i="1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6F09C5-4DE6-448A-8E16-BEF2F756D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469" y="1453596"/>
                <a:ext cx="4343400" cy="18180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FC875A-F6DC-4589-8FC8-37B7EDB00BA3}"/>
                  </a:ext>
                </a:extLst>
              </p:cNvPr>
              <p:cNvSpPr txBox="1"/>
              <p:nvPr/>
            </p:nvSpPr>
            <p:spPr>
              <a:xfrm>
                <a:off x="5929669" y="1562247"/>
                <a:ext cx="3733800" cy="16526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F</m:t>
                      </m:r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i="1" dirty="0">
                  <a:latin typeface="Corbel" panose="020B05030202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V</m:t>
                      </m:r>
                      <m:r>
                        <a:rPr lang="en-US" sz="28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𝜑</m:t>
                                </m:r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𝜑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  <m:r>
                                  <a:rPr lang="en-US" sz="28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0" i="1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FC875A-F6DC-4589-8FC8-37B7EDB00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669" y="1562247"/>
                <a:ext cx="3733800" cy="16526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FE1E77F-B2DA-4DB1-95D8-9F606882D8A2}"/>
                  </a:ext>
                </a:extLst>
              </p:cNvPr>
              <p:cNvSpPr/>
              <p:nvPr/>
            </p:nvSpPr>
            <p:spPr>
              <a:xfrm>
                <a:off x="1047750" y="3719384"/>
                <a:ext cx="9054594" cy="19553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8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𝜑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𝐼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𝑇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sz="2800" i="1" smtClean="0">
                                        <a:latin typeface="Cambria Math"/>
                                        <a:ea typeface="Cambria Math"/>
                                      </a:rPr>
                                      <m:t>𝜑𝜃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𝜑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𝐼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𝑇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𝜑𝜃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𝜑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𝜑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𝐼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𝑇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𝜑𝜃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𝜑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𝜑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𝐼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𝜃</m:t>
                                        </m:r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𝑇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/>
                                        <a:ea typeface="Cambria Math"/>
                                      </a:rPr>
                                      <m:t>𝜑𝜃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FE1E77F-B2DA-4DB1-95D8-9F606882D8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0" y="3719384"/>
                <a:ext cx="9054594" cy="19553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886052-8124-4CD9-AD22-FA3AA7546810}"/>
                  </a:ext>
                </a:extLst>
              </p:cNvPr>
              <p:cNvSpPr txBox="1"/>
              <p:nvPr/>
            </p:nvSpPr>
            <p:spPr>
              <a:xfrm>
                <a:off x="314325" y="6122453"/>
                <a:ext cx="1144905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Corbel" panose="020B0503020204020204" pitchFamily="34" charset="0"/>
                  </a:rPr>
                  <a:t>What? These are average times spent in the compartments? How do we interpret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𝜑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𝜑𝜃</m:t>
                    </m:r>
                  </m:oMath>
                </a14:m>
                <a:r>
                  <a:rPr lang="en-US" sz="2000" dirty="0">
                    <a:latin typeface="Corbel" panose="020B0503020204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886052-8124-4CD9-AD22-FA3AA7546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6122453"/>
                <a:ext cx="11449050" cy="400110"/>
              </a:xfrm>
              <a:prstGeom prst="rect">
                <a:avLst/>
              </a:prstGeom>
              <a:blipFill>
                <a:blip r:embed="rId5"/>
                <a:stretch>
                  <a:fillRect l="-586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749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FE39-501D-4B87-94FE-1ABDE88AC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number of visits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43CBFD-1277-4182-A46B-5CC3445D5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84676"/>
              </a:xfrm>
            </p:spPr>
            <p:txBody>
              <a:bodyPr/>
              <a:lstStyle/>
              <a:p>
                <a:r>
                  <a:rPr lang="en-US" dirty="0"/>
                  <a:t>How many times, on average, will one not be on treatment? To answer this, first ask, what is the probability that one relapses once they start treatment.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probability of jumping to treatment and back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  <m:t>𝜑𝜃</m:t>
                        </m:r>
                      </m:num>
                      <m:den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  <m:t>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  <m:t>𝜃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43CBFD-1277-4182-A46B-5CC3445D5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84676"/>
              </a:xfrm>
              <a:blipFill>
                <a:blip r:embed="rId2"/>
                <a:stretch>
                  <a:fillRect l="-1043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84A6B18-5463-45D9-B274-AD93942FC0A3}"/>
              </a:ext>
            </a:extLst>
          </p:cNvPr>
          <p:cNvSpPr/>
          <p:nvPr/>
        </p:nvSpPr>
        <p:spPr>
          <a:xfrm>
            <a:off x="3680468" y="3458948"/>
            <a:ext cx="1905000" cy="1219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9802FF3-3ADA-48B6-882A-95BBA425F1B7}"/>
              </a:ext>
            </a:extLst>
          </p:cNvPr>
          <p:cNvSpPr/>
          <p:nvPr/>
        </p:nvSpPr>
        <p:spPr>
          <a:xfrm>
            <a:off x="6562725" y="3458948"/>
            <a:ext cx="1905000" cy="1219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A7273-89CE-449F-A57A-4CA8EB50D70C}"/>
              </a:ext>
            </a:extLst>
          </p:cNvPr>
          <p:cNvSpPr txBox="1"/>
          <p:nvPr/>
        </p:nvSpPr>
        <p:spPr>
          <a:xfrm>
            <a:off x="3680468" y="383771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rbel" panose="020B0503020204020204" pitchFamily="34" charset="0"/>
              </a:rPr>
              <a:t>Infected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F79EC3-B657-4B34-A47A-B183D867E192}"/>
              </a:ext>
            </a:extLst>
          </p:cNvPr>
          <p:cNvSpPr txBox="1"/>
          <p:nvPr/>
        </p:nvSpPr>
        <p:spPr>
          <a:xfrm>
            <a:off x="6548309" y="3837714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rbel" panose="020B0503020204020204" pitchFamily="34" charset="0"/>
              </a:rPr>
              <a:t>Treatment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AC1160-D1D8-4DE3-BBF3-0263A388B18F}"/>
              </a:ext>
            </a:extLst>
          </p:cNvPr>
          <p:cNvCxnSpPr/>
          <p:nvPr/>
        </p:nvCxnSpPr>
        <p:spPr>
          <a:xfrm>
            <a:off x="5600420" y="4311735"/>
            <a:ext cx="977257" cy="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DA7F60-C696-462D-8007-4DFFAA552F3C}"/>
              </a:ext>
            </a:extLst>
          </p:cNvPr>
          <p:cNvCxnSpPr/>
          <p:nvPr/>
        </p:nvCxnSpPr>
        <p:spPr>
          <a:xfrm>
            <a:off x="5571052" y="3833766"/>
            <a:ext cx="977257" cy="2"/>
          </a:xfrm>
          <a:prstGeom prst="straightConnector1">
            <a:avLst/>
          </a:prstGeom>
          <a:ln>
            <a:headEnd type="arrow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318132-986D-4365-AEB4-733A11E4A37E}"/>
                  </a:ext>
                </a:extLst>
              </p:cNvPr>
              <p:cNvSpPr txBox="1"/>
              <p:nvPr/>
            </p:nvSpPr>
            <p:spPr>
              <a:xfrm>
                <a:off x="1723082" y="3441338"/>
                <a:ext cx="1516762" cy="1167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rbel" panose="020B0503020204020204" pitchFamily="34" charset="0"/>
                  </a:rPr>
                  <a:t>Probability of </a:t>
                </a:r>
              </a:p>
              <a:p>
                <a:pPr algn="ctr"/>
                <a:r>
                  <a:rPr lang="en-US" dirty="0">
                    <a:latin typeface="Corbel" panose="020B0503020204020204" pitchFamily="34" charset="0"/>
                  </a:rPr>
                  <a:t>transition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318132-986D-4365-AEB4-733A11E4A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082" y="3441338"/>
                <a:ext cx="1516762" cy="1167820"/>
              </a:xfrm>
              <a:prstGeom prst="rect">
                <a:avLst/>
              </a:prstGeom>
              <a:blipFill>
                <a:blip r:embed="rId3"/>
                <a:stretch>
                  <a:fillRect l="-3226" t="-3141" r="-2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EC3EEF-1C43-4E4B-BA04-E317722F1D28}"/>
                  </a:ext>
                </a:extLst>
              </p:cNvPr>
              <p:cNvSpPr txBox="1"/>
              <p:nvPr/>
            </p:nvSpPr>
            <p:spPr>
              <a:xfrm>
                <a:off x="8971205" y="3429000"/>
                <a:ext cx="1516762" cy="1214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rbel" panose="020B0503020204020204" pitchFamily="34" charset="0"/>
                  </a:rPr>
                  <a:t>Probability of </a:t>
                </a:r>
              </a:p>
              <a:p>
                <a:pPr algn="ctr"/>
                <a:r>
                  <a:rPr lang="en-US" dirty="0">
                    <a:latin typeface="Corbel" panose="020B0503020204020204" pitchFamily="34" charset="0"/>
                  </a:rPr>
                  <a:t>transition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EC3EEF-1C43-4E4B-BA04-E317722F1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205" y="3429000"/>
                <a:ext cx="1516762" cy="1214371"/>
              </a:xfrm>
              <a:prstGeom prst="rect">
                <a:avLst/>
              </a:prstGeom>
              <a:blipFill>
                <a:blip r:embed="rId4"/>
                <a:stretch>
                  <a:fillRect l="-3226" t="-3015" r="-2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757647-F12E-4D66-A081-D497F7310769}"/>
              </a:ext>
            </a:extLst>
          </p:cNvPr>
          <p:cNvCxnSpPr/>
          <p:nvPr/>
        </p:nvCxnSpPr>
        <p:spPr>
          <a:xfrm>
            <a:off x="6059680" y="3200402"/>
            <a:ext cx="3669906" cy="0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1B0D2D-4270-44D7-85A7-C6DC8D51A552}"/>
              </a:ext>
            </a:extLst>
          </p:cNvPr>
          <p:cNvCxnSpPr/>
          <p:nvPr/>
        </p:nvCxnSpPr>
        <p:spPr>
          <a:xfrm>
            <a:off x="2419142" y="4876800"/>
            <a:ext cx="3669906" cy="0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91EB2C-87D4-4B63-AE32-F6EA5341CC75}"/>
              </a:ext>
            </a:extLst>
          </p:cNvPr>
          <p:cNvCxnSpPr/>
          <p:nvPr/>
        </p:nvCxnSpPr>
        <p:spPr>
          <a:xfrm>
            <a:off x="6059680" y="3200402"/>
            <a:ext cx="0" cy="380998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25F96B-7579-4EE5-A7B7-B78000C294BA}"/>
              </a:ext>
            </a:extLst>
          </p:cNvPr>
          <p:cNvCxnSpPr/>
          <p:nvPr/>
        </p:nvCxnSpPr>
        <p:spPr>
          <a:xfrm>
            <a:off x="9729586" y="3200402"/>
            <a:ext cx="0" cy="190499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21BC25-BA6E-417F-9F04-E8DA183F3B31}"/>
              </a:ext>
            </a:extLst>
          </p:cNvPr>
          <p:cNvCxnSpPr/>
          <p:nvPr/>
        </p:nvCxnSpPr>
        <p:spPr>
          <a:xfrm>
            <a:off x="6100868" y="4511652"/>
            <a:ext cx="0" cy="380998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2F94ED-5568-4AEE-90EE-391D27C6124D}"/>
              </a:ext>
            </a:extLst>
          </p:cNvPr>
          <p:cNvCxnSpPr/>
          <p:nvPr/>
        </p:nvCxnSpPr>
        <p:spPr>
          <a:xfrm>
            <a:off x="2423897" y="4686301"/>
            <a:ext cx="0" cy="190499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068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FDF5-FD56-40EA-B153-33E32C59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number of visits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67480-D4DA-4308-B4DF-08346D09C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us count the number of visits times the probability of making the visit. This will give us the expected number.</a:t>
                </a:r>
              </a:p>
              <a:p>
                <a:r>
                  <a:rPr lang="en-US" dirty="0"/>
                  <a:t>First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𝜑𝜃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67480-D4DA-4308-B4DF-08346D09C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272F3C-E808-470B-8295-38D51D14C7E7}"/>
                  </a:ext>
                </a:extLst>
              </p:cNvPr>
              <p:cNvSpPr txBox="1"/>
              <p:nvPr/>
            </p:nvSpPr>
            <p:spPr>
              <a:xfrm>
                <a:off x="3429000" y="4785884"/>
                <a:ext cx="4154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272F3C-E808-470B-8295-38D51D14C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785884"/>
                <a:ext cx="41549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88509D1-0AB5-439D-B71D-5AC8C44A9F1B}"/>
              </a:ext>
            </a:extLst>
          </p:cNvPr>
          <p:cNvSpPr txBox="1"/>
          <p:nvPr/>
        </p:nvSpPr>
        <p:spPr>
          <a:xfrm>
            <a:off x="1590675" y="571311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Start in the I compartment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DFD5F6-ADBC-428E-A74C-61ACEE916EBA}"/>
              </a:ext>
            </a:extLst>
          </p:cNvPr>
          <p:cNvCxnSpPr/>
          <p:nvPr/>
        </p:nvCxnSpPr>
        <p:spPr>
          <a:xfrm flipV="1">
            <a:off x="3084545" y="5162550"/>
            <a:ext cx="411130" cy="52756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5604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FDF5-FD56-40EA-B153-33E32C59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number of visits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67480-D4DA-4308-B4DF-08346D09C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us count the number of visits times the probability of making the visit. This will give us the expected number.</a:t>
                </a:r>
              </a:p>
              <a:p>
                <a:r>
                  <a:rPr lang="en-US" dirty="0"/>
                  <a:t>First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𝜑𝜃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67480-D4DA-4308-B4DF-08346D09C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272F3C-E808-470B-8295-38D51D14C7E7}"/>
                  </a:ext>
                </a:extLst>
              </p:cNvPr>
              <p:cNvSpPr txBox="1"/>
              <p:nvPr/>
            </p:nvSpPr>
            <p:spPr>
              <a:xfrm>
                <a:off x="3432676" y="4796780"/>
                <a:ext cx="9543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1+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272F3C-E808-470B-8295-38D51D14C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676" y="4796780"/>
                <a:ext cx="95436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88509D1-0AB5-439D-B71D-5AC8C44A9F1B}"/>
              </a:ext>
            </a:extLst>
          </p:cNvPr>
          <p:cNvSpPr txBox="1"/>
          <p:nvPr/>
        </p:nvSpPr>
        <p:spPr>
          <a:xfrm>
            <a:off x="1590675" y="571311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Start in the I compartment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CFFBA-B14A-4491-A520-5CA7BA24B500}"/>
              </a:ext>
            </a:extLst>
          </p:cNvPr>
          <p:cNvSpPr txBox="1"/>
          <p:nvPr/>
        </p:nvSpPr>
        <p:spPr>
          <a:xfrm>
            <a:off x="3857961" y="4215884"/>
            <a:ext cx="22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Make a return visit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DFD5F6-ADBC-428E-A74C-61ACEE916EBA}"/>
              </a:ext>
            </a:extLst>
          </p:cNvPr>
          <p:cNvCxnSpPr/>
          <p:nvPr/>
        </p:nvCxnSpPr>
        <p:spPr>
          <a:xfrm flipV="1">
            <a:off x="3084545" y="5162550"/>
            <a:ext cx="411130" cy="52756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514DAE-42E1-41EE-A1BB-A9FFFED1074F}"/>
              </a:ext>
            </a:extLst>
          </p:cNvPr>
          <p:cNvCxnSpPr/>
          <p:nvPr/>
        </p:nvCxnSpPr>
        <p:spPr>
          <a:xfrm flipV="1">
            <a:off x="4181475" y="4585216"/>
            <a:ext cx="411130" cy="3166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522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FDF5-FD56-40EA-B153-33E32C59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number of visits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67480-D4DA-4308-B4DF-08346D09C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us count the number of visits times the probability of making the visit. This will give us the expected number.</a:t>
                </a:r>
              </a:p>
              <a:p>
                <a:r>
                  <a:rPr lang="en-US" dirty="0"/>
                  <a:t>First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𝜑𝜃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67480-D4DA-4308-B4DF-08346D09C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272F3C-E808-470B-8295-38D51D14C7E7}"/>
                  </a:ext>
                </a:extLst>
              </p:cNvPr>
              <p:cNvSpPr txBox="1"/>
              <p:nvPr/>
            </p:nvSpPr>
            <p:spPr>
              <a:xfrm>
                <a:off x="3416957" y="4791503"/>
                <a:ext cx="16433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1+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272F3C-E808-470B-8295-38D51D14C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957" y="4791503"/>
                <a:ext cx="164333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88509D1-0AB5-439D-B71D-5AC8C44A9F1B}"/>
              </a:ext>
            </a:extLst>
          </p:cNvPr>
          <p:cNvSpPr txBox="1"/>
          <p:nvPr/>
        </p:nvSpPr>
        <p:spPr>
          <a:xfrm>
            <a:off x="1590675" y="571311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Start in the I compartment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CFFBA-B14A-4491-A520-5CA7BA24B500}"/>
              </a:ext>
            </a:extLst>
          </p:cNvPr>
          <p:cNvSpPr txBox="1"/>
          <p:nvPr/>
        </p:nvSpPr>
        <p:spPr>
          <a:xfrm>
            <a:off x="3857961" y="4215884"/>
            <a:ext cx="22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Make a return visit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B7E70-6796-4B10-8929-E8DB74C9497A}"/>
              </a:ext>
            </a:extLst>
          </p:cNvPr>
          <p:cNvSpPr txBox="1"/>
          <p:nvPr/>
        </p:nvSpPr>
        <p:spPr>
          <a:xfrm>
            <a:off x="4714875" y="5394584"/>
            <a:ext cx="22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Come back twice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DFD5F6-ADBC-428E-A74C-61ACEE916EBA}"/>
              </a:ext>
            </a:extLst>
          </p:cNvPr>
          <p:cNvCxnSpPr/>
          <p:nvPr/>
        </p:nvCxnSpPr>
        <p:spPr>
          <a:xfrm flipV="1">
            <a:off x="3084545" y="5162550"/>
            <a:ext cx="411130" cy="52756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514DAE-42E1-41EE-A1BB-A9FFFED1074F}"/>
              </a:ext>
            </a:extLst>
          </p:cNvPr>
          <p:cNvCxnSpPr/>
          <p:nvPr/>
        </p:nvCxnSpPr>
        <p:spPr>
          <a:xfrm flipV="1">
            <a:off x="4181475" y="4585216"/>
            <a:ext cx="411130" cy="3166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D17E0A-9881-4F8F-8377-9B310DC8C2E7}"/>
              </a:ext>
            </a:extLst>
          </p:cNvPr>
          <p:cNvCxnSpPr/>
          <p:nvPr/>
        </p:nvCxnSpPr>
        <p:spPr>
          <a:xfrm>
            <a:off x="4766653" y="5162550"/>
            <a:ext cx="411130" cy="26378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69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EF397-2166-4461-B153-55353126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“DOTS”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09F1A-35AB-4D76-A872-A1B62F15F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reproduction number can be thought of as the product of </a:t>
            </a:r>
          </a:p>
          <a:p>
            <a:pPr lvl="1"/>
            <a:r>
              <a:rPr lang="en-US" dirty="0"/>
              <a:t>D: duration</a:t>
            </a:r>
          </a:p>
          <a:p>
            <a:pPr lvl="1"/>
            <a:r>
              <a:rPr lang="en-US" dirty="0"/>
              <a:t>O: opportunity</a:t>
            </a:r>
          </a:p>
          <a:p>
            <a:pPr lvl="1"/>
            <a:r>
              <a:rPr lang="en-US" dirty="0"/>
              <a:t>T: transmission probability</a:t>
            </a:r>
          </a:p>
          <a:p>
            <a:pPr lvl="1"/>
            <a:r>
              <a:rPr lang="en-US" dirty="0"/>
              <a:t>S: susceptibility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E8E92-A432-4DAF-A3CB-B50CDDDD021E}"/>
              </a:ext>
            </a:extLst>
          </p:cNvPr>
          <p:cNvSpPr txBox="1"/>
          <p:nvPr/>
        </p:nvSpPr>
        <p:spPr>
          <a:xfrm>
            <a:off x="9886950" y="6366392"/>
            <a:ext cx="237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Kucharski, 2020</a:t>
            </a:r>
          </a:p>
        </p:txBody>
      </p:sp>
    </p:spTree>
    <p:extLst>
      <p:ext uri="{BB962C8B-B14F-4D97-AF65-F5344CB8AC3E}">
        <p14:creationId xmlns:p14="http://schemas.microsoft.com/office/powerpoint/2010/main" val="20473791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FDF5-FD56-40EA-B153-33E32C59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number of visits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67480-D4DA-4308-B4DF-08346D09C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us count the number of visits times the probability of making the visit. This will give us the expected number.</a:t>
                </a:r>
              </a:p>
              <a:p>
                <a:r>
                  <a:rPr lang="en-US" dirty="0"/>
                  <a:t>First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𝜑𝜃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67480-D4DA-4308-B4DF-08346D09C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272F3C-E808-470B-8295-38D51D14C7E7}"/>
                  </a:ext>
                </a:extLst>
              </p:cNvPr>
              <p:cNvSpPr txBox="1"/>
              <p:nvPr/>
            </p:nvSpPr>
            <p:spPr>
              <a:xfrm>
                <a:off x="3419475" y="4604909"/>
                <a:ext cx="4153573" cy="786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1+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+…=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272F3C-E808-470B-8295-38D51D14C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475" y="4604909"/>
                <a:ext cx="4153573" cy="786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88509D1-0AB5-439D-B71D-5AC8C44A9F1B}"/>
              </a:ext>
            </a:extLst>
          </p:cNvPr>
          <p:cNvSpPr txBox="1"/>
          <p:nvPr/>
        </p:nvSpPr>
        <p:spPr>
          <a:xfrm>
            <a:off x="1590675" y="571311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Start in the I compartment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CFFBA-B14A-4491-A520-5CA7BA24B500}"/>
              </a:ext>
            </a:extLst>
          </p:cNvPr>
          <p:cNvSpPr txBox="1"/>
          <p:nvPr/>
        </p:nvSpPr>
        <p:spPr>
          <a:xfrm>
            <a:off x="3857961" y="4215884"/>
            <a:ext cx="22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Make a return visit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B7E70-6796-4B10-8929-E8DB74C9497A}"/>
              </a:ext>
            </a:extLst>
          </p:cNvPr>
          <p:cNvSpPr txBox="1"/>
          <p:nvPr/>
        </p:nvSpPr>
        <p:spPr>
          <a:xfrm>
            <a:off x="4714875" y="5394584"/>
            <a:ext cx="222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Come back twice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DFD5F6-ADBC-428E-A74C-61ACEE916EBA}"/>
              </a:ext>
            </a:extLst>
          </p:cNvPr>
          <p:cNvCxnSpPr/>
          <p:nvPr/>
        </p:nvCxnSpPr>
        <p:spPr>
          <a:xfrm flipV="1">
            <a:off x="3084545" y="5162550"/>
            <a:ext cx="411130" cy="527566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514DAE-42E1-41EE-A1BB-A9FFFED1074F}"/>
              </a:ext>
            </a:extLst>
          </p:cNvPr>
          <p:cNvCxnSpPr/>
          <p:nvPr/>
        </p:nvCxnSpPr>
        <p:spPr>
          <a:xfrm flipV="1">
            <a:off x="4181475" y="4585216"/>
            <a:ext cx="411130" cy="31660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D17E0A-9881-4F8F-8377-9B310DC8C2E7}"/>
              </a:ext>
            </a:extLst>
          </p:cNvPr>
          <p:cNvCxnSpPr/>
          <p:nvPr/>
        </p:nvCxnSpPr>
        <p:spPr>
          <a:xfrm>
            <a:off x="4766653" y="5162550"/>
            <a:ext cx="411130" cy="26378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6851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676AC-B9B0-47B9-BE11-27755ECE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7B030-5766-4FB4-BFD1-F2E169DE7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reasonable that probability of relapse is the same every time one goes on treatment?</a:t>
            </a:r>
          </a:p>
          <a:p>
            <a:r>
              <a:rPr lang="en-US" dirty="0"/>
              <a:t>Well, whether it is or not, it’s tacitly baked into the model assumptions.</a:t>
            </a:r>
          </a:p>
          <a:p>
            <a:r>
              <a:rPr lang="en-US" dirty="0"/>
              <a:t>As always, it’s very important to understand the tacit assumptions of your model.</a:t>
            </a:r>
          </a:p>
        </p:txBody>
      </p:sp>
    </p:spTree>
    <p:extLst>
      <p:ext uri="{BB962C8B-B14F-4D97-AF65-F5344CB8AC3E}">
        <p14:creationId xmlns:p14="http://schemas.microsoft.com/office/powerpoint/2010/main" val="3419125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CA26-B713-4933-998D-B0FE5BC1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number of visits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E1854B-C4E6-4869-B4A6-9AD32180F1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By our formula, the expected number of visits to I is</a:t>
                </a: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𝜑𝜃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𝐼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𝜑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𝜑𝜃</m:t>
                          </m:r>
                        </m:den>
                      </m:f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r>
                  <a:rPr lang="en-US" dirty="0"/>
                  <a:t>Each visit to I lasts, on average,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𝜑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𝐼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So, one expects to spend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𝜑𝜃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𝐼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𝜑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𝜑𝜃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much time in the compartment over one’s infectious lifetime. </a:t>
                </a:r>
              </a:p>
              <a:p>
                <a:r>
                  <a:rPr lang="en-US" dirty="0"/>
                  <a:t>This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dirty="0"/>
                  <a:t>. Other entries can be derived similarly.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E1854B-C4E6-4869-B4A6-9AD32180F1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7014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0E069-945C-4B55-9939-6B9C839F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Graph-theoretic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064F3-CFEC-4ED3-AA70-A443B85372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Write the adjacency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weighted, directed graph of the infected compartments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the probability of moving from compartment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to compartment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064F3-CFEC-4ED3-AA70-A443B85372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CE897C1-C541-479E-B37E-C1C0CAE84C90}"/>
              </a:ext>
            </a:extLst>
          </p:cNvPr>
          <p:cNvSpPr/>
          <p:nvPr/>
        </p:nvSpPr>
        <p:spPr>
          <a:xfrm>
            <a:off x="3328043" y="3728848"/>
            <a:ext cx="1905000" cy="1219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194FB7E-74D4-494A-80AF-17B32914491A}"/>
              </a:ext>
            </a:extLst>
          </p:cNvPr>
          <p:cNvSpPr/>
          <p:nvPr/>
        </p:nvSpPr>
        <p:spPr>
          <a:xfrm>
            <a:off x="6210300" y="3728848"/>
            <a:ext cx="1905000" cy="1219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E9C743-D8B3-4C84-BA16-1B68AEF62F4B}"/>
              </a:ext>
            </a:extLst>
          </p:cNvPr>
          <p:cNvSpPr txBox="1"/>
          <p:nvPr/>
        </p:nvSpPr>
        <p:spPr>
          <a:xfrm>
            <a:off x="3328043" y="4107615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rbel" panose="020B0503020204020204" pitchFamily="34" charset="0"/>
              </a:rPr>
              <a:t>Infected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2388D-2E47-4CE1-9610-674C2FE4B843}"/>
              </a:ext>
            </a:extLst>
          </p:cNvPr>
          <p:cNvSpPr txBox="1"/>
          <p:nvPr/>
        </p:nvSpPr>
        <p:spPr>
          <a:xfrm>
            <a:off x="6195884" y="4107614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orbel" panose="020B0503020204020204" pitchFamily="34" charset="0"/>
              </a:rPr>
              <a:t>Treatment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AE3377-4CCC-493F-B88D-A5ED2CE2BF05}"/>
              </a:ext>
            </a:extLst>
          </p:cNvPr>
          <p:cNvCxnSpPr/>
          <p:nvPr/>
        </p:nvCxnSpPr>
        <p:spPr>
          <a:xfrm>
            <a:off x="5247995" y="4581635"/>
            <a:ext cx="977257" cy="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40E2C5-BBA6-42FD-B013-F2DA728FE0D2}"/>
              </a:ext>
            </a:extLst>
          </p:cNvPr>
          <p:cNvCxnSpPr/>
          <p:nvPr/>
        </p:nvCxnSpPr>
        <p:spPr>
          <a:xfrm>
            <a:off x="5218627" y="4103666"/>
            <a:ext cx="977257" cy="2"/>
          </a:xfrm>
          <a:prstGeom prst="straightConnector1">
            <a:avLst/>
          </a:prstGeom>
          <a:ln>
            <a:headEnd type="arrow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803C42-61B2-4AFA-8438-CEB02B4FB329}"/>
                  </a:ext>
                </a:extLst>
              </p:cNvPr>
              <p:cNvSpPr txBox="1"/>
              <p:nvPr/>
            </p:nvSpPr>
            <p:spPr>
              <a:xfrm>
                <a:off x="1370657" y="3711238"/>
                <a:ext cx="1516762" cy="1167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rbel" panose="020B0503020204020204" pitchFamily="34" charset="0"/>
                  </a:rPr>
                  <a:t>Probability of </a:t>
                </a:r>
              </a:p>
              <a:p>
                <a:pPr algn="ctr"/>
                <a:r>
                  <a:rPr lang="en-US" dirty="0">
                    <a:latin typeface="Corbel" panose="020B0503020204020204" pitchFamily="34" charset="0"/>
                  </a:rPr>
                  <a:t>transition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803C42-61B2-4AFA-8438-CEB02B4FB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657" y="3711238"/>
                <a:ext cx="1516762" cy="1167820"/>
              </a:xfrm>
              <a:prstGeom prst="rect">
                <a:avLst/>
              </a:prstGeom>
              <a:blipFill>
                <a:blip r:embed="rId3"/>
                <a:stretch>
                  <a:fillRect l="-3213" t="-3141" r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393137-2F50-4C06-B600-9914A025229B}"/>
                  </a:ext>
                </a:extLst>
              </p:cNvPr>
              <p:cNvSpPr txBox="1"/>
              <p:nvPr/>
            </p:nvSpPr>
            <p:spPr>
              <a:xfrm>
                <a:off x="8618780" y="3698900"/>
                <a:ext cx="1516762" cy="12143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rbel" panose="020B0503020204020204" pitchFamily="34" charset="0"/>
                  </a:rPr>
                  <a:t>Probability of </a:t>
                </a:r>
              </a:p>
              <a:p>
                <a:pPr algn="ctr"/>
                <a:r>
                  <a:rPr lang="en-US" dirty="0">
                    <a:latin typeface="Corbel" panose="020B0503020204020204" pitchFamily="34" charset="0"/>
                  </a:rPr>
                  <a:t>transition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393137-2F50-4C06-B600-9914A0252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780" y="3698900"/>
                <a:ext cx="1516762" cy="1214371"/>
              </a:xfrm>
              <a:prstGeom prst="rect">
                <a:avLst/>
              </a:prstGeom>
              <a:blipFill>
                <a:blip r:embed="rId4"/>
                <a:stretch>
                  <a:fillRect l="-3213" t="-3015" r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527E90-CC2E-4A61-9264-E901C822B3A1}"/>
              </a:ext>
            </a:extLst>
          </p:cNvPr>
          <p:cNvCxnSpPr/>
          <p:nvPr/>
        </p:nvCxnSpPr>
        <p:spPr>
          <a:xfrm>
            <a:off x="5707255" y="3470302"/>
            <a:ext cx="3669906" cy="0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DD5B59-EFD3-4B49-A2AC-3A617C4FBBDD}"/>
              </a:ext>
            </a:extLst>
          </p:cNvPr>
          <p:cNvCxnSpPr/>
          <p:nvPr/>
        </p:nvCxnSpPr>
        <p:spPr>
          <a:xfrm>
            <a:off x="2066717" y="5146700"/>
            <a:ext cx="3669906" cy="0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8C5827-3DFD-4731-B9E3-EB6C00CC1965}"/>
              </a:ext>
            </a:extLst>
          </p:cNvPr>
          <p:cNvCxnSpPr/>
          <p:nvPr/>
        </p:nvCxnSpPr>
        <p:spPr>
          <a:xfrm>
            <a:off x="5707255" y="3470302"/>
            <a:ext cx="0" cy="380998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C57AE2-12EE-4641-8286-DA8F726A36CA}"/>
              </a:ext>
            </a:extLst>
          </p:cNvPr>
          <p:cNvCxnSpPr/>
          <p:nvPr/>
        </p:nvCxnSpPr>
        <p:spPr>
          <a:xfrm>
            <a:off x="9377161" y="3470302"/>
            <a:ext cx="0" cy="190499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491896-64A5-4707-813B-77C9A3B0399D}"/>
              </a:ext>
            </a:extLst>
          </p:cNvPr>
          <p:cNvCxnSpPr/>
          <p:nvPr/>
        </p:nvCxnSpPr>
        <p:spPr>
          <a:xfrm>
            <a:off x="5748443" y="4781552"/>
            <a:ext cx="0" cy="380998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654DA3-9905-4897-BF10-D2E8B5BF4F9A}"/>
              </a:ext>
            </a:extLst>
          </p:cNvPr>
          <p:cNvCxnSpPr/>
          <p:nvPr/>
        </p:nvCxnSpPr>
        <p:spPr>
          <a:xfrm>
            <a:off x="2071472" y="4956201"/>
            <a:ext cx="0" cy="190499"/>
          </a:xfrm>
          <a:prstGeom prst="straightConnector1">
            <a:avLst/>
          </a:prstGeom>
          <a:ln>
            <a:headEnd type="none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30E88FF-9935-48C8-B331-BDCC96DB2924}"/>
                  </a:ext>
                </a:extLst>
              </p:cNvPr>
              <p:cNvSpPr/>
              <p:nvPr/>
            </p:nvSpPr>
            <p:spPr>
              <a:xfrm>
                <a:off x="3971249" y="5263250"/>
                <a:ext cx="2696251" cy="13471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</a:rPr>
                        <m:t>A</m:t>
                      </m:r>
                      <m:r>
                        <a:rPr lang="en-US" sz="20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𝜑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𝜑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US" sz="2000" dirty="0">
                                    <a:latin typeface="Corbel" panose="020B0503020204020204" pitchFamily="34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30E88FF-9935-48C8-B331-BDCC96DB2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249" y="5263250"/>
                <a:ext cx="2696251" cy="13471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9394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7C66-1D9E-47E3-B076-4A134EC9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Graph-theoretic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6B59B-5265-42D6-8FAA-E2E3830F6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is the matrix who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entry is the expected number of visits to compartment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if you start in compartment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So, we can 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as the product of waiting times and this matrix of expected visits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6B59B-5265-42D6-8FAA-E2E3830F6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3299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525B-A6D8-4DF3-9223-9A2555FC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Graph-theoretic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C19A0FA-BBD0-4E8F-A669-97F7BABD4354}"/>
                  </a:ext>
                </a:extLst>
              </p:cNvPr>
              <p:cNvSpPr/>
              <p:nvPr/>
            </p:nvSpPr>
            <p:spPr>
              <a:xfrm>
                <a:off x="2076450" y="3009900"/>
                <a:ext cx="8192756" cy="1917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40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𝜑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  <a:ea typeface="Cambria Math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  <a:ea typeface="Cambria Math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m:rPr>
                                    <m:nor/>
                                  </m:rPr>
                                  <a:rPr lang="en-US" sz="2400" dirty="0">
                                    <a:latin typeface="Corbel" panose="020B0503020204020204" pitchFamily="34" charset="0"/>
                                  </a:rPr>
                                  <m:t> 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  <a:ea typeface="Cambria Math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  <a:ea typeface="Cambria Math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2400" dirty="0">
                                            <a:latin typeface="Corbel" panose="020B0503020204020204" pitchFamily="34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𝜃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𝜃</m:t>
                                            </m:r>
                                            <m:r>
                                              <a:rPr lang="en-US" sz="24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𝛿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𝑇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mr>
                                    <m:mr>
                                      <m:e>
                                        <m:f>
                                          <m:f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𝜑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𝜑</m:t>
                                            </m:r>
                                            <m:r>
                                              <a:rPr lang="en-US" sz="24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  <a:ea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𝛿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𝐼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m:rPr>
                                            <m:nor/>
                                          </m:rPr>
                                          <a:rPr lang="en-US" sz="2400" dirty="0">
                                            <a:latin typeface="Corbel" panose="020B0503020204020204" pitchFamily="34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  <a:ea typeface="Cambria Math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C19A0FA-BBD0-4E8F-A669-97F7BABD4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450" y="3009900"/>
                <a:ext cx="8192756" cy="19179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86C320-E895-4742-BE74-57E5DC8ADFE2}"/>
              </a:ext>
            </a:extLst>
          </p:cNvPr>
          <p:cNvCxnSpPr>
            <a:cxnSpLocks/>
          </p:cNvCxnSpPr>
          <p:nvPr/>
        </p:nvCxnSpPr>
        <p:spPr>
          <a:xfrm>
            <a:off x="2514600" y="2745339"/>
            <a:ext cx="743577" cy="46653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2BB6E3-6E09-4F8D-B516-9E6D4E900604}"/>
              </a:ext>
            </a:extLst>
          </p:cNvPr>
          <p:cNvCxnSpPr>
            <a:cxnSpLocks/>
          </p:cNvCxnSpPr>
          <p:nvPr/>
        </p:nvCxnSpPr>
        <p:spPr>
          <a:xfrm flipV="1">
            <a:off x="4048125" y="4851661"/>
            <a:ext cx="466724" cy="53249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C4E3A0-E75D-4978-B5DF-011A70D8E2CE}"/>
              </a:ext>
            </a:extLst>
          </p:cNvPr>
          <p:cNvCxnSpPr>
            <a:cxnSpLocks/>
          </p:cNvCxnSpPr>
          <p:nvPr/>
        </p:nvCxnSpPr>
        <p:spPr>
          <a:xfrm>
            <a:off x="7677152" y="4851661"/>
            <a:ext cx="380998" cy="52662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CB267A-3184-4D4C-8FED-BAF5B5ADADA7}"/>
              </a:ext>
            </a:extLst>
          </p:cNvPr>
          <p:cNvCxnSpPr>
            <a:cxnSpLocks/>
          </p:cNvCxnSpPr>
          <p:nvPr/>
        </p:nvCxnSpPr>
        <p:spPr>
          <a:xfrm flipV="1">
            <a:off x="9077325" y="2328644"/>
            <a:ext cx="342900" cy="71935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550D96-9C4E-43CA-B7C4-D36821D1B227}"/>
              </a:ext>
            </a:extLst>
          </p:cNvPr>
          <p:cNvSpPr txBox="1"/>
          <p:nvPr/>
        </p:nvSpPr>
        <p:spPr>
          <a:xfrm>
            <a:off x="846468" y="1914342"/>
            <a:ext cx="2449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Average time spent in a visit to 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C7D6C0-F1A5-4F2E-8D47-B41D00CAD358}"/>
              </a:ext>
            </a:extLst>
          </p:cNvPr>
          <p:cNvSpPr txBox="1"/>
          <p:nvPr/>
        </p:nvSpPr>
        <p:spPr>
          <a:xfrm>
            <a:off x="1733550" y="5394399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Average time spent in a visit to 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BF2494-2282-489A-ADE5-0441BC214640}"/>
              </a:ext>
            </a:extLst>
          </p:cNvPr>
          <p:cNvSpPr txBox="1"/>
          <p:nvPr/>
        </p:nvSpPr>
        <p:spPr>
          <a:xfrm>
            <a:off x="7848600" y="1910279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Probability of going T to 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D1B266-39E2-441A-A603-2F44BCD65ABE}"/>
              </a:ext>
            </a:extLst>
          </p:cNvPr>
          <p:cNvSpPr txBox="1"/>
          <p:nvPr/>
        </p:nvSpPr>
        <p:spPr>
          <a:xfrm>
            <a:off x="6764006" y="5378285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Probability of going I to 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A0BAD4-784A-48DD-A014-6AF96CA11271}"/>
              </a:ext>
            </a:extLst>
          </p:cNvPr>
          <p:cNvSpPr txBox="1"/>
          <p:nvPr/>
        </p:nvSpPr>
        <p:spPr>
          <a:xfrm>
            <a:off x="3258177" y="2727718"/>
            <a:ext cx="217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Waiting times matrix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20BDCA-1368-40CB-9D42-1C57F4679F1D}"/>
              </a:ext>
            </a:extLst>
          </p:cNvPr>
          <p:cNvSpPr txBox="1"/>
          <p:nvPr/>
        </p:nvSpPr>
        <p:spPr>
          <a:xfrm>
            <a:off x="6445105" y="2727718"/>
            <a:ext cx="231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Expected visits matrix</a:t>
            </a:r>
          </a:p>
        </p:txBody>
      </p:sp>
    </p:spTree>
    <p:extLst>
      <p:ext uri="{BB962C8B-B14F-4D97-AF65-F5344CB8AC3E}">
        <p14:creationId xmlns:p14="http://schemas.microsoft.com/office/powerpoint/2010/main" val="3357819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5C7E-5C99-461D-9FE3-F142613A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CA80C-54E3-4A66-9FE8-D57AF1448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38600" cy="4351338"/>
          </a:xfrm>
        </p:spPr>
        <p:txBody>
          <a:bodyPr/>
          <a:lstStyle/>
          <a:p>
            <a:r>
              <a:rPr lang="en-US" dirty="0"/>
              <a:t>Environmental transmission</a:t>
            </a:r>
          </a:p>
          <a:p>
            <a:r>
              <a:rPr lang="en-US" dirty="0" err="1"/>
              <a:t>Vectorborne</a:t>
            </a:r>
            <a:r>
              <a:rPr lang="en-US" dirty="0"/>
              <a:t> transmission</a:t>
            </a:r>
          </a:p>
          <a:p>
            <a:r>
              <a:rPr lang="en-US" dirty="0"/>
              <a:t>Between- and within-subgroup transmission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041E7-6EF3-4F86-93FE-6B8DCBB00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676" y="1690688"/>
            <a:ext cx="6353243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62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F3D0-09B5-4218-B79D-F9CE010D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Take-aways and suggestions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57257-FB1D-46BB-8EB7-3010DF9925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geometric interpretation of the next generation matrix helps explain why the basic reproduction is the spectral radius</a:t>
                </a:r>
              </a:p>
              <a:p>
                <a:r>
                  <a:rPr lang="en-US" dirty="0"/>
                  <a:t>Stepping through interpretations for the entries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can help make understanding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easier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depends on what we decide counts as a new infection. This is an epidemiological not mathematical decision.</a:t>
                </a:r>
              </a:p>
              <a:p>
                <a:r>
                  <a:rPr lang="en-US" dirty="0"/>
                  <a:t>Calculating and interpreting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for simpler models than your target model can build intuition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57257-FB1D-46BB-8EB7-3010DF9925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8531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4179-B670-4FA0-BDEC-835BB53D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DA231-2698-4302-96FC-D87410FC5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dirty="0">
                <a:latin typeface="CMR10"/>
              </a:rPr>
              <a:t>R0 and the next generation matrix</a:t>
            </a:r>
            <a:endParaRPr lang="en-US" sz="1800" b="0" i="0" u="none" strike="noStrike" baseline="0" dirty="0">
              <a:latin typeface="CMR10"/>
            </a:endParaRPr>
          </a:p>
          <a:p>
            <a:pPr algn="l"/>
            <a:r>
              <a:rPr lang="en-US" sz="1800" b="0" i="0" u="none" strike="noStrike" baseline="0" dirty="0">
                <a:latin typeface="CMR10"/>
              </a:rPr>
              <a:t>O. </a:t>
            </a:r>
            <a:r>
              <a:rPr lang="en-US" sz="1800" b="0" i="0" u="none" strike="noStrike" baseline="0" dirty="0" err="1">
                <a:latin typeface="CMR10"/>
              </a:rPr>
              <a:t>Diekmann</a:t>
            </a:r>
            <a:r>
              <a:rPr lang="en-US" sz="1800" b="0" i="0" u="none" strike="noStrike" baseline="0" dirty="0">
                <a:latin typeface="CMR10"/>
              </a:rPr>
              <a:t>, J. A. P. </a:t>
            </a:r>
            <a:r>
              <a:rPr lang="en-US" sz="1800" b="0" i="0" u="none" strike="noStrike" baseline="0" dirty="0" err="1">
                <a:latin typeface="CMR10"/>
              </a:rPr>
              <a:t>Heesterbeek</a:t>
            </a:r>
            <a:r>
              <a:rPr lang="en-US" sz="1800" b="0" i="0" u="none" strike="noStrike" baseline="0" dirty="0">
                <a:latin typeface="CMR10"/>
              </a:rPr>
              <a:t>, J. A. J. Metz, On the definition and the computation of the basic reproduction ratio R0 in models for infectious diseases in heterogeneous populations, Journal of Mathematical Biology 28 (4) (1990) 365-382.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O. </a:t>
            </a:r>
            <a:r>
              <a:rPr lang="en-US" sz="1800" b="0" i="0" u="none" strike="noStrike" baseline="0" dirty="0" err="1">
                <a:latin typeface="CMR10"/>
              </a:rPr>
              <a:t>Diekmann</a:t>
            </a:r>
            <a:r>
              <a:rPr lang="en-US" sz="1800" b="0" i="0" u="none" strike="noStrike" baseline="0" dirty="0">
                <a:latin typeface="CMR10"/>
              </a:rPr>
              <a:t>, J. A. P. </a:t>
            </a:r>
            <a:r>
              <a:rPr lang="en-US" sz="1800" b="0" i="0" u="none" strike="noStrike" baseline="0" dirty="0" err="1">
                <a:latin typeface="CMR10"/>
              </a:rPr>
              <a:t>Heesterbeek</a:t>
            </a:r>
            <a:r>
              <a:rPr lang="en-US" sz="1800" b="0" i="0" u="none" strike="noStrike" baseline="0" dirty="0">
                <a:latin typeface="CMR10"/>
              </a:rPr>
              <a:t>, Mathematical epidemiology of infectious diseases: model building, analysis and interpretation, John Wiley &amp; Sons, 2000.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P. Van Den </a:t>
            </a:r>
            <a:r>
              <a:rPr lang="en-US" sz="1800" b="0" i="0" u="none" strike="noStrike" baseline="0" dirty="0" err="1">
                <a:latin typeface="CMR10"/>
              </a:rPr>
              <a:t>Driessche</a:t>
            </a:r>
            <a:r>
              <a:rPr lang="en-US" sz="1800" b="0" i="0" u="none" strike="noStrike" baseline="0" dirty="0">
                <a:latin typeface="CMR10"/>
              </a:rPr>
              <a:t>, J. </a:t>
            </a:r>
            <a:r>
              <a:rPr lang="en-US" sz="1800" b="0" i="0" u="none" strike="noStrike" baseline="0" dirty="0" err="1">
                <a:latin typeface="CMR10"/>
              </a:rPr>
              <a:t>Watmough</a:t>
            </a:r>
            <a:r>
              <a:rPr lang="en-US" sz="1800" b="0" i="0" u="none" strike="noStrike" baseline="0" dirty="0">
                <a:latin typeface="CMR10"/>
              </a:rPr>
              <a:t>, Reproduction numbers and sub- threshold endemic equilibria for compartmental models of disease transmission., Mathematical Biosciences 180 (2002) 29-48.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O. </a:t>
            </a:r>
            <a:r>
              <a:rPr lang="en-US" sz="1800" b="0" i="0" u="none" strike="noStrike" baseline="0" dirty="0" err="1">
                <a:latin typeface="CMR10"/>
              </a:rPr>
              <a:t>Diekmann</a:t>
            </a:r>
            <a:r>
              <a:rPr lang="en-US" sz="1800" b="0" i="0" u="none" strike="noStrike" baseline="0" dirty="0">
                <a:latin typeface="CMR10"/>
              </a:rPr>
              <a:t>, J. A. P. </a:t>
            </a:r>
            <a:r>
              <a:rPr lang="en-US" sz="1800" b="0" i="0" u="none" strike="noStrike" baseline="0" dirty="0" err="1">
                <a:latin typeface="CMR10"/>
              </a:rPr>
              <a:t>Heesterbeek</a:t>
            </a:r>
            <a:r>
              <a:rPr lang="en-US" sz="1800" b="0" i="0" u="none" strike="noStrike" baseline="0" dirty="0">
                <a:latin typeface="CMR10"/>
              </a:rPr>
              <a:t>, M. G. Roberts, The construction of next-generation matrices for compartmental epidemic models, Journal of the Royal Society, Interface 7 (47) (2010) 873{885.</a:t>
            </a:r>
          </a:p>
          <a:p>
            <a:pPr marL="0" indent="0" algn="l">
              <a:buNone/>
            </a:pPr>
            <a:endParaRPr lang="en-US" sz="1800" dirty="0">
              <a:latin typeface="CMR10"/>
            </a:endParaRPr>
          </a:p>
        </p:txBody>
      </p:sp>
    </p:spTree>
    <p:extLst>
      <p:ext uri="{BB962C8B-B14F-4D97-AF65-F5344CB8AC3E}">
        <p14:creationId xmlns:p14="http://schemas.microsoft.com/office/powerpoint/2010/main" val="21795712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4179-B670-4FA0-BDEC-835BB53D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DA231-2698-4302-96FC-D87410FC5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dirty="0">
                <a:latin typeface="CMR10"/>
              </a:rPr>
              <a:t>General reading</a:t>
            </a:r>
            <a:endParaRPr lang="en-US" sz="1800" b="0" i="0" u="none" strike="noStrike" baseline="0" dirty="0">
              <a:latin typeface="CMR10"/>
            </a:endParaRPr>
          </a:p>
          <a:p>
            <a:pPr algn="l"/>
            <a:r>
              <a:rPr lang="en-US" sz="1800" b="0" i="0" u="none" strike="noStrike" baseline="0" dirty="0">
                <a:latin typeface="CMR10"/>
              </a:rPr>
              <a:t>R. M. Anderson, R. M. May, Infectious Diseases of Humans: Dynamics and Control, Oxford University Press, Oxford, 1992.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H. W. H. </a:t>
            </a:r>
            <a:r>
              <a:rPr lang="en-US" sz="1800" b="0" i="0" u="none" strike="noStrike" baseline="0" dirty="0" err="1">
                <a:latin typeface="CMR10"/>
              </a:rPr>
              <a:t>Hethcote</a:t>
            </a:r>
            <a:r>
              <a:rPr lang="en-US" sz="1800" b="0" i="0" u="none" strike="noStrike" baseline="0" dirty="0">
                <a:latin typeface="CMR10"/>
              </a:rPr>
              <a:t>, The mathematics of infectious diseases, SIAM review </a:t>
            </a:r>
            <a:r>
              <a:rPr lang="en-US" sz="1800" b="0" i="0" u="none" strike="noStrike" baseline="0" dirty="0">
                <a:latin typeface="CMSS8"/>
              </a:rPr>
              <a:t>365 </a:t>
            </a:r>
            <a:r>
              <a:rPr lang="en-US" sz="1800" b="0" i="0" u="none" strike="noStrike" baseline="0" dirty="0">
                <a:latin typeface="CMR10"/>
              </a:rPr>
              <a:t>42 (4) (2000) 599-653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M. J. Keeling, P. </a:t>
            </a:r>
            <a:r>
              <a:rPr lang="en-US" sz="1800" b="0" i="0" u="none" strike="noStrike" baseline="0" dirty="0" err="1">
                <a:latin typeface="CMR10"/>
              </a:rPr>
              <a:t>Rohani</a:t>
            </a:r>
            <a:r>
              <a:rPr lang="en-US" sz="1800" b="0" i="0" u="none" strike="noStrike" baseline="0" dirty="0">
                <a:latin typeface="CMR10"/>
              </a:rPr>
              <a:t>, Modeling infectious diseases in humans and animals, Princeton University Press, 2011.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A. J. Kucharski, The Rules of Contagion, Prole Books Ltd, London, 2020.</a:t>
            </a:r>
          </a:p>
          <a:p>
            <a:pPr algn="l"/>
            <a:endParaRPr lang="en-US" sz="1800" b="0" i="0" u="none" strike="noStrike" baseline="0" dirty="0">
              <a:latin typeface="CMR10"/>
            </a:endParaRPr>
          </a:p>
          <a:p>
            <a:pPr marL="0" indent="0" algn="l">
              <a:buNone/>
            </a:pPr>
            <a:r>
              <a:rPr lang="en-US" sz="1800" dirty="0">
                <a:latin typeface="CMR10"/>
              </a:rPr>
              <a:t>Type and target reproduction numbers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M. G. Roberts, J. A. P. </a:t>
            </a:r>
            <a:r>
              <a:rPr lang="en-US" sz="1800" b="0" i="0" u="none" strike="noStrike" baseline="0" dirty="0" err="1">
                <a:latin typeface="CMR10"/>
              </a:rPr>
              <a:t>Heesterbeek</a:t>
            </a:r>
            <a:r>
              <a:rPr lang="en-US" sz="1800" b="0" i="0" u="none" strike="noStrike" baseline="0" dirty="0">
                <a:latin typeface="CMR10"/>
              </a:rPr>
              <a:t>, A new method for estimating the </a:t>
            </a:r>
            <a:r>
              <a:rPr lang="en-US" sz="1800" b="0" i="0" u="none" strike="noStrike" baseline="0" dirty="0" err="1">
                <a:latin typeface="CMR10"/>
              </a:rPr>
              <a:t>eort</a:t>
            </a:r>
            <a:r>
              <a:rPr lang="en-US" sz="1800" b="0" i="0" u="none" strike="noStrike" baseline="0" dirty="0">
                <a:latin typeface="CMR10"/>
              </a:rPr>
              <a:t> required to control an infectious disease, Proceedings of the Royal Society of London. Series B: Biological Sciences 270 (1522) (2003) 1359-64.</a:t>
            </a:r>
          </a:p>
          <a:p>
            <a:pPr algn="l"/>
            <a:r>
              <a:rPr lang="nl-NL" sz="1800" b="0" i="0" u="none" strike="noStrike" baseline="0" dirty="0">
                <a:latin typeface="CMR10"/>
              </a:rPr>
              <a:t>Z. Shuai, J. A. P. Heesterbeek, P. van den Driessche, Extending the type re</a:t>
            </a:r>
            <a:r>
              <a:rPr lang="en-US" sz="1800" b="0" i="0" u="none" strike="noStrike" baseline="0" dirty="0">
                <a:latin typeface="CMR10"/>
              </a:rPr>
              <a:t>production number to infectious disease control targeting contacts between types, Journal of Mathematical Biology 67 (5) (2013) 1067{82.</a:t>
            </a:r>
            <a:endParaRPr lang="en-US" sz="1800" dirty="0"/>
          </a:p>
          <a:p>
            <a:pPr marL="0" indent="0" algn="l">
              <a:buNone/>
            </a:pPr>
            <a:endParaRPr lang="en-US" sz="1800" dirty="0">
              <a:latin typeface="CMR10"/>
            </a:endParaRPr>
          </a:p>
        </p:txBody>
      </p:sp>
    </p:spTree>
    <p:extLst>
      <p:ext uri="{BB962C8B-B14F-4D97-AF65-F5344CB8AC3E}">
        <p14:creationId xmlns:p14="http://schemas.microsoft.com/office/powerpoint/2010/main" val="210005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BBF1A6-3673-41E6-8FE0-6F364B7316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the classic SIR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BBF1A6-3673-41E6-8FE0-6F364B731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AEAB71-9F4A-4DE2-B3D1-16FC0D7352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73250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In the classic SIR model,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contact rate times the average duration of the infectious period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AEAB71-9F4A-4DE2-B3D1-16FC0D7352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73250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06A2F8-F742-43A7-9072-BF8C4C3A47C8}"/>
                  </a:ext>
                </a:extLst>
              </p:cNvPr>
              <p:cNvSpPr txBox="1"/>
              <p:nvPr/>
            </p:nvSpPr>
            <p:spPr>
              <a:xfrm>
                <a:off x="1165053" y="3429000"/>
                <a:ext cx="2282997" cy="254704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dS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dt</m:t>
                          </m:r>
                        </m:den>
                      </m:f>
                      <m:r>
                        <a:rPr lang="en-US" sz="2800" b="0" i="0" smtClean="0">
                          <a:latin typeface="Cambria Math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βIS</m:t>
                      </m:r>
                    </m:oMath>
                  </m:oMathPara>
                </a14:m>
                <a:endParaRPr lang="en-US" sz="2800" b="0" dirty="0">
                  <a:latin typeface="Corbel" panose="020B0503020204020204" pitchFamily="34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dI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dt</m:t>
                          </m:r>
                        </m:den>
                      </m:f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βIS</m:t>
                      </m:r>
                      <m:r>
                        <a:rPr lang="en-US" sz="2800" b="0" i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γI</m:t>
                      </m:r>
                    </m:oMath>
                  </m:oMathPara>
                </a14:m>
                <a:endParaRPr lang="en-US" sz="2800" b="0" dirty="0">
                  <a:latin typeface="Corbel" panose="020B0503020204020204" pitchFamily="34" charset="0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dR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dt</m:t>
                          </m:r>
                        </m:den>
                      </m:f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  <a:ea typeface="Cambria Math"/>
                        </a:rPr>
                        <m:t>γI</m:t>
                      </m:r>
                    </m:oMath>
                  </m:oMathPara>
                </a14:m>
                <a:endParaRPr lang="en-US" sz="28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06A2F8-F742-43A7-9072-BF8C4C3A4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053" y="3429000"/>
                <a:ext cx="2282997" cy="25470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5CA6A79-A335-47F8-9D8F-DF19C1014590}"/>
              </a:ext>
            </a:extLst>
          </p:cNvPr>
          <p:cNvSpPr txBox="1"/>
          <p:nvPr/>
        </p:nvSpPr>
        <p:spPr>
          <a:xfrm>
            <a:off x="8015287" y="5404186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Transmission rate</a:t>
            </a:r>
          </a:p>
          <a:p>
            <a:endParaRPr lang="en-US" sz="2400" dirty="0"/>
          </a:p>
          <a:p>
            <a:r>
              <a:rPr lang="en-US" sz="2400" dirty="0"/>
              <a:t>“OTS”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B4B1FF-E154-454A-8D97-A77754B9DABD}"/>
                  </a:ext>
                </a:extLst>
              </p:cNvPr>
              <p:cNvSpPr txBox="1"/>
              <p:nvPr/>
            </p:nvSpPr>
            <p:spPr>
              <a:xfrm>
                <a:off x="5915025" y="3429000"/>
                <a:ext cx="2590800" cy="940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36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3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𝛾</m:t>
                        </m:r>
                      </m:den>
                    </m:f>
                    <m:r>
                      <a:rPr lang="en-US" sz="3600" b="0" i="1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sz="3600" b="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endParaRPr lang="en-US" sz="36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B4B1FF-E154-454A-8D97-A77754B9D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025" y="3429000"/>
                <a:ext cx="2590800" cy="9400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D96455E-E86A-41CD-A5DE-AB6ACFD7663A}"/>
              </a:ext>
            </a:extLst>
          </p:cNvPr>
          <p:cNvSpPr txBox="1"/>
          <p:nvPr/>
        </p:nvSpPr>
        <p:spPr>
          <a:xfrm>
            <a:off x="3795711" y="5404186"/>
            <a:ext cx="3562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Average infectious period</a:t>
            </a:r>
          </a:p>
          <a:p>
            <a:endParaRPr lang="en-US" sz="2400" dirty="0"/>
          </a:p>
          <a:p>
            <a:r>
              <a:rPr lang="en-US" sz="2400" dirty="0"/>
              <a:t>“D”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AD055-F0E6-41DF-B348-1964620DE905}"/>
              </a:ext>
            </a:extLst>
          </p:cNvPr>
          <p:cNvCxnSpPr>
            <a:cxnSpLocks/>
          </p:cNvCxnSpPr>
          <p:nvPr/>
        </p:nvCxnSpPr>
        <p:spPr>
          <a:xfrm flipH="1" flipV="1">
            <a:off x="8015287" y="4369001"/>
            <a:ext cx="828675" cy="92779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16E849-8919-461B-A759-00B201EC07B0}"/>
              </a:ext>
            </a:extLst>
          </p:cNvPr>
          <p:cNvCxnSpPr>
            <a:cxnSpLocks/>
          </p:cNvCxnSpPr>
          <p:nvPr/>
        </p:nvCxnSpPr>
        <p:spPr>
          <a:xfrm flipV="1">
            <a:off x="6210300" y="4448316"/>
            <a:ext cx="733425" cy="84847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65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619F-E168-4224-90B6-98EDD6AD3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 reproduction number important?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1F3F47-5018-45F7-9D8B-A0512E5D7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Threshold value for the local stability of the DFE (disease-free equilibrium)</a:t>
                </a:r>
              </a:p>
              <a:p>
                <a:pPr lvl="1"/>
                <a:r>
                  <a:rPr lang="en-US" dirty="0"/>
                  <a:t>In plain language: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&gt;1, an introduction becomes epidemic;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&lt;1, it dies out</a:t>
                </a:r>
              </a:p>
              <a:p>
                <a:r>
                  <a:rPr lang="en-US" dirty="0"/>
                  <a:t>Controls the dynamics of the outbreak</a:t>
                </a:r>
              </a:p>
              <a:p>
                <a:pPr lvl="1"/>
                <a:r>
                  <a:rPr lang="en-US" dirty="0"/>
                  <a:t>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short-lived but explosive outbreaks; reduce R0 to “flatten the curve”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larger cumulative incidence, i.e., fraction of the population ever infected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greater immunity needed for herd protection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1F3F47-5018-45F7-9D8B-A0512E5D7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87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CFB4FF-D138-43BB-9219-9D2DB14C258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Calculating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CFB4FF-D138-43BB-9219-9D2DB14C25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79F754-9BC3-42DA-A8C4-A48CD7A064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or more correctly,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eff</m:t>
                        </m:r>
                      </m:sub>
                    </m:sSub>
                  </m:oMath>
                </a14:m>
                <a:r>
                  <a:rPr lang="en-US" dirty="0"/>
                  <a:t>, can be calculated from incidence data</a:t>
                </a:r>
              </a:p>
              <a:p>
                <a:pPr lvl="1"/>
                <a:r>
                  <a:rPr lang="en-US" dirty="0"/>
                  <a:t>Not the topic of this lecture</a:t>
                </a:r>
              </a:p>
              <a:p>
                <a:r>
                  <a:rPr lang="en-US" dirty="0"/>
                  <a:t>Mathematical models, which are abstract representations of the disease systems, are used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as a function of disease-related quantities</a:t>
                </a:r>
              </a:p>
              <a:p>
                <a:r>
                  <a:rPr lang="en-US" dirty="0"/>
                  <a:t>Mathematical representations also allow us to generalize our conception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when transmission pathways other than person-to-person are involved (e.g., vector, environmental)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79F754-9BC3-42DA-A8C4-A48CD7A064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206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41E2F-AD45-4C54-973D-886E8D39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 Generation Matrix and its geometry</a:t>
            </a:r>
          </a:p>
        </p:txBody>
      </p:sp>
    </p:spTree>
    <p:extLst>
      <p:ext uri="{BB962C8B-B14F-4D97-AF65-F5344CB8AC3E}">
        <p14:creationId xmlns:p14="http://schemas.microsoft.com/office/powerpoint/2010/main" val="1668747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BA3F-E0B8-4790-805A-C0A73E09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Next Generation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B7AAA4-917E-4A02-9F50-39B838E6BA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Most common and rigorous approach to calculating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from a mathematical model</a:t>
                </a:r>
              </a:p>
              <a:p>
                <a:r>
                  <a:rPr lang="en-US" dirty="0"/>
                  <a:t>Developed by </a:t>
                </a:r>
                <a:r>
                  <a:rPr lang="en-US" dirty="0" err="1"/>
                  <a:t>Heesterbeek</a:t>
                </a:r>
                <a:r>
                  <a:rPr lang="en-US" dirty="0"/>
                  <a:t>, </a:t>
                </a:r>
                <a:r>
                  <a:rPr lang="en-US" dirty="0" err="1"/>
                  <a:t>Diekmann</a:t>
                </a:r>
                <a:r>
                  <a:rPr lang="en-US" dirty="0"/>
                  <a:t>, and colleagues (1990); popularized by Pauline van den </a:t>
                </a:r>
                <a:r>
                  <a:rPr lang="en-US" dirty="0" err="1"/>
                  <a:t>Driessche</a:t>
                </a:r>
                <a:r>
                  <a:rPr lang="en-US" dirty="0"/>
                  <a:t> (2002). See references at end of presentation.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B7AAA4-917E-4A02-9F50-39B838E6BA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778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85EB21FF221348AD73A0A327D0D487" ma:contentTypeVersion="2" ma:contentTypeDescription="Create a new document." ma:contentTypeScope="" ma:versionID="77b647ae013c5e99aa2f4f57be589d26">
  <xsd:schema xmlns:xsd="http://www.w3.org/2001/XMLSchema" xmlns:xs="http://www.w3.org/2001/XMLSchema" xmlns:p="http://schemas.microsoft.com/office/2006/metadata/properties" xmlns:ns3="796357ab-0b7b-4a6c-a6f3-e169bc5de33e" targetNamespace="http://schemas.microsoft.com/office/2006/metadata/properties" ma:root="true" ma:fieldsID="a94573e1d87ab80c13e02787367194a4" ns3:_="">
    <xsd:import namespace="796357ab-0b7b-4a6c-a6f3-e169bc5de3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6357ab-0b7b-4a6c-a6f3-e169bc5de3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4941BB-9211-4BBC-A264-91B710BE42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CD4FF7-12FC-4EFD-A1AA-BE1634DE6F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6357ab-0b7b-4a6c-a6f3-e169bc5de3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A4219C-391E-4FA1-B52B-2385B82C14B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96357ab-0b7b-4a6c-a6f3-e169bc5de33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2685</Words>
  <Application>Microsoft Office PowerPoint</Application>
  <PresentationFormat>Widescreen</PresentationFormat>
  <Paragraphs>338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CMR10</vt:lpstr>
      <vt:lpstr>CMSS8</vt:lpstr>
      <vt:lpstr>Corbel</vt:lpstr>
      <vt:lpstr>Office Theme</vt:lpstr>
      <vt:lpstr>Developing mathematical and epidemiological intuition for the basic reproduction number</vt:lpstr>
      <vt:lpstr>Basic reproduction number</vt:lpstr>
      <vt:lpstr>Key aspects of the definition</vt:lpstr>
      <vt:lpstr>The “DOTS”</vt:lpstr>
      <vt:lpstr>R_0 in the classic SIR model</vt:lpstr>
      <vt:lpstr>Why is the reproduction number important?</vt:lpstr>
      <vt:lpstr>Calculating R_0</vt:lpstr>
      <vt:lpstr>The Next Generation Matrix and its geometry</vt:lpstr>
      <vt:lpstr>The Next Generation Method</vt:lpstr>
      <vt:lpstr>The Next Generation Method, part 1 </vt:lpstr>
      <vt:lpstr>SLIR model with demography</vt:lpstr>
      <vt:lpstr>SLIR model with demography</vt:lpstr>
      <vt:lpstr>The Next Generation Method, part 2</vt:lpstr>
      <vt:lpstr>SLIR model with demography</vt:lpstr>
      <vt:lpstr>The Next Generation Method, part 3</vt:lpstr>
      <vt:lpstr>The Next Generation Method, part 3</vt:lpstr>
      <vt:lpstr>Understanding the Next Generation Method</vt:lpstr>
      <vt:lpstr>Understanding the Next Generation Method</vt:lpstr>
      <vt:lpstr>Understanding the Next Generation Method</vt:lpstr>
      <vt:lpstr>Understanding the Next Generation Method</vt:lpstr>
      <vt:lpstr>Understanding the Next Generation Method</vt:lpstr>
      <vt:lpstr>Understanding the Next Generation Method</vt:lpstr>
      <vt:lpstr>Understanding the Next Generation Method</vt:lpstr>
      <vt:lpstr>Geometry of the NGM</vt:lpstr>
      <vt:lpstr>Geometry of the NGM</vt:lpstr>
      <vt:lpstr>Geometry of the NGM</vt:lpstr>
      <vt:lpstr>Geometry of the NGM</vt:lpstr>
      <vt:lpstr>Geometry of the NGM</vt:lpstr>
      <vt:lpstr>Geometry of the NGM</vt:lpstr>
      <vt:lpstr>Additional examples</vt:lpstr>
      <vt:lpstr>Developing symbolic interpretations of the NGM</vt:lpstr>
      <vt:lpstr>Interpreting the NGM</vt:lpstr>
      <vt:lpstr>Example: Treatment compliance</vt:lpstr>
      <vt:lpstr>Example: Treatment compliance</vt:lpstr>
      <vt:lpstr>Example: Treatment compliance</vt:lpstr>
      <vt:lpstr>Expected number of visits</vt:lpstr>
      <vt:lpstr>Expected number of visits</vt:lpstr>
      <vt:lpstr>Expected number of visits</vt:lpstr>
      <vt:lpstr>Expected number of visits</vt:lpstr>
      <vt:lpstr>Expected number of visits</vt:lpstr>
      <vt:lpstr>Aside</vt:lpstr>
      <vt:lpstr>Expected number of visits</vt:lpstr>
      <vt:lpstr>Graph-theoretic interpretation</vt:lpstr>
      <vt:lpstr>Graph-theoretic interpretation</vt:lpstr>
      <vt:lpstr>Graph-theoretic interpretation</vt:lpstr>
      <vt:lpstr>Exercises</vt:lpstr>
      <vt:lpstr>Take-aways and suggestions</vt:lpstr>
      <vt:lpstr>Further reading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mathematical and epidemiological intuition for the basic reproduction number</dc:title>
  <dc:creator>Brouwer, Andrew</dc:creator>
  <cp:lastModifiedBy>Brouwer, Andrew</cp:lastModifiedBy>
  <cp:revision>9</cp:revision>
  <dcterms:created xsi:type="dcterms:W3CDTF">2021-11-08T16:12:07Z</dcterms:created>
  <dcterms:modified xsi:type="dcterms:W3CDTF">2021-11-10T19:38:53Z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0x0101001385EB21FF221348AD73A0A327D0D487</vt:lpwstr>
  </property>
</Properties>
</file>