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3" r:id="rId9"/>
    <p:sldId id="260" r:id="rId10"/>
    <p:sldId id="259" r:id="rId11"/>
    <p:sldId id="289" r:id="rId12"/>
    <p:sldId id="262" r:id="rId13"/>
    <p:sldId id="266" r:id="rId14"/>
    <p:sldId id="268" r:id="rId15"/>
    <p:sldId id="269" r:id="rId16"/>
    <p:sldId id="270" r:id="rId17"/>
    <p:sldId id="271" r:id="rId18"/>
    <p:sldId id="274" r:id="rId19"/>
    <p:sldId id="281" r:id="rId20"/>
    <p:sldId id="273" r:id="rId21"/>
    <p:sldId id="277" r:id="rId22"/>
    <p:sldId id="278" r:id="rId23"/>
    <p:sldId id="279" r:id="rId24"/>
    <p:sldId id="280" r:id="rId25"/>
    <p:sldId id="272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264" r:id="rId50"/>
    <p:sldId id="26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EB8F-87CE-499E-84DA-CA7CB4342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33123-5DE5-42A1-BF86-C461F045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24E9-3900-48AC-8FC3-C08AA287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F15D-D433-426F-9A57-1E944639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7716-DF15-42D5-A9B1-7582973F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7A2C-B021-4A7B-B3D8-6EFD000A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5663-164C-4DC3-86A7-50151C4D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3D71-3227-41DA-A423-F0BC8861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21F4-E8CD-466F-B2DE-8734A32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EE56-8E4F-4B2B-8E17-84DF5BA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61C0F-C1A4-44C5-AD05-76D72AEAB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07E9-3B49-4F60-804D-BCC32C41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ABAD-6ED5-46D7-87FF-DB38B32B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95C2-DC61-41AA-B2B5-50936AB5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C552-DEC8-4160-9DE1-2D20A69F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FABA-74DE-43BC-8224-13CE10AA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CD1-A9E0-4CE6-A4AC-80FAD0BC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FE20-56C4-4AA3-A868-A804BF1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A694-4211-4991-987D-1D9C2293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8D0F-ECD2-4511-8511-352F15F6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C05-E307-4840-BAFC-A46A3477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9FA3-00A3-4472-A961-B13D5BBC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F690-79C7-45AD-9F52-AAF7E830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EE26-460B-471E-951F-A56E9469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DC2D-87A9-4B23-8A5A-E3B50CB0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7AF8-2BDD-4642-B0C4-57EC2AD6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C826-4414-4C84-B8EA-7677654A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1783E-70AB-4864-A3F2-48E58AC8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61C1-5BF1-415B-8D92-6956B86A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9323-62EA-42D6-9220-4C817FA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7720C-2B00-4004-92E5-9DD0A78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9B6-828B-4571-A950-235DF48E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40E6-205B-455D-B7E0-99FED24C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833F6-9B5A-4218-BD87-C429EEED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E81AB-8A97-495D-910F-50DA6074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D02A0-58AB-4539-8B8D-7ED7D6308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98D6F-30C5-4508-9ED8-2BA32C64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E5D0-D40C-480B-A23F-DB8E69A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318EE-EFCB-4E75-B029-A2D30A1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8CC-E442-4631-A440-6E0B9A4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93792-F8FF-4812-95CC-F10F2EB9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BD6B-2F66-4C29-8073-4FC38CC1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9FCA-B23A-407E-A11F-5974B411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751DE-234D-4E46-B064-7A24A145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E6730-F5D0-4614-9867-52DFB57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7A6F3-2C9D-4246-B6CA-953DB526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1D49-FE5A-41EA-BA1F-E4A752A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2FB-849C-4075-96EB-6CC344A1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3A1FC-A55C-430E-84E4-A1EB93D55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4CDD-CF99-4FE3-9C8A-9141CE8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5241-C3C7-4425-80E0-26B066EB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A492-F6A6-4451-A77F-CA0ADFB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C6FA-3413-44C2-810F-F96FCC5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A6BF-BB18-4FFF-917B-4C7CCABCA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CD27-46FA-4C99-9795-66AC0109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31775-C554-4BA3-8271-CDCF7A1A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AD05-340A-4B64-8AD4-E33DBCF9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B7A1-90FB-471D-BB18-79E06EB8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47DBA-4371-4B6F-B1A4-EA7D9C6E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E265-5A54-41BC-B57C-01B9A42A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D749-E776-40B3-8D5B-3AEC696DF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E90B-3254-4632-BE4A-3397EB07208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3BBF-27E6-4A95-93AF-E0C286E53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A9EE-BAEB-49AA-ABC5-F21D34521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6DDF-DDA4-4ED3-B5A1-0D4E706E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Developing mathematical and epidemiological intuition</a:t>
            </a:r>
            <a:br>
              <a:rPr lang="en-US" sz="4800" dirty="0"/>
            </a:br>
            <a:r>
              <a:rPr lang="en-US" sz="4800" dirty="0"/>
              <a:t>for the basic reproduction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20CD3-5C64-40EF-8873-69CE89ACF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Brouwer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74742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BA3F-E0B8-4790-805A-C0A7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the vector of states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the DFE</a:t>
                </a:r>
              </a:p>
              <a:p>
                <a:pPr lvl="1"/>
                <a:r>
                  <a:rPr lang="en-US" dirty="0"/>
                  <a:t>For each infected compartment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rate of influx of newly infected people to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net transfer of individuals out of compartment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all other means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8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9-7797-4F09-A619-B74524A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SLIR model with demography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D3C28-8DF7-41AD-82C8-3BF605E1585B}"/>
                  </a:ext>
                </a:extLst>
              </p:cNvPr>
              <p:cNvSpPr txBox="1"/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D3C28-8DF7-41AD-82C8-3BF605E1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E0CE4753-1DD0-474C-8207-5884E4FAB460}"/>
              </a:ext>
            </a:extLst>
          </p:cNvPr>
          <p:cNvSpPr/>
          <p:nvPr/>
        </p:nvSpPr>
        <p:spPr>
          <a:xfrm>
            <a:off x="5842643" y="2437885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520E8719-9C05-4141-A7CA-142594EFAC2E}"/>
              </a:ext>
            </a:extLst>
          </p:cNvPr>
          <p:cNvSpPr/>
          <p:nvPr/>
        </p:nvSpPr>
        <p:spPr>
          <a:xfrm>
            <a:off x="8724900" y="2419350"/>
            <a:ext cx="19050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827B82EC-B741-433C-AB6A-163475A42041}"/>
              </a:ext>
            </a:extLst>
          </p:cNvPr>
          <p:cNvSpPr/>
          <p:nvPr/>
        </p:nvSpPr>
        <p:spPr>
          <a:xfrm>
            <a:off x="8710484" y="4199913"/>
            <a:ext cx="19050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1CE28-C012-490C-AC85-3750142396D6}"/>
              </a:ext>
            </a:extLst>
          </p:cNvPr>
          <p:cNvSpPr txBox="1"/>
          <p:nvPr/>
        </p:nvSpPr>
        <p:spPr>
          <a:xfrm>
            <a:off x="5842643" y="281888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Susceptible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840BE-BFB9-44D1-A8BF-864C3B7A250A}"/>
              </a:ext>
            </a:extLst>
          </p:cNvPr>
          <p:cNvSpPr txBox="1"/>
          <p:nvPr/>
        </p:nvSpPr>
        <p:spPr>
          <a:xfrm>
            <a:off x="8724900" y="279811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Latent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C5C95-ABC6-4391-84D9-B0504143CB2E}"/>
              </a:ext>
            </a:extLst>
          </p:cNvPr>
          <p:cNvCxnSpPr/>
          <p:nvPr/>
        </p:nvCxnSpPr>
        <p:spPr>
          <a:xfrm>
            <a:off x="7747643" y="3028948"/>
            <a:ext cx="977257" cy="2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644B3-C7EC-44D9-BBBD-47E6441E2829}"/>
              </a:ext>
            </a:extLst>
          </p:cNvPr>
          <p:cNvCxnSpPr>
            <a:stCxn id="6" idx="2"/>
          </p:cNvCxnSpPr>
          <p:nvPr/>
        </p:nvCxnSpPr>
        <p:spPr>
          <a:xfrm>
            <a:off x="9677400" y="3638550"/>
            <a:ext cx="0" cy="551935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B1730D-C55C-4795-9525-7CC3F3E6C304}"/>
              </a:ext>
            </a:extLst>
          </p:cNvPr>
          <p:cNvSpPr txBox="1"/>
          <p:nvPr/>
        </p:nvSpPr>
        <p:spPr>
          <a:xfrm>
            <a:off x="8716346" y="457868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Infectious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F5C86F97-63F6-4B35-8335-0FFDC75DA37D}"/>
              </a:ext>
            </a:extLst>
          </p:cNvPr>
          <p:cNvSpPr/>
          <p:nvPr/>
        </p:nvSpPr>
        <p:spPr>
          <a:xfrm>
            <a:off x="5842643" y="4188426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E5436E-6FEE-4617-91A6-3D5E5003B3DC}"/>
              </a:ext>
            </a:extLst>
          </p:cNvPr>
          <p:cNvCxnSpPr/>
          <p:nvPr/>
        </p:nvCxnSpPr>
        <p:spPr>
          <a:xfrm>
            <a:off x="7747643" y="4814997"/>
            <a:ext cx="977257" cy="2"/>
          </a:xfrm>
          <a:prstGeom prst="straightConnector1">
            <a:avLst/>
          </a:prstGeom>
          <a:ln w="28575"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54F2BB-3A99-410A-8407-04BE14DC9D8B}"/>
              </a:ext>
            </a:extLst>
          </p:cNvPr>
          <p:cNvSpPr txBox="1"/>
          <p:nvPr/>
        </p:nvSpPr>
        <p:spPr>
          <a:xfrm>
            <a:off x="5832469" y="457868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1A8C-55FF-4745-B77B-66CBA512C581}"/>
              </a:ext>
            </a:extLst>
          </p:cNvPr>
          <p:cNvCxnSpPr/>
          <p:nvPr/>
        </p:nvCxnSpPr>
        <p:spPr>
          <a:xfrm>
            <a:off x="6767384" y="2038350"/>
            <a:ext cx="0" cy="3810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AF971-56DC-4355-86F8-B72EC637EAC4}"/>
              </a:ext>
            </a:extLst>
          </p:cNvPr>
          <p:cNvCxnSpPr/>
          <p:nvPr/>
        </p:nvCxnSpPr>
        <p:spPr>
          <a:xfrm>
            <a:off x="6798549" y="3657085"/>
            <a:ext cx="0" cy="1905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9B0684-4955-4E5A-BCD8-A2DA401F4CBA}"/>
              </a:ext>
            </a:extLst>
          </p:cNvPr>
          <p:cNvCxnSpPr/>
          <p:nvPr/>
        </p:nvCxnSpPr>
        <p:spPr>
          <a:xfrm>
            <a:off x="6798549" y="5419113"/>
            <a:ext cx="0" cy="1905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FA3F04-BEAC-447C-912F-DDECDF0C8AE4}"/>
              </a:ext>
            </a:extLst>
          </p:cNvPr>
          <p:cNvCxnSpPr>
            <a:stCxn id="9" idx="3"/>
          </p:cNvCxnSpPr>
          <p:nvPr/>
        </p:nvCxnSpPr>
        <p:spPr>
          <a:xfrm flipV="1">
            <a:off x="10629900" y="3028948"/>
            <a:ext cx="228600" cy="2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9BCD8E-1EDE-45A9-9721-C879DC03E041}"/>
              </a:ext>
            </a:extLst>
          </p:cNvPr>
          <p:cNvCxnSpPr/>
          <p:nvPr/>
        </p:nvCxnSpPr>
        <p:spPr>
          <a:xfrm>
            <a:off x="9715500" y="5419113"/>
            <a:ext cx="0" cy="1905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0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9-7797-4F09-A619-B74524A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SLIR model with demography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/>
              <p:nvPr/>
            </p:nvSpPr>
            <p:spPr>
              <a:xfrm>
                <a:off x="6410325" y="2852917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βIS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5" y="2852917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252AACE7-5AEB-4283-95C8-2D9927713C0A}"/>
              </a:ext>
            </a:extLst>
          </p:cNvPr>
          <p:cNvSpPr/>
          <p:nvPr/>
        </p:nvSpPr>
        <p:spPr>
          <a:xfrm>
            <a:off x="838199" y="2852917"/>
            <a:ext cx="3429001" cy="214770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/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24FC26-F960-419C-B3F1-3167C26F881A}"/>
              </a:ext>
            </a:extLst>
          </p:cNvPr>
          <p:cNvSpPr txBox="1"/>
          <p:nvPr/>
        </p:nvSpPr>
        <p:spPr>
          <a:xfrm rot="16200000">
            <a:off x="-286439" y="338086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infected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6215A0-0E3C-4FD1-B959-E34F6C859DE0}"/>
              </a:ext>
            </a:extLst>
          </p:cNvPr>
          <p:cNvSpPr/>
          <p:nvPr/>
        </p:nvSpPr>
        <p:spPr>
          <a:xfrm>
            <a:off x="1838324" y="3038475"/>
            <a:ext cx="676275" cy="6477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571C-B7CE-43E4-9CCB-D0AFDE355358}"/>
              </a:ext>
            </a:extLst>
          </p:cNvPr>
          <p:cNvSpPr txBox="1"/>
          <p:nvPr/>
        </p:nvSpPr>
        <p:spPr>
          <a:xfrm>
            <a:off x="2030157" y="3601700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95109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BE4-5CC0-4A3D-8B06-7B40256B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EF3EB-3D7C-4FFF-BF07-4DF7A4EF9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Jacobians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evaluated at the disease-free equilibrium</a:t>
                </a:r>
              </a:p>
              <a:p>
                <a:pPr lvl="1"/>
                <a:r>
                  <a:rPr lang="en-US" dirty="0"/>
                  <a:t>That 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1" dirty="0">
                  <a:latin typeface="Corbel" panose="020B0503020204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1" dirty="0">
                  <a:latin typeface="Corbel" panose="020B0503020204020204" pitchFamily="34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EF3EB-3D7C-4FFF-BF07-4DF7A4EF9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67CF3-AE84-42B7-A229-3A8B7A56E874}"/>
                  </a:ext>
                </a:extLst>
              </p:cNvPr>
              <p:cNvSpPr txBox="1"/>
              <p:nvPr/>
            </p:nvSpPr>
            <p:spPr>
              <a:xfrm>
                <a:off x="6562725" y="3819525"/>
                <a:ext cx="3657600" cy="13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67CF3-AE84-42B7-A229-3A8B7A56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3819525"/>
                <a:ext cx="3657600" cy="1362104"/>
              </a:xfrm>
              <a:prstGeom prst="rect">
                <a:avLst/>
              </a:prstGeom>
              <a:blipFill>
                <a:blip r:embed="rId3"/>
                <a:stretch>
                  <a:fillRect l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9-7797-4F09-A619-B74524A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SLIR model with demography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/>
              <p:nvPr/>
            </p:nvSpPr>
            <p:spPr>
              <a:xfrm>
                <a:off x="6477000" y="1868113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βIS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68113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252AACE7-5AEB-4283-95C8-2D9927713C0A}"/>
              </a:ext>
            </a:extLst>
          </p:cNvPr>
          <p:cNvSpPr/>
          <p:nvPr/>
        </p:nvSpPr>
        <p:spPr>
          <a:xfrm>
            <a:off x="838199" y="2852917"/>
            <a:ext cx="3429001" cy="214770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/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24FC26-F960-419C-B3F1-3167C26F881A}"/>
              </a:ext>
            </a:extLst>
          </p:cNvPr>
          <p:cNvSpPr txBox="1"/>
          <p:nvPr/>
        </p:nvSpPr>
        <p:spPr>
          <a:xfrm rot="16200000">
            <a:off x="-286439" y="338086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infected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6215A0-0E3C-4FD1-B959-E34F6C859DE0}"/>
              </a:ext>
            </a:extLst>
          </p:cNvPr>
          <p:cNvSpPr/>
          <p:nvPr/>
        </p:nvSpPr>
        <p:spPr>
          <a:xfrm>
            <a:off x="1838324" y="3038475"/>
            <a:ext cx="676275" cy="6477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571C-B7CE-43E4-9CCB-D0AFDE355358}"/>
              </a:ext>
            </a:extLst>
          </p:cNvPr>
          <p:cNvSpPr txBox="1"/>
          <p:nvPr/>
        </p:nvSpPr>
        <p:spPr>
          <a:xfrm>
            <a:off x="2030157" y="3601700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F151DB-4F96-4F60-A9B9-186FB6F33459}"/>
                  </a:ext>
                </a:extLst>
              </p:cNvPr>
              <p:cNvSpPr txBox="1"/>
              <p:nvPr/>
            </p:nvSpPr>
            <p:spPr>
              <a:xfrm>
                <a:off x="6477000" y="4403727"/>
                <a:ext cx="3276600" cy="161775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V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F151DB-4F96-4F60-A9B9-186FB6F3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03727"/>
                <a:ext cx="3276600" cy="1617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08652-B32C-411D-918E-90E65A2EC298}"/>
                  </a:ext>
                </a:extLst>
              </p:cNvPr>
              <p:cNvSpPr txBox="1"/>
              <p:nvPr/>
            </p:nvSpPr>
            <p:spPr>
              <a:xfrm>
                <a:off x="972216" y="6242022"/>
                <a:ext cx="2115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=(1,0,0,0)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08652-B32C-411D-918E-90E65A2E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16" y="6242022"/>
                <a:ext cx="211588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67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A15E-D59C-4A9B-995B-5A2225D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endParaRPr lang="en-US" dirty="0"/>
              </a:p>
              <a:p>
                <a:r>
                  <a:rPr lang="en-US" dirty="0"/>
                  <a:t>The basic reproduction number is the spectral radius (largest eigenvalue) of the next generation matrix.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5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A15E-D59C-4A9B-995B-5A2225D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endParaRPr lang="en-US" dirty="0"/>
              </a:p>
              <a:p>
                <a:r>
                  <a:rPr lang="en-US" dirty="0"/>
                  <a:t>The basic reproduction number is the spectral radius (largest eigenvalue) of the next generation matrix.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61E6A8-A14E-4F4C-B90B-18E417337577}"/>
              </a:ext>
            </a:extLst>
          </p:cNvPr>
          <p:cNvSpPr txBox="1"/>
          <p:nvPr/>
        </p:nvSpPr>
        <p:spPr>
          <a:xfrm>
            <a:off x="3633787" y="4520684"/>
            <a:ext cx="4924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Sorry, what? Why?</a:t>
            </a:r>
          </a:p>
        </p:txBody>
      </p:sp>
    </p:spTree>
    <p:extLst>
      <p:ext uri="{BB962C8B-B14F-4D97-AF65-F5344CB8AC3E}">
        <p14:creationId xmlns:p14="http://schemas.microsoft.com/office/powerpoint/2010/main" val="175802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a matrix of residence times.</a:t>
                </a:r>
              </a:p>
              <a:p>
                <a:r>
                  <a:rPr lang="en-US" dirty="0"/>
                  <a:t>Imagine a newly infected individual entering compartment k: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The (j</a:t>
                </a:r>
                <a:r>
                  <a:rPr lang="en-US" sz="1800" dirty="0"/>
                  <a:t>, </a:t>
                </a:r>
                <a:r>
                  <a:rPr lang="en-US" sz="1800" b="0" i="0" u="none" strike="noStrike" baseline="0" dirty="0"/>
                  <a:t>k)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average length of time this individual spends in compartment j during 	its lifetime, assuming that the population remains near the DFE and barring reinfection. 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CMR10"/>
                </a:endParaRPr>
              </a:p>
              <a:p>
                <a:pPr marL="0" indent="0" algn="l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8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a matrix of residence times.</a:t>
                </a:r>
              </a:p>
              <a:p>
                <a:r>
                  <a:rPr lang="en-US" dirty="0"/>
                  <a:t>Imagine a newly infected individual entering compartment k: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The (j</a:t>
                </a:r>
                <a:r>
                  <a:rPr lang="en-US" sz="1800" dirty="0"/>
                  <a:t>, </a:t>
                </a:r>
                <a:r>
                  <a:rPr lang="en-US" sz="1800" b="0" i="0" u="none" strike="noStrike" baseline="0" dirty="0"/>
                  <a:t>k)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average length of time this individual spends in compartment j during 	its lifetime, assuming that the population remains near the DFE and barring reinfection. 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CMR10"/>
                </a:endParaRPr>
              </a:p>
              <a:p>
                <a:pPr marL="0" indent="0" algn="l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2CE7B3-A1B0-4B14-BC43-46CFDD670049}"/>
                  </a:ext>
                </a:extLst>
              </p:cNvPr>
              <p:cNvSpPr/>
              <p:nvPr/>
            </p:nvSpPr>
            <p:spPr>
              <a:xfrm>
                <a:off x="2452216" y="4403749"/>
                <a:ext cx="5386859" cy="1908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2CE7B3-A1B0-4B14-BC43-46CFDD670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16" y="4403749"/>
                <a:ext cx="5386859" cy="190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DE9CBFF-E4B7-44F9-9A0D-45C5BB76A92F}"/>
              </a:ext>
            </a:extLst>
          </p:cNvPr>
          <p:cNvSpPr txBox="1"/>
          <p:nvPr/>
        </p:nvSpPr>
        <p:spPr>
          <a:xfrm>
            <a:off x="7990618" y="400129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I, you never go to 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AD43-78BC-4CBA-899A-EE7FFE611647}"/>
              </a:ext>
            </a:extLst>
          </p:cNvPr>
          <p:cNvSpPr txBox="1"/>
          <p:nvPr/>
        </p:nvSpPr>
        <p:spPr>
          <a:xfrm>
            <a:off x="7990618" y="590271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I, you recover or die.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B05B3-0601-437A-8852-DCB9F4BDF6B8}"/>
              </a:ext>
            </a:extLst>
          </p:cNvPr>
          <p:cNvSpPr txBox="1"/>
          <p:nvPr/>
        </p:nvSpPr>
        <p:spPr>
          <a:xfrm>
            <a:off x="686657" y="400129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L, you leave when you recover or die.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50C9D-0AB8-4349-9902-D13CE5445AFE}"/>
              </a:ext>
            </a:extLst>
          </p:cNvPr>
          <p:cNvSpPr txBox="1"/>
          <p:nvPr/>
        </p:nvSpPr>
        <p:spPr>
          <a:xfrm>
            <a:off x="686657" y="5902716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L, you go on to I, unless you die first.</a:t>
            </a:r>
          </a:p>
        </p:txBody>
      </p:sp>
    </p:spTree>
    <p:extLst>
      <p:ext uri="{BB962C8B-B14F-4D97-AF65-F5344CB8AC3E}">
        <p14:creationId xmlns:p14="http://schemas.microsoft.com/office/powerpoint/2010/main" val="365727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F32-BF18-4E77-AAEA-D930A34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FB0-CD76-4F57-B845-58214BD3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matrix F is a matrix of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rate of new infections.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 a newly infected individual entering compartment k:</a:t>
            </a:r>
          </a:p>
          <a:p>
            <a:pPr marL="0" lvl="0" indent="0"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</a:t>
            </a:r>
            <a:r>
              <a:rPr lang="en-US" sz="1800" dirty="0">
                <a:solidFill>
                  <a:prstClr val="black"/>
                </a:solidFill>
              </a:rPr>
              <a:t>The (𝑖,𝑗) entry of 𝐹 is the rate at which infected individuals in compartment 𝑗 produce a new infection 	in compartment 𝑖.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-van den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Driessche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 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Watmough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,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1553-1AE1-48E3-9E4F-9945E6AA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reproduction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F322-4EFB-455D-A3AC-D27B0BEA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“Expected number of secondary cases arising from a typical primary case in an entirely susceptible population over their infectious period.”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2670D-7885-40E7-8B18-2904C3A74603}"/>
              </a:ext>
            </a:extLst>
          </p:cNvPr>
          <p:cNvGrpSpPr/>
          <p:nvPr/>
        </p:nvGrpSpPr>
        <p:grpSpPr>
          <a:xfrm>
            <a:off x="978179" y="3422126"/>
            <a:ext cx="3216136" cy="2618310"/>
            <a:chOff x="803412" y="2160895"/>
            <a:chExt cx="3216136" cy="2618310"/>
          </a:xfrm>
        </p:grpSpPr>
        <p:pic>
          <p:nvPicPr>
            <p:cNvPr id="5" name="Graphic 4" descr="Man with solid fill">
              <a:extLst>
                <a:ext uri="{FF2B5EF4-FFF2-40B4-BE49-F238E27FC236}">
                  <a16:creationId xmlns:a16="http://schemas.microsoft.com/office/drawing/2014/main" id="{55F5E642-047B-4AAA-B9A0-7B429FD0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412" y="3195572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Man with solid fill">
              <a:extLst>
                <a:ext uri="{FF2B5EF4-FFF2-40B4-BE49-F238E27FC236}">
                  <a16:creationId xmlns:a16="http://schemas.microsoft.com/office/drawing/2014/main" id="{3A9FAA6C-C889-41BB-A494-D83137B71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9434" y="2485715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B7901B3F-ABF7-4D8D-ACD7-B91996B3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9434" y="365277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346396B4-4164-488E-964F-F0D7E63B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4355135"/>
              <a:ext cx="424070" cy="424070"/>
            </a:xfrm>
            <a:prstGeom prst="rect">
              <a:avLst/>
            </a:prstGeom>
          </p:spPr>
        </p:pic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135003E4-C17C-4765-AE9C-16D064858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3922783"/>
              <a:ext cx="424070" cy="42407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6DEFD05E-1648-4EAE-8369-EA064B319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2593247"/>
              <a:ext cx="424070" cy="42407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E4F126AA-1BB8-4656-B405-EAC34E65E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2160895"/>
              <a:ext cx="424070" cy="42407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AC750A-012A-4812-9C1B-57A20C9B909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717812" y="2942915"/>
              <a:ext cx="551622" cy="709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7F1484-7D70-4A25-BD3C-849547BC2C7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1717812" y="3652772"/>
              <a:ext cx="551622" cy="457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2D3FEC-130F-479D-9298-EA5F380F1D05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3183834" y="2372930"/>
              <a:ext cx="411644" cy="569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46BC35-CD80-4E36-B4A9-4165BBEC124D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3183834" y="2805282"/>
              <a:ext cx="411644" cy="137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F30FC8-68F0-4022-AE4C-CEE8A2964B64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183834" y="4109970"/>
              <a:ext cx="411644" cy="24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04D1E4-45A0-4635-A9A3-56429512EEFB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183834" y="4109970"/>
              <a:ext cx="41164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45ED47-91C1-43F6-A8D6-C80EB94FCA49}"/>
              </a:ext>
            </a:extLst>
          </p:cNvPr>
          <p:cNvGrpSpPr/>
          <p:nvPr/>
        </p:nvGrpSpPr>
        <p:grpSpPr>
          <a:xfrm>
            <a:off x="7083286" y="2777739"/>
            <a:ext cx="3356114" cy="3882890"/>
            <a:chOff x="7702826" y="1552231"/>
            <a:chExt cx="3356114" cy="3882890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14A23562-CF43-4718-A25B-7E59C3D1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2826" y="3098126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3895292B-43B7-47D4-8229-868841E53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848" y="203334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3601C7-ACA3-45E8-A46D-689502F0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848" y="3098126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2E2832ED-193C-46EB-8EA4-027BF1C9D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848" y="416290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6415C3C7-07C0-4E53-BCB1-8E688A57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2849287"/>
              <a:ext cx="424070" cy="42407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1C471F17-7446-4E12-8EA7-59DA9D1D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3281639"/>
              <a:ext cx="424070" cy="42407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0E0A831F-6972-40C7-B67A-2551EC87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3713991"/>
              <a:ext cx="424070" cy="42407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EAEE3B6B-4024-4388-9FC8-AF3F8D2E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4146343"/>
              <a:ext cx="424070" cy="42407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25830049-8670-4E6C-8B19-BB8A24EB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4578695"/>
              <a:ext cx="424070" cy="42407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B745B506-2FE7-4AE0-93C1-B8BBF124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5011051"/>
              <a:ext cx="424070" cy="42407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741125A3-814C-4FDF-A54F-C9B6F8946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2416935"/>
              <a:ext cx="424070" cy="42407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5598222-4964-4390-B38D-EA0743D5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1984583"/>
              <a:ext cx="424070" cy="42407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6757E4A4-A3F7-465B-BC6A-8A84F7FB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1552231"/>
              <a:ext cx="424070" cy="424070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CD0D19-8013-4FDA-8EA7-685CDEC750C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8617226" y="2490544"/>
              <a:ext cx="551622" cy="1064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4C4FFB-66E1-41E3-96A8-B997D3DD5479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617226" y="3555326"/>
              <a:ext cx="5516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387AC9-D49B-46A7-BC49-846812B89826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8617226" y="3555326"/>
              <a:ext cx="551622" cy="10647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A84FC49-2316-4FEA-88D1-6B165C456448}"/>
                </a:ext>
              </a:extLst>
            </p:cNvPr>
            <p:cNvCxnSpPr>
              <a:cxnSpLocks/>
              <a:stCxn id="20" idx="3"/>
              <a:endCxn id="31" idx="1"/>
            </p:cNvCxnSpPr>
            <p:nvPr/>
          </p:nvCxnSpPr>
          <p:spPr>
            <a:xfrm flipV="1">
              <a:off x="10083248" y="1764266"/>
              <a:ext cx="551622" cy="726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7CE0C7-774B-4906-A908-EAF9D627EB37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 flipV="1">
              <a:off x="10083248" y="2196618"/>
              <a:ext cx="551622" cy="293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26DA37-5BCE-4D99-AB9C-D283FFC4F8B9}"/>
                </a:ext>
              </a:extLst>
            </p:cNvPr>
            <p:cNvCxnSpPr>
              <a:cxnSpLocks/>
              <a:stCxn id="20" idx="3"/>
              <a:endCxn id="29" idx="1"/>
            </p:cNvCxnSpPr>
            <p:nvPr/>
          </p:nvCxnSpPr>
          <p:spPr>
            <a:xfrm>
              <a:off x="10083248" y="2490544"/>
              <a:ext cx="551622" cy="138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F863BE-AE08-41F5-A64E-0596CCD7E0A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10083248" y="3061322"/>
              <a:ext cx="551622" cy="494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A9EFE-F9C3-4E10-BC71-AABE5110057F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10083248" y="3493674"/>
              <a:ext cx="551622" cy="61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BE7657-B6A2-4135-9465-EBCABB9C508D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10083248" y="3555326"/>
              <a:ext cx="551622" cy="37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999CF0-5C73-4E6E-8D8D-1364D4AEA640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10083248" y="4358378"/>
              <a:ext cx="551622" cy="261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A34340-55CA-43B0-A8F4-BC27FFC5F33D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10083248" y="4620109"/>
              <a:ext cx="551622" cy="170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93AFD9-3413-4549-81FA-B7FBAE4713C5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>
              <a:off x="10083248" y="4620109"/>
              <a:ext cx="551622" cy="602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E5B2F2-0179-4CF2-AB68-B3F5A2CAE857}"/>
                  </a:ext>
                </a:extLst>
              </p:cNvPr>
              <p:cNvSpPr txBox="1"/>
              <p:nvPr/>
            </p:nvSpPr>
            <p:spPr>
              <a:xfrm>
                <a:off x="1692964" y="6240587"/>
                <a:ext cx="1299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E5B2F2-0179-4CF2-AB68-B3F5A2CA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64" y="6240587"/>
                <a:ext cx="129926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40146B-566E-4D35-B1F0-7942E6CD5802}"/>
                  </a:ext>
                </a:extLst>
              </p:cNvPr>
              <p:cNvSpPr txBox="1"/>
              <p:nvPr/>
            </p:nvSpPr>
            <p:spPr>
              <a:xfrm>
                <a:off x="8273497" y="6204199"/>
                <a:ext cx="1299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40146B-566E-4D35-B1F0-7942E6C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497" y="6204199"/>
                <a:ext cx="129926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9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F32-BF18-4E77-AAEA-D930A34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FB0-CD76-4F57-B845-58214BD3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matrix F is a matrix of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rate of new infections.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 a newly infected individual entering compartment k:</a:t>
            </a:r>
          </a:p>
          <a:p>
            <a:pPr marL="0" lvl="0" indent="0"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</a:t>
            </a:r>
            <a:r>
              <a:rPr lang="en-US" sz="1800" dirty="0">
                <a:solidFill>
                  <a:prstClr val="black"/>
                </a:solidFill>
              </a:rPr>
              <a:t>The (𝑖,𝑗) entry of 𝐹 is the rate at which infected individuals in compartment 𝑗 produce a new infection 	in compartment 𝑖.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-van den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Driessche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 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Watmough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, 2002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26163-5395-4C27-BB43-194FF5B203DC}"/>
                  </a:ext>
                </a:extLst>
              </p:cNvPr>
              <p:cNvSpPr/>
              <p:nvPr/>
            </p:nvSpPr>
            <p:spPr>
              <a:xfrm>
                <a:off x="4314825" y="4866343"/>
                <a:ext cx="2549672" cy="10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𝐹</m:t>
                      </m:r>
                      <m:r>
                        <a:rPr lang="en-US" sz="36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26163-5395-4C27-BB43-194FF5B20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825" y="4866343"/>
                <a:ext cx="2549672" cy="1041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F8321D-745E-49B7-8D3C-0A15C2B165F1}"/>
              </a:ext>
            </a:extLst>
          </p:cNvPr>
          <p:cNvSpPr txBox="1"/>
          <p:nvPr/>
        </p:nvSpPr>
        <p:spPr>
          <a:xfrm>
            <a:off x="6864497" y="4000362"/>
            <a:ext cx="372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people in compartment I make new infected people, and those new infected people all start in 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38CF0-0A05-4323-BF50-7AA6FC2A81E5}"/>
              </a:ext>
            </a:extLst>
          </p:cNvPr>
          <p:cNvSpPr txBox="1"/>
          <p:nvPr/>
        </p:nvSpPr>
        <p:spPr>
          <a:xfrm>
            <a:off x="5589661" y="612762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people are not (yet) infectious.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D874D-9873-45A5-83AB-FD07E7EC2471}"/>
              </a:ext>
            </a:extLst>
          </p:cNvPr>
          <p:cNvCxnSpPr/>
          <p:nvPr/>
        </p:nvCxnSpPr>
        <p:spPr>
          <a:xfrm>
            <a:off x="5838825" y="5191125"/>
            <a:ext cx="180975" cy="86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DA2766-E30C-4C5F-B214-8AA455599A9D}"/>
              </a:ext>
            </a:extLst>
          </p:cNvPr>
          <p:cNvCxnSpPr>
            <a:cxnSpLocks/>
          </p:cNvCxnSpPr>
          <p:nvPr/>
        </p:nvCxnSpPr>
        <p:spPr>
          <a:xfrm>
            <a:off x="5838825" y="5778438"/>
            <a:ext cx="180975" cy="263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7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Hence, the (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, k) entry of the product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expected number of new infections in 	compartment 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 produced by the infected individual originally introduced into compartment k.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03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Hence, the (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, k) entry of the product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expected number of new infections in 	compartment 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 produced by the infected individual originally introduced into compartment k.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84C5D1-1785-4C65-8D3E-463684CD1FCB}"/>
                  </a:ext>
                </a:extLst>
              </p:cNvPr>
              <p:cNvSpPr/>
              <p:nvPr/>
            </p:nvSpPr>
            <p:spPr>
              <a:xfrm>
                <a:off x="2623666" y="4333875"/>
                <a:ext cx="5628144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𝛽𝜎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84C5D1-1785-4C65-8D3E-463684CD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66" y="4333875"/>
                <a:ext cx="5628144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FB41D3-C92D-41C9-9B16-72FB4EC588DF}"/>
              </a:ext>
            </a:extLst>
          </p:cNvPr>
          <p:cNvSpPr txBox="1"/>
          <p:nvPr/>
        </p:nvSpPr>
        <p:spPr>
          <a:xfrm>
            <a:off x="8501534" y="564328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 people make new exposed, not new infectious.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7CDD41-BA99-4CFB-BEA4-77A476515CB7}"/>
              </a:ext>
            </a:extLst>
          </p:cNvPr>
          <p:cNvCxnSpPr>
            <a:cxnSpLocks/>
          </p:cNvCxnSpPr>
          <p:nvPr/>
        </p:nvCxnSpPr>
        <p:spPr>
          <a:xfrm>
            <a:off x="7591425" y="5795685"/>
            <a:ext cx="771525" cy="381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E3C655-6261-43D5-97F5-0717119EA7B6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437738" y="5795685"/>
            <a:ext cx="2925212" cy="3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8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6C73-DED8-4297-8169-55E2D52C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3C7D-E811-412F-9CE7-4B01038F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we can interpret the entries of the next generation matrix, but </a:t>
            </a:r>
            <a:r>
              <a:rPr lang="en-US" u="sng" dirty="0"/>
              <a:t>why the spectral radius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9267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0EE2-A496-43A1-B1B9-F993D7E8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349E-BAAD-4D5B-9E77-EF33E094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 the disease-free equilibrium, the process of making the next generation is approximately linear.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the geometry of linear systems!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61108C-2AFF-4E49-A9C4-CFC91705E199}"/>
                  </a:ext>
                </a:extLst>
              </p:cNvPr>
              <p:cNvSpPr/>
              <p:nvPr/>
            </p:nvSpPr>
            <p:spPr>
              <a:xfrm>
                <a:off x="3981450" y="3248025"/>
                <a:ext cx="2943755" cy="889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𝐹𝑉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61108C-2AFF-4E49-A9C4-CFC91705E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3248025"/>
                <a:ext cx="2943755" cy="889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2D1C76-989F-4572-A623-61062C93C4BC}"/>
                  </a:ext>
                </a:extLst>
              </p:cNvPr>
              <p:cNvSpPr/>
              <p:nvPr/>
            </p:nvSpPr>
            <p:spPr>
              <a:xfrm>
                <a:off x="4438650" y="4467225"/>
                <a:ext cx="13774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𝐴𝑥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2D1C76-989F-4572-A623-61062C93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50" y="4467225"/>
                <a:ext cx="13774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7242D4-99A5-4EDD-823A-63D6D5CCB4C1}"/>
              </a:ext>
            </a:extLst>
          </p:cNvPr>
          <p:cNvSpPr txBox="1"/>
          <p:nvPr/>
        </p:nvSpPr>
        <p:spPr>
          <a:xfrm>
            <a:off x="7334250" y="433679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Previous generation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D8C13-A0C0-4DDF-A2DF-428B0646B1E2}"/>
              </a:ext>
            </a:extLst>
          </p:cNvPr>
          <p:cNvSpPr txBox="1"/>
          <p:nvPr/>
        </p:nvSpPr>
        <p:spPr>
          <a:xfrm>
            <a:off x="1746936" y="43711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Next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D1EAA-1FF4-45FD-862F-42046AC7A426}"/>
              </a:ext>
            </a:extLst>
          </p:cNvPr>
          <p:cNvSpPr txBox="1"/>
          <p:nvPr/>
        </p:nvSpPr>
        <p:spPr>
          <a:xfrm>
            <a:off x="5581650" y="27146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Next generation operator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FBAAC3-C8B1-4E39-9A90-9C362AF198D5}"/>
              </a:ext>
            </a:extLst>
          </p:cNvPr>
          <p:cNvCxnSpPr>
            <a:endCxn id="17" idx="1"/>
          </p:cNvCxnSpPr>
          <p:nvPr/>
        </p:nvCxnSpPr>
        <p:spPr>
          <a:xfrm flipV="1">
            <a:off x="3067050" y="3692987"/>
            <a:ext cx="914400" cy="6858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1A4F4F-7075-4B0D-BC51-92E226474C23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6925205" y="3692987"/>
            <a:ext cx="585129" cy="63350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3F6F6B-BEEC-46E0-AD21-DE5286AE097B}"/>
              </a:ext>
            </a:extLst>
          </p:cNvPr>
          <p:cNvCxnSpPr/>
          <p:nvPr/>
        </p:nvCxnSpPr>
        <p:spPr>
          <a:xfrm flipV="1">
            <a:off x="5581650" y="3083957"/>
            <a:ext cx="457200" cy="3926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5BDBA0-6517-494C-ACB2-7AA3E5A01239}"/>
              </a:ext>
            </a:extLst>
          </p:cNvPr>
          <p:cNvSpPr txBox="1"/>
          <p:nvPr/>
        </p:nvSpPr>
        <p:spPr>
          <a:xfrm>
            <a:off x="4286250" y="499044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106346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3FF7-F1BE-4418-916C-0BBDA2F5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419F8-1896-4465-A2B1-7A695FF4A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53125" cy="4351338"/>
              </a:xfrm>
            </p:spPr>
            <p:txBody>
              <a:bodyPr/>
              <a:lstStyle/>
              <a:p>
                <a:r>
                  <a:rPr lang="en-US" dirty="0"/>
                  <a:t>Consider the unit circle in the 1-norm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1-norm is natural choice because we are  partitioning a fixed population into different compartments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419F8-1896-4465-A2B1-7A695FF4A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53125" cy="4351338"/>
              </a:xfrm>
              <a:blipFill>
                <a:blip r:embed="rId2"/>
                <a:stretch>
                  <a:fillRect l="-1844" t="-2241" r="-2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it Ball In A Norm Space, HD Png Download - kindpng">
            <a:extLst>
              <a:ext uri="{FF2B5EF4-FFF2-40B4-BE49-F238E27FC236}">
                <a16:creationId xmlns:a16="http://schemas.microsoft.com/office/drawing/2014/main" id="{D0282FC2-2D24-4D95-9BBF-3A498A6C6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2028825"/>
            <a:ext cx="4819650" cy="471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0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D744-77CE-463F-A801-5580D374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8A1E-4997-4F78-82F6-CA9C9B51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linear transformation to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676D6-7DA0-4AAE-AF23-BB55598F1E42}"/>
                  </a:ext>
                </a:extLst>
              </p:cNvPr>
              <p:cNvSpPr/>
              <p:nvPr/>
            </p:nvSpPr>
            <p:spPr>
              <a:xfrm>
                <a:off x="933450" y="2671602"/>
                <a:ext cx="2927533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A</m:t>
                      </m:r>
                      <m:r>
                        <a:rPr lang="en-US" sz="280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.58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0.84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1.72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676D6-7DA0-4AAE-AF23-BB55598F1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671602"/>
                <a:ext cx="2927533" cy="819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3064C-428D-4213-8731-01AFA283121D}"/>
                  </a:ext>
                </a:extLst>
              </p:cNvPr>
              <p:cNvSpPr txBox="1"/>
              <p:nvPr/>
            </p:nvSpPr>
            <p:spPr>
              <a:xfrm>
                <a:off x="-990600" y="407555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3064C-428D-4213-8731-01AFA283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600" y="4075552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BAD5FA0-DA52-444D-803E-54364F769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2" y="1825625"/>
            <a:ext cx="4555450" cy="47749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23C9D9-CD34-48CF-A099-C09B27D79E7B}"/>
              </a:ext>
            </a:extLst>
          </p:cNvPr>
          <p:cNvSpPr txBox="1"/>
          <p:nvPr/>
        </p:nvSpPr>
        <p:spPr>
          <a:xfrm>
            <a:off x="647700" y="5153025"/>
            <a:ext cx="528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next generation depends on the partition of the previous generation.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A5D7B-C9CD-405A-ABE1-89F94F70164C}"/>
              </a:ext>
            </a:extLst>
          </p:cNvPr>
          <p:cNvSpPr txBox="1"/>
          <p:nvPr/>
        </p:nvSpPr>
        <p:spPr>
          <a:xfrm>
            <a:off x="9906000" y="46350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possible next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C6ADB-C2FE-43D7-BF8F-8EC4F222BC06}"/>
              </a:ext>
            </a:extLst>
          </p:cNvPr>
          <p:cNvSpPr txBox="1"/>
          <p:nvPr/>
        </p:nvSpPr>
        <p:spPr>
          <a:xfrm>
            <a:off x="7800975" y="1841190"/>
            <a:ext cx="22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Eigenvector corresponding to largest eigenvalue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43572-F631-45AA-A7D2-A5B787E58A5E}"/>
              </a:ext>
            </a:extLst>
          </p:cNvPr>
          <p:cNvCxnSpPr>
            <a:cxnSpLocks/>
          </p:cNvCxnSpPr>
          <p:nvPr/>
        </p:nvCxnSpPr>
        <p:spPr>
          <a:xfrm>
            <a:off x="8420100" y="2764520"/>
            <a:ext cx="95250" cy="144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79483C-A459-456C-BDF3-FB72ABFDE50E}"/>
              </a:ext>
            </a:extLst>
          </p:cNvPr>
          <p:cNvCxnSpPr>
            <a:cxnSpLocks/>
          </p:cNvCxnSpPr>
          <p:nvPr/>
        </p:nvCxnSpPr>
        <p:spPr>
          <a:xfrm>
            <a:off x="9159694" y="4843930"/>
            <a:ext cx="679631" cy="19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41AE2C-9099-4153-A294-C8F49D1863F7}"/>
                  </a:ext>
                </a:extLst>
              </p:cNvPr>
              <p:cNvSpPr txBox="1"/>
              <p:nvPr/>
            </p:nvSpPr>
            <p:spPr>
              <a:xfrm>
                <a:off x="9209424" y="5192176"/>
                <a:ext cx="1485900" cy="38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2.56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41AE2C-9099-4153-A294-C8F49D18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424" y="5192176"/>
                <a:ext cx="1485900" cy="381788"/>
              </a:xfrm>
              <a:prstGeom prst="rect">
                <a:avLst/>
              </a:prstGeom>
              <a:blipFill>
                <a:blip r:embed="rId5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98C1A4-39CE-473C-83A2-574AD78B05FF}"/>
                  </a:ext>
                </a:extLst>
              </p:cNvPr>
              <p:cNvSpPr txBox="1"/>
              <p:nvPr/>
            </p:nvSpPr>
            <p:spPr>
              <a:xfrm>
                <a:off x="8391525" y="2665147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/>
                      </a:rPr>
                      <m:t>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98C1A4-39CE-473C-83A2-574AD78B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525" y="2665147"/>
                <a:ext cx="133350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8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6D84-D5A9-4CCF-9028-42C451F7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F0F65-7E88-4441-AA8B-528E00F9F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8825" cy="4351338"/>
              </a:xfrm>
            </p:spPr>
            <p:txBody>
              <a:bodyPr/>
              <a:lstStyle/>
              <a:p>
                <a:r>
                  <a:rPr lang="en-US" dirty="0"/>
                  <a:t>After multiple generations,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the shape gets larger and becomes exaggerated. This tells us about long term behavior.</a:t>
                </a:r>
              </a:p>
              <a:p>
                <a:endParaRPr lang="en-US" dirty="0"/>
              </a:p>
              <a:p>
                <a:r>
                  <a:rPr lang="en-US" dirty="0"/>
                  <a:t>But, we don’t want long-term, linear  behavior, which will quickly deviate from the true non-linear behavior. We want </a:t>
                </a:r>
                <a:r>
                  <a:rPr lang="en-US" i="1" dirty="0"/>
                  <a:t>average</a:t>
                </a:r>
                <a:r>
                  <a:rPr lang="en-US" dirty="0"/>
                  <a:t> behavior.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F0F65-7E88-4441-AA8B-528E00F9F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8825" cy="4351338"/>
              </a:xfrm>
              <a:blipFill>
                <a:blip r:embed="rId2"/>
                <a:stretch>
                  <a:fillRect l="-1881" t="-2241" r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9D5FCB-A6CD-4077-AA6A-69457CBF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65" y="1228840"/>
            <a:ext cx="4540469" cy="47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B008-C49D-418C-B577-BCE7F396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6B409-6C1A-4B56-BFBB-C4C62C70F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45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Scale our shape so that we get average generation size,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increases, we see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converging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size of the average next generation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because (almost every) initial condition converges  to lie along the dominant eigenvector.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6B409-6C1A-4B56-BFBB-C4C62C70F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4500" cy="4351338"/>
              </a:xfrm>
              <a:blipFill>
                <a:blip r:embed="rId2"/>
                <a:stretch>
                  <a:fillRect l="-198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E871A2-F8CC-45F5-BEDA-9054E9D0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102" y="1342136"/>
            <a:ext cx="4299624" cy="44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D176-88E4-4C94-B63D-4F33BB3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AC8D-6ACE-4806-8DD7-193FC12D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eigenvector corresponding to the largest eigenvalue of A also has a useful interpretation. It is the stable distribution of the infectious compartments.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Note that this stable distribution is unlikely to manifest in reality because an epidemic quickly leaves the vicinity of the DFE where this analysis is valid.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FBFCC-D266-4F5F-B886-38F7D3714C50}"/>
                  </a:ext>
                </a:extLst>
              </p:cNvPr>
              <p:cNvSpPr/>
              <p:nvPr/>
            </p:nvSpPr>
            <p:spPr>
              <a:xfrm>
                <a:off x="1619037" y="2867025"/>
                <a:ext cx="7004482" cy="1496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.58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0.84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.14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1.72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FBFCC-D266-4F5F-B886-38F7D3714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37" y="2867025"/>
                <a:ext cx="7004482" cy="1496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9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008-1A29-4496-956C-3B386D2C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F81FA-3082-49D0-932F-7D435DD0D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Single infectious period in an otherwise susceptible population</a:t>
                </a:r>
              </a:p>
              <a:p>
                <a:pPr lvl="1"/>
                <a:r>
                  <a:rPr lang="en-US" dirty="0"/>
                  <a:t>Technically defined only at the beginning of an outbreak</a:t>
                </a:r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often used an abstract concept for an infectious disease’s epidemic potential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Expected</a:t>
                </a:r>
                <a:r>
                  <a:rPr lang="en-US" dirty="0"/>
                  <a:t> number of new cases</a:t>
                </a:r>
              </a:p>
              <a:p>
                <a:pPr lvl="1"/>
                <a:r>
                  <a:rPr lang="en-US" dirty="0"/>
                  <a:t>Any specific person will infect more or fewer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Over their infectious period</a:t>
                </a:r>
              </a:p>
              <a:p>
                <a:pPr lvl="1"/>
                <a:r>
                  <a:rPr lang="en-US" dirty="0"/>
                  <a:t>There is an interplay between the infectious period, the pathogen’s infectiousness, and other aspects of its natural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F81FA-3082-49D0-932F-7D435DD0D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946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E5BF-362D-4EFB-8284-02DA3667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DA3C7A-4EB8-4C2F-BF7D-EE6713F0B65B}"/>
                  </a:ext>
                </a:extLst>
              </p:cNvPr>
              <p:cNvSpPr/>
              <p:nvPr/>
            </p:nvSpPr>
            <p:spPr>
              <a:xfrm>
                <a:off x="1123950" y="5682076"/>
                <a:ext cx="292458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.30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DA3C7A-4EB8-4C2F-BF7D-EE6713F0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682076"/>
                <a:ext cx="2924583" cy="859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CE5E3E-0AE6-444C-9576-1ED569E6E9A6}"/>
                  </a:ext>
                </a:extLst>
              </p:cNvPr>
              <p:cNvSpPr/>
              <p:nvPr/>
            </p:nvSpPr>
            <p:spPr>
              <a:xfrm>
                <a:off x="6572250" y="5682076"/>
                <a:ext cx="290695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.80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.00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CE5E3E-0AE6-444C-9576-1ED569E6E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5682076"/>
                <a:ext cx="2906950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58C11C-8B6E-4EE9-8971-16B97E5AE491}"/>
              </a:ext>
            </a:extLst>
          </p:cNvPr>
          <p:cNvSpPr txBox="1"/>
          <p:nvPr/>
        </p:nvSpPr>
        <p:spPr>
          <a:xfrm>
            <a:off x="1799365" y="6444076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Eigenvalues: 1.6, 0.7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443E7-3126-46D7-B539-E788A2DE0079}"/>
              </a:ext>
            </a:extLst>
          </p:cNvPr>
          <p:cNvSpPr txBox="1"/>
          <p:nvPr/>
        </p:nvSpPr>
        <p:spPr>
          <a:xfrm>
            <a:off x="7339151" y="6455744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Eigenvalues: 0.8, 0.4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132EF-22BB-4F6C-B76D-946B5AEFA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39" y="1453642"/>
            <a:ext cx="3870435" cy="4091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6E3B9-5C68-4CC6-AA41-838895C05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307982"/>
            <a:ext cx="4035468" cy="42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E5B38-9874-4DF3-9CD0-4EB10D76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symbolic interpretations of the NGM</a:t>
            </a:r>
          </a:p>
        </p:txBody>
      </p:sp>
    </p:spTree>
    <p:extLst>
      <p:ext uri="{BB962C8B-B14F-4D97-AF65-F5344CB8AC3E}">
        <p14:creationId xmlns:p14="http://schemas.microsoft.com/office/powerpoint/2010/main" val="341403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89AF-FE73-4998-BB1C-1A8EADA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NGM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53966-159F-4202-92C0-09F5F5E0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better understanding why the spectral radius is the right measure.</a:t>
            </a:r>
          </a:p>
          <a:p>
            <a:endParaRPr lang="en-US" dirty="0"/>
          </a:p>
          <a:p>
            <a:r>
              <a:rPr lang="en-US" dirty="0"/>
              <a:t>But we still may struggle with interpreting the NGM matrix in terms of our parameters, especially in higher dimensional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3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CFF-7F44-4F0B-A327-DCAB4191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391E-4585-43DD-88A2-5B719896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Infected individuals can go on and off a treatment that reduces their infectivity and mortality rate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0E6FC-6E62-4925-B8C2-8B1CE0C41455}"/>
                  </a:ext>
                </a:extLst>
              </p:cNvPr>
              <p:cNvSpPr txBox="1"/>
              <p:nvPr/>
            </p:nvSpPr>
            <p:spPr>
              <a:xfrm>
                <a:off x="1592390" y="2762368"/>
                <a:ext cx="5711998" cy="1471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S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sz="280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0E6FC-6E62-4925-B8C2-8B1CE0C4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390" y="2762368"/>
                <a:ext cx="5711998" cy="1471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2C5FF564-82EE-4E12-B466-7A1A3C3516E5}"/>
              </a:ext>
            </a:extLst>
          </p:cNvPr>
          <p:cNvSpPr/>
          <p:nvPr/>
        </p:nvSpPr>
        <p:spPr>
          <a:xfrm>
            <a:off x="1924050" y="4738127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28D94DC-0E98-4068-9CE3-353DB20A34A1}"/>
              </a:ext>
            </a:extLst>
          </p:cNvPr>
          <p:cNvSpPr/>
          <p:nvPr/>
        </p:nvSpPr>
        <p:spPr>
          <a:xfrm>
            <a:off x="4806307" y="4719592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A1390B7B-4332-4C57-9E31-BEDF602DA41C}"/>
              </a:ext>
            </a:extLst>
          </p:cNvPr>
          <p:cNvSpPr/>
          <p:nvPr/>
        </p:nvSpPr>
        <p:spPr>
          <a:xfrm>
            <a:off x="7688564" y="4719592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B8615-BC3D-4664-8D75-0E6732831548}"/>
              </a:ext>
            </a:extLst>
          </p:cNvPr>
          <p:cNvSpPr txBox="1"/>
          <p:nvPr/>
        </p:nvSpPr>
        <p:spPr>
          <a:xfrm>
            <a:off x="1924050" y="511912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Susceptible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03AE3-3BF7-4CFB-B957-8FDFA0B92AE3}"/>
              </a:ext>
            </a:extLst>
          </p:cNvPr>
          <p:cNvSpPr txBox="1"/>
          <p:nvPr/>
        </p:nvSpPr>
        <p:spPr>
          <a:xfrm>
            <a:off x="4806307" y="50983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F31CB-BF7E-4CD0-8B93-E2D65F0DB7EF}"/>
              </a:ext>
            </a:extLst>
          </p:cNvPr>
          <p:cNvSpPr txBox="1"/>
          <p:nvPr/>
        </p:nvSpPr>
        <p:spPr>
          <a:xfrm>
            <a:off x="7674148" y="50983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Treatment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7652F8-5707-40AF-8101-9B9FB018B5B9}"/>
              </a:ext>
            </a:extLst>
          </p:cNvPr>
          <p:cNvCxnSpPr>
            <a:endCxn id="9" idx="1"/>
          </p:cNvCxnSpPr>
          <p:nvPr/>
        </p:nvCxnSpPr>
        <p:spPr>
          <a:xfrm>
            <a:off x="3829050" y="5329190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64EEA-238B-44D9-BC80-61C92419EE7B}"/>
              </a:ext>
            </a:extLst>
          </p:cNvPr>
          <p:cNvCxnSpPr/>
          <p:nvPr/>
        </p:nvCxnSpPr>
        <p:spPr>
          <a:xfrm>
            <a:off x="6726259" y="5572379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34D5E-B739-4F48-8E09-889570D0D376}"/>
              </a:ext>
            </a:extLst>
          </p:cNvPr>
          <p:cNvCxnSpPr/>
          <p:nvPr/>
        </p:nvCxnSpPr>
        <p:spPr>
          <a:xfrm>
            <a:off x="6696891" y="5094410"/>
            <a:ext cx="977257" cy="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ACCB7D-EA2C-457A-8D0D-C67F7C079D27}"/>
              </a:ext>
            </a:extLst>
          </p:cNvPr>
          <p:cNvCxnSpPr>
            <a:stCxn id="6" idx="2"/>
          </p:cNvCxnSpPr>
          <p:nvPr/>
        </p:nvCxnSpPr>
        <p:spPr>
          <a:xfrm>
            <a:off x="5758807" y="5938792"/>
            <a:ext cx="0" cy="5519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133B0D-09C9-4C58-B798-A7A08F24181C}"/>
              </a:ext>
            </a:extLst>
          </p:cNvPr>
          <p:cNvCxnSpPr/>
          <p:nvPr/>
        </p:nvCxnSpPr>
        <p:spPr>
          <a:xfrm>
            <a:off x="8700832" y="5947029"/>
            <a:ext cx="0" cy="5519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E7748-FEC2-486F-A972-87357D84D55B}"/>
                  </a:ext>
                </a:extLst>
              </p:cNvPr>
              <p:cNvSpPr txBox="1"/>
              <p:nvPr/>
            </p:nvSpPr>
            <p:spPr>
              <a:xfrm>
                <a:off x="2838450" y="6121395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Infection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E7748-FEC2-486F-A972-87357D84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6121395"/>
                <a:ext cx="2438400" cy="369332"/>
              </a:xfrm>
              <a:prstGeom prst="rect">
                <a:avLst/>
              </a:prstGeom>
              <a:blipFill>
                <a:blip r:embed="rId3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46EDC5-7E55-4D8F-95CC-B10983B8C3B7}"/>
              </a:ext>
            </a:extLst>
          </p:cNvPr>
          <p:cNvCxnSpPr/>
          <p:nvPr/>
        </p:nvCxnSpPr>
        <p:spPr>
          <a:xfrm flipV="1">
            <a:off x="4028818" y="5423927"/>
            <a:ext cx="288860" cy="5910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81C111-559F-4FC7-A3C6-5508DA03A386}"/>
                  </a:ext>
                </a:extLst>
              </p:cNvPr>
              <p:cNvSpPr txBox="1"/>
              <p:nvPr/>
            </p:nvSpPr>
            <p:spPr>
              <a:xfrm>
                <a:off x="6484316" y="4195898"/>
                <a:ext cx="100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Lapse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81C111-559F-4FC7-A3C6-5508DA03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316" y="4195898"/>
                <a:ext cx="1002334" cy="369332"/>
              </a:xfrm>
              <a:prstGeom prst="rect">
                <a:avLst/>
              </a:prstGeom>
              <a:blipFill>
                <a:blip r:embed="rId4"/>
                <a:stretch>
                  <a:fillRect l="-54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ABC2C0-431B-4843-B902-E0605662760D}"/>
                  </a:ext>
                </a:extLst>
              </p:cNvPr>
              <p:cNvSpPr txBox="1"/>
              <p:nvPr/>
            </p:nvSpPr>
            <p:spPr>
              <a:xfrm>
                <a:off x="6419850" y="6109727"/>
                <a:ext cx="1522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Start treatment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ABC2C0-431B-4843-B902-E0605662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0" y="6109727"/>
                <a:ext cx="152239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0F6058-85BE-4E7D-9DC1-185F7EAE0744}"/>
              </a:ext>
            </a:extLst>
          </p:cNvPr>
          <p:cNvCxnSpPr/>
          <p:nvPr/>
        </p:nvCxnSpPr>
        <p:spPr>
          <a:xfrm flipV="1">
            <a:off x="7214887" y="5719458"/>
            <a:ext cx="187777" cy="4019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50413C-850D-47B0-8CDA-FD77E3B2B986}"/>
              </a:ext>
            </a:extLst>
          </p:cNvPr>
          <p:cNvCxnSpPr>
            <a:stCxn id="18" idx="2"/>
          </p:cNvCxnSpPr>
          <p:nvPr/>
        </p:nvCxnSpPr>
        <p:spPr>
          <a:xfrm>
            <a:off x="6985483" y="4565230"/>
            <a:ext cx="318905" cy="40149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20B091-18C9-456A-8E1A-55C146E94B3A}"/>
                  </a:ext>
                </a:extLst>
              </p:cNvPr>
              <p:cNvSpPr txBox="1"/>
              <p:nvPr/>
            </p:nvSpPr>
            <p:spPr>
              <a:xfrm>
                <a:off x="5100359" y="6414527"/>
                <a:ext cx="131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Death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20B091-18C9-456A-8E1A-55C146E9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59" y="6414527"/>
                <a:ext cx="1319491" cy="369332"/>
              </a:xfrm>
              <a:prstGeom prst="rect">
                <a:avLst/>
              </a:prstGeom>
              <a:blipFill>
                <a:blip r:embed="rId6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E7A5FC-02C6-4978-8C95-9E2951E3A273}"/>
                  </a:ext>
                </a:extLst>
              </p:cNvPr>
              <p:cNvSpPr txBox="1"/>
              <p:nvPr/>
            </p:nvSpPr>
            <p:spPr>
              <a:xfrm>
                <a:off x="8043102" y="6488668"/>
                <a:ext cx="131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Death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E7A5FC-02C6-4978-8C95-9E2951E3A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02" y="6488668"/>
                <a:ext cx="1319491" cy="369332"/>
              </a:xfrm>
              <a:prstGeom prst="rect">
                <a:avLst/>
              </a:prstGeom>
              <a:blipFill>
                <a:blip r:embed="rId7"/>
                <a:stretch>
                  <a:fillRect l="-36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08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CD45-91C5-4F6C-AA11-94EEEA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compliance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/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/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V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/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8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CD45-91C5-4F6C-AA11-94EEEA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compliance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/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/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V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/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86052-8124-4CD9-AD22-FA3AA7546810}"/>
                  </a:ext>
                </a:extLst>
              </p:cNvPr>
              <p:cNvSpPr txBox="1"/>
              <p:nvPr/>
            </p:nvSpPr>
            <p:spPr>
              <a:xfrm>
                <a:off x="314325" y="6122453"/>
                <a:ext cx="114490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rbel" panose="020B0503020204020204" pitchFamily="34" charset="0"/>
                  </a:rPr>
                  <a:t>What? These are average times spent in the compartments? How do we interpret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𝜑𝜃</m:t>
                    </m:r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86052-8124-4CD9-AD22-FA3AA754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6122453"/>
                <a:ext cx="11449050" cy="400110"/>
              </a:xfrm>
              <a:prstGeom prst="rect">
                <a:avLst/>
              </a:prstGeom>
              <a:blipFill>
                <a:blip r:embed="rId5"/>
                <a:stretch>
                  <a:fillRect l="-58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749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FE39-501D-4B87-94FE-1ABDE88A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CBFD-1277-4182-A46B-5CC3445D5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84676"/>
              </a:xfrm>
            </p:spPr>
            <p:txBody>
              <a:bodyPr/>
              <a:lstStyle/>
              <a:p>
                <a:r>
                  <a:rPr lang="en-US" dirty="0"/>
                  <a:t>How many times, on average, will one not be on treatment? To answer this, first ask, what is the probability that one relapses once they start treatment.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of jumping to treatment and back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CBFD-1277-4182-A46B-5CC3445D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84676"/>
              </a:xfrm>
              <a:blipFill>
                <a:blip r:embed="rId2"/>
                <a:stretch>
                  <a:fillRect l="-104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A6B18-5463-45D9-B274-AD93942FC0A3}"/>
              </a:ext>
            </a:extLst>
          </p:cNvPr>
          <p:cNvSpPr/>
          <p:nvPr/>
        </p:nvSpPr>
        <p:spPr>
          <a:xfrm>
            <a:off x="3680468" y="3458948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802FF3-3ADA-48B6-882A-95BBA425F1B7}"/>
              </a:ext>
            </a:extLst>
          </p:cNvPr>
          <p:cNvSpPr/>
          <p:nvPr/>
        </p:nvSpPr>
        <p:spPr>
          <a:xfrm>
            <a:off x="6562725" y="3458948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A7273-89CE-449F-A57A-4CA8EB50D70C}"/>
              </a:ext>
            </a:extLst>
          </p:cNvPr>
          <p:cNvSpPr txBox="1"/>
          <p:nvPr/>
        </p:nvSpPr>
        <p:spPr>
          <a:xfrm>
            <a:off x="3680468" y="38377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79EC3-B657-4B34-A47A-B183D867E192}"/>
              </a:ext>
            </a:extLst>
          </p:cNvPr>
          <p:cNvSpPr txBox="1"/>
          <p:nvPr/>
        </p:nvSpPr>
        <p:spPr>
          <a:xfrm>
            <a:off x="6548309" y="383771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Treatment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AC1160-D1D8-4DE3-BBF3-0263A388B18F}"/>
              </a:ext>
            </a:extLst>
          </p:cNvPr>
          <p:cNvCxnSpPr/>
          <p:nvPr/>
        </p:nvCxnSpPr>
        <p:spPr>
          <a:xfrm>
            <a:off x="5600420" y="4311735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DA7F60-C696-462D-8007-4DFFAA552F3C}"/>
              </a:ext>
            </a:extLst>
          </p:cNvPr>
          <p:cNvCxnSpPr/>
          <p:nvPr/>
        </p:nvCxnSpPr>
        <p:spPr>
          <a:xfrm>
            <a:off x="5571052" y="3833766"/>
            <a:ext cx="977257" cy="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18132-986D-4365-AEB4-733A11E4A37E}"/>
                  </a:ext>
                </a:extLst>
              </p:cNvPr>
              <p:cNvSpPr txBox="1"/>
              <p:nvPr/>
            </p:nvSpPr>
            <p:spPr>
              <a:xfrm>
                <a:off x="1723082" y="3441338"/>
                <a:ext cx="1516762" cy="116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18132-986D-4365-AEB4-733A11E4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82" y="3441338"/>
                <a:ext cx="1516762" cy="1167820"/>
              </a:xfrm>
              <a:prstGeom prst="rect">
                <a:avLst/>
              </a:prstGeom>
              <a:blipFill>
                <a:blip r:embed="rId3"/>
                <a:stretch>
                  <a:fillRect l="-3226" t="-3141" r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C3EEF-1C43-4E4B-BA04-E317722F1D28}"/>
                  </a:ext>
                </a:extLst>
              </p:cNvPr>
              <p:cNvSpPr txBox="1"/>
              <p:nvPr/>
            </p:nvSpPr>
            <p:spPr>
              <a:xfrm>
                <a:off x="8971205" y="3429000"/>
                <a:ext cx="1516762" cy="1214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C3EEF-1C43-4E4B-BA04-E317722F1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205" y="3429000"/>
                <a:ext cx="1516762" cy="1214371"/>
              </a:xfrm>
              <a:prstGeom prst="rect">
                <a:avLst/>
              </a:prstGeom>
              <a:blipFill>
                <a:blip r:embed="rId4"/>
                <a:stretch>
                  <a:fillRect l="-3226" t="-3015" r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57647-F12E-4D66-A081-D497F7310769}"/>
              </a:ext>
            </a:extLst>
          </p:cNvPr>
          <p:cNvCxnSpPr/>
          <p:nvPr/>
        </p:nvCxnSpPr>
        <p:spPr>
          <a:xfrm>
            <a:off x="6059680" y="3200402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B0D2D-4270-44D7-85A7-C6DC8D51A552}"/>
              </a:ext>
            </a:extLst>
          </p:cNvPr>
          <p:cNvCxnSpPr/>
          <p:nvPr/>
        </p:nvCxnSpPr>
        <p:spPr>
          <a:xfrm>
            <a:off x="2419142" y="4876800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1EB2C-87D4-4B63-AE32-F6EA5341CC75}"/>
              </a:ext>
            </a:extLst>
          </p:cNvPr>
          <p:cNvCxnSpPr/>
          <p:nvPr/>
        </p:nvCxnSpPr>
        <p:spPr>
          <a:xfrm>
            <a:off x="6059680" y="320040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25F96B-7579-4EE5-A7B7-B78000C294BA}"/>
              </a:ext>
            </a:extLst>
          </p:cNvPr>
          <p:cNvCxnSpPr/>
          <p:nvPr/>
        </p:nvCxnSpPr>
        <p:spPr>
          <a:xfrm>
            <a:off x="9729586" y="3200402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21BC25-BA6E-417F-9F04-E8DA183F3B31}"/>
              </a:ext>
            </a:extLst>
          </p:cNvPr>
          <p:cNvCxnSpPr/>
          <p:nvPr/>
        </p:nvCxnSpPr>
        <p:spPr>
          <a:xfrm>
            <a:off x="6100868" y="451165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2F94ED-5568-4AEE-90EE-391D27C6124D}"/>
              </a:ext>
            </a:extLst>
          </p:cNvPr>
          <p:cNvCxnSpPr/>
          <p:nvPr/>
        </p:nvCxnSpPr>
        <p:spPr>
          <a:xfrm>
            <a:off x="2423897" y="4686301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6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29000" y="4785884"/>
                <a:ext cx="415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85884"/>
                <a:ext cx="4154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60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32676" y="4796780"/>
                <a:ext cx="954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76" y="4796780"/>
                <a:ext cx="9543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FFBA-B14A-4491-A520-5CA7BA24B500}"/>
              </a:ext>
            </a:extLst>
          </p:cNvPr>
          <p:cNvSpPr txBox="1"/>
          <p:nvPr/>
        </p:nvSpPr>
        <p:spPr>
          <a:xfrm>
            <a:off x="3857961" y="42158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Make a return visit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4DAE-42E1-41EE-A1BB-A9FFFED1074F}"/>
              </a:ext>
            </a:extLst>
          </p:cNvPr>
          <p:cNvCxnSpPr/>
          <p:nvPr/>
        </p:nvCxnSpPr>
        <p:spPr>
          <a:xfrm flipV="1">
            <a:off x="4181475" y="4585216"/>
            <a:ext cx="411130" cy="316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2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16957" y="4791503"/>
                <a:ext cx="1643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57" y="4791503"/>
                <a:ext cx="16433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FFBA-B14A-4491-A520-5CA7BA24B500}"/>
              </a:ext>
            </a:extLst>
          </p:cNvPr>
          <p:cNvSpPr txBox="1"/>
          <p:nvPr/>
        </p:nvSpPr>
        <p:spPr>
          <a:xfrm>
            <a:off x="3857961" y="42158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Make a return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7E70-6796-4B10-8929-E8DB74C9497A}"/>
              </a:ext>
            </a:extLst>
          </p:cNvPr>
          <p:cNvSpPr txBox="1"/>
          <p:nvPr/>
        </p:nvSpPr>
        <p:spPr>
          <a:xfrm>
            <a:off x="4714875" y="53945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Come back twice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4DAE-42E1-41EE-A1BB-A9FFFED1074F}"/>
              </a:ext>
            </a:extLst>
          </p:cNvPr>
          <p:cNvCxnSpPr/>
          <p:nvPr/>
        </p:nvCxnSpPr>
        <p:spPr>
          <a:xfrm flipV="1">
            <a:off x="4181475" y="4585216"/>
            <a:ext cx="411130" cy="316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17E0A-9881-4F8F-8377-9B310DC8C2E7}"/>
              </a:ext>
            </a:extLst>
          </p:cNvPr>
          <p:cNvCxnSpPr/>
          <p:nvPr/>
        </p:nvCxnSpPr>
        <p:spPr>
          <a:xfrm>
            <a:off x="4766653" y="5162550"/>
            <a:ext cx="411130" cy="2637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F397-2166-4461-B153-5535312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9F1A-35AB-4D76-A872-A1B62F15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reproduction number can be thought of as the product of </a:t>
            </a:r>
          </a:p>
          <a:p>
            <a:pPr lvl="1"/>
            <a:r>
              <a:rPr lang="en-US" dirty="0"/>
              <a:t>D: duration</a:t>
            </a:r>
          </a:p>
          <a:p>
            <a:pPr lvl="1"/>
            <a:r>
              <a:rPr lang="en-US" dirty="0"/>
              <a:t>O: opportunity</a:t>
            </a:r>
          </a:p>
          <a:p>
            <a:pPr lvl="1"/>
            <a:r>
              <a:rPr lang="en-US" dirty="0"/>
              <a:t>T: transmission probability</a:t>
            </a:r>
          </a:p>
          <a:p>
            <a:pPr lvl="1"/>
            <a:r>
              <a:rPr lang="en-US" dirty="0"/>
              <a:t>S: susceptibility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E8E92-A432-4DAF-A3CB-B50CDDDD021E}"/>
              </a:ext>
            </a:extLst>
          </p:cNvPr>
          <p:cNvSpPr txBox="1"/>
          <p:nvPr/>
        </p:nvSpPr>
        <p:spPr>
          <a:xfrm>
            <a:off x="9886950" y="6366392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Kucharski, 2020</a:t>
            </a:r>
          </a:p>
        </p:txBody>
      </p:sp>
    </p:spTree>
    <p:extLst>
      <p:ext uri="{BB962C8B-B14F-4D97-AF65-F5344CB8AC3E}">
        <p14:creationId xmlns:p14="http://schemas.microsoft.com/office/powerpoint/2010/main" val="2047379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19475" y="4604909"/>
                <a:ext cx="4153573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+…=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5" y="4604909"/>
                <a:ext cx="4153573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FFBA-B14A-4491-A520-5CA7BA24B500}"/>
              </a:ext>
            </a:extLst>
          </p:cNvPr>
          <p:cNvSpPr txBox="1"/>
          <p:nvPr/>
        </p:nvSpPr>
        <p:spPr>
          <a:xfrm>
            <a:off x="3857961" y="42158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Make a return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7E70-6796-4B10-8929-E8DB74C9497A}"/>
              </a:ext>
            </a:extLst>
          </p:cNvPr>
          <p:cNvSpPr txBox="1"/>
          <p:nvPr/>
        </p:nvSpPr>
        <p:spPr>
          <a:xfrm>
            <a:off x="4714875" y="53945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Come back twice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4DAE-42E1-41EE-A1BB-A9FFFED1074F}"/>
              </a:ext>
            </a:extLst>
          </p:cNvPr>
          <p:cNvCxnSpPr/>
          <p:nvPr/>
        </p:nvCxnSpPr>
        <p:spPr>
          <a:xfrm flipV="1">
            <a:off x="4181475" y="4585216"/>
            <a:ext cx="411130" cy="316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17E0A-9881-4F8F-8377-9B310DC8C2E7}"/>
              </a:ext>
            </a:extLst>
          </p:cNvPr>
          <p:cNvCxnSpPr/>
          <p:nvPr/>
        </p:nvCxnSpPr>
        <p:spPr>
          <a:xfrm>
            <a:off x="4766653" y="5162550"/>
            <a:ext cx="411130" cy="2637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85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76AC-B9B0-47B9-BE11-27755ECE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B030-5766-4FB4-BFD1-F2E169DE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reasonable that probability of relapse is the same every time one goes on treatment?</a:t>
            </a:r>
          </a:p>
          <a:p>
            <a:r>
              <a:rPr lang="en-US" dirty="0"/>
              <a:t>Well, whether it is or not, it’s tacitly baked into the model assumptions.</a:t>
            </a:r>
          </a:p>
          <a:p>
            <a:r>
              <a:rPr lang="en-US" dirty="0"/>
              <a:t>As always, it’s very important to understand the tacit assumptions of your model.</a:t>
            </a:r>
          </a:p>
        </p:txBody>
      </p:sp>
    </p:spTree>
    <p:extLst>
      <p:ext uri="{BB962C8B-B14F-4D97-AF65-F5344CB8AC3E}">
        <p14:creationId xmlns:p14="http://schemas.microsoft.com/office/powerpoint/2010/main" val="341912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CA26-B713-4933-998D-B0FE5BC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1854B-C4E6-4869-B4A6-9AD32180F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By our formula, the expected number of visits to I is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𝜑𝜃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𝜑𝜃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Each visit to I lasts, on average,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So, one expects to spend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𝜑𝜃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𝜑𝜃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much time in the compartment over one’s infectious lifetime. </a:t>
                </a:r>
              </a:p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. Other entries can be derived similarly.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1854B-C4E6-4869-B4A6-9AD32180F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01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E069-945C-4B55-9939-6B9C839F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Graph-theoretic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064F3-CFEC-4ED3-AA70-A443B8537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the 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weighted, directed graph of the infected compartments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probability of moving from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064F3-CFEC-4ED3-AA70-A443B8537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E897C1-C541-479E-B37E-C1C0CAE84C90}"/>
              </a:ext>
            </a:extLst>
          </p:cNvPr>
          <p:cNvSpPr/>
          <p:nvPr/>
        </p:nvSpPr>
        <p:spPr>
          <a:xfrm>
            <a:off x="3328043" y="3728848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94FB7E-74D4-494A-80AF-17B32914491A}"/>
              </a:ext>
            </a:extLst>
          </p:cNvPr>
          <p:cNvSpPr/>
          <p:nvPr/>
        </p:nvSpPr>
        <p:spPr>
          <a:xfrm>
            <a:off x="6210300" y="3728848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9C743-D8B3-4C84-BA16-1B68AEF62F4B}"/>
              </a:ext>
            </a:extLst>
          </p:cNvPr>
          <p:cNvSpPr txBox="1"/>
          <p:nvPr/>
        </p:nvSpPr>
        <p:spPr>
          <a:xfrm>
            <a:off x="3328043" y="41076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388D-2E47-4CE1-9610-674C2FE4B843}"/>
              </a:ext>
            </a:extLst>
          </p:cNvPr>
          <p:cNvSpPr txBox="1"/>
          <p:nvPr/>
        </p:nvSpPr>
        <p:spPr>
          <a:xfrm>
            <a:off x="6195884" y="410761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Treatment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E3377-4CCC-493F-B88D-A5ED2CE2BF05}"/>
              </a:ext>
            </a:extLst>
          </p:cNvPr>
          <p:cNvCxnSpPr/>
          <p:nvPr/>
        </p:nvCxnSpPr>
        <p:spPr>
          <a:xfrm>
            <a:off x="5247995" y="4581635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0E2C5-BBA6-42FD-B013-F2DA728FE0D2}"/>
              </a:ext>
            </a:extLst>
          </p:cNvPr>
          <p:cNvCxnSpPr/>
          <p:nvPr/>
        </p:nvCxnSpPr>
        <p:spPr>
          <a:xfrm>
            <a:off x="5218627" y="4103666"/>
            <a:ext cx="977257" cy="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803C42-61B2-4AFA-8438-CEB02B4FB329}"/>
                  </a:ext>
                </a:extLst>
              </p:cNvPr>
              <p:cNvSpPr txBox="1"/>
              <p:nvPr/>
            </p:nvSpPr>
            <p:spPr>
              <a:xfrm>
                <a:off x="1370657" y="3711238"/>
                <a:ext cx="1516762" cy="116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803C42-61B2-4AFA-8438-CEB02B4F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57" y="3711238"/>
                <a:ext cx="1516762" cy="1167820"/>
              </a:xfrm>
              <a:prstGeom prst="rect">
                <a:avLst/>
              </a:prstGeom>
              <a:blipFill>
                <a:blip r:embed="rId3"/>
                <a:stretch>
                  <a:fillRect l="-3213" t="-3141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393137-2F50-4C06-B600-9914A025229B}"/>
                  </a:ext>
                </a:extLst>
              </p:cNvPr>
              <p:cNvSpPr txBox="1"/>
              <p:nvPr/>
            </p:nvSpPr>
            <p:spPr>
              <a:xfrm>
                <a:off x="8618780" y="3698900"/>
                <a:ext cx="1516762" cy="1214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393137-2F50-4C06-B600-9914A025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780" y="3698900"/>
                <a:ext cx="1516762" cy="1214371"/>
              </a:xfrm>
              <a:prstGeom prst="rect">
                <a:avLst/>
              </a:prstGeom>
              <a:blipFill>
                <a:blip r:embed="rId4"/>
                <a:stretch>
                  <a:fillRect l="-3213" t="-3015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27E90-CC2E-4A61-9264-E901C822B3A1}"/>
              </a:ext>
            </a:extLst>
          </p:cNvPr>
          <p:cNvCxnSpPr/>
          <p:nvPr/>
        </p:nvCxnSpPr>
        <p:spPr>
          <a:xfrm>
            <a:off x="5707255" y="3470302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D5B59-EFD3-4B49-A2AC-3A617C4FBBDD}"/>
              </a:ext>
            </a:extLst>
          </p:cNvPr>
          <p:cNvCxnSpPr/>
          <p:nvPr/>
        </p:nvCxnSpPr>
        <p:spPr>
          <a:xfrm>
            <a:off x="2066717" y="5146700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C5827-3DFD-4731-B9E3-EB6C00CC1965}"/>
              </a:ext>
            </a:extLst>
          </p:cNvPr>
          <p:cNvCxnSpPr/>
          <p:nvPr/>
        </p:nvCxnSpPr>
        <p:spPr>
          <a:xfrm>
            <a:off x="5707255" y="347030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57AE2-12EE-4641-8286-DA8F726A36CA}"/>
              </a:ext>
            </a:extLst>
          </p:cNvPr>
          <p:cNvCxnSpPr/>
          <p:nvPr/>
        </p:nvCxnSpPr>
        <p:spPr>
          <a:xfrm>
            <a:off x="9377161" y="3470302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91896-64A5-4707-813B-77C9A3B0399D}"/>
              </a:ext>
            </a:extLst>
          </p:cNvPr>
          <p:cNvCxnSpPr/>
          <p:nvPr/>
        </p:nvCxnSpPr>
        <p:spPr>
          <a:xfrm>
            <a:off x="5748443" y="478155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4DA3-9905-4897-BF10-D2E8B5BF4F9A}"/>
              </a:ext>
            </a:extLst>
          </p:cNvPr>
          <p:cNvCxnSpPr/>
          <p:nvPr/>
        </p:nvCxnSpPr>
        <p:spPr>
          <a:xfrm>
            <a:off x="2071472" y="4956201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0E88FF-9935-48C8-B331-BDCC96DB2924}"/>
                  </a:ext>
                </a:extLst>
              </p:cNvPr>
              <p:cNvSpPr/>
              <p:nvPr/>
            </p:nvSpPr>
            <p:spPr>
              <a:xfrm>
                <a:off x="3971249" y="5263250"/>
                <a:ext cx="2696251" cy="134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A</m:t>
                      </m:r>
                      <m:r>
                        <a:rPr lang="en-US" sz="20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Corbel" panose="020B0503020204020204" pitchFamily="34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0E88FF-9935-48C8-B331-BDCC96DB2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49" y="5263250"/>
                <a:ext cx="2696251" cy="1347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39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7C66-1D9E-47E3-B076-4A134EC9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Graph-theoretic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B59B-5265-42D6-8FAA-E2E3830F6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is the matrix who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entry is the expected number of visits to compartment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if you start in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we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as the product of waiting times and this matrix of expected visits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B59B-5265-42D6-8FAA-E2E3830F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29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525B-A6D8-4DF3-9223-9A2555FC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Graph-theoretic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19A0FA-BBD0-4E8F-A669-97F7BABD4354}"/>
                  </a:ext>
                </a:extLst>
              </p:cNvPr>
              <p:cNvSpPr/>
              <p:nvPr/>
            </p:nvSpPr>
            <p:spPr>
              <a:xfrm>
                <a:off x="2076450" y="3009900"/>
                <a:ext cx="8192756" cy="1917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orbel" panose="020B0503020204020204" pitchFamily="34" charset="0"/>
                                  </a:rPr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latin typeface="Corbel" panose="020B0503020204020204" pitchFamily="34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𝜑</m:t>
                                            </m:r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latin typeface="Corbel" panose="020B0503020204020204" pitchFamily="34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19A0FA-BBD0-4E8F-A669-97F7BABD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3009900"/>
                <a:ext cx="8192756" cy="1917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C320-E895-4742-BE74-57E5DC8ADFE2}"/>
              </a:ext>
            </a:extLst>
          </p:cNvPr>
          <p:cNvCxnSpPr>
            <a:cxnSpLocks/>
          </p:cNvCxnSpPr>
          <p:nvPr/>
        </p:nvCxnSpPr>
        <p:spPr>
          <a:xfrm>
            <a:off x="2514600" y="2745339"/>
            <a:ext cx="743577" cy="46653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BB6E3-6E09-4F8D-B516-9E6D4E900604}"/>
              </a:ext>
            </a:extLst>
          </p:cNvPr>
          <p:cNvCxnSpPr>
            <a:cxnSpLocks/>
          </p:cNvCxnSpPr>
          <p:nvPr/>
        </p:nvCxnSpPr>
        <p:spPr>
          <a:xfrm flipV="1">
            <a:off x="4048125" y="4851661"/>
            <a:ext cx="466724" cy="53249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C4E3A0-E75D-4978-B5DF-011A70D8E2CE}"/>
              </a:ext>
            </a:extLst>
          </p:cNvPr>
          <p:cNvCxnSpPr>
            <a:cxnSpLocks/>
          </p:cNvCxnSpPr>
          <p:nvPr/>
        </p:nvCxnSpPr>
        <p:spPr>
          <a:xfrm>
            <a:off x="7677152" y="4851661"/>
            <a:ext cx="380998" cy="526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B267A-3184-4D4C-8FED-BAF5B5ADADA7}"/>
              </a:ext>
            </a:extLst>
          </p:cNvPr>
          <p:cNvCxnSpPr>
            <a:cxnSpLocks/>
          </p:cNvCxnSpPr>
          <p:nvPr/>
        </p:nvCxnSpPr>
        <p:spPr>
          <a:xfrm flipV="1">
            <a:off x="9077325" y="2328644"/>
            <a:ext cx="342900" cy="719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50D96-9C4E-43CA-B7C4-D36821D1B227}"/>
              </a:ext>
            </a:extLst>
          </p:cNvPr>
          <p:cNvSpPr txBox="1"/>
          <p:nvPr/>
        </p:nvSpPr>
        <p:spPr>
          <a:xfrm>
            <a:off x="846468" y="1914342"/>
            <a:ext cx="244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time spent in a visit to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7D6C0-F1A5-4F2E-8D47-B41D00CAD358}"/>
              </a:ext>
            </a:extLst>
          </p:cNvPr>
          <p:cNvSpPr txBox="1"/>
          <p:nvPr/>
        </p:nvSpPr>
        <p:spPr>
          <a:xfrm>
            <a:off x="1733550" y="539439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time spent in a visit to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F2494-2282-489A-ADE5-0441BC214640}"/>
              </a:ext>
            </a:extLst>
          </p:cNvPr>
          <p:cNvSpPr txBox="1"/>
          <p:nvPr/>
        </p:nvSpPr>
        <p:spPr>
          <a:xfrm>
            <a:off x="7848600" y="191027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going T to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1B266-39E2-441A-A603-2F44BCD65ABE}"/>
              </a:ext>
            </a:extLst>
          </p:cNvPr>
          <p:cNvSpPr txBox="1"/>
          <p:nvPr/>
        </p:nvSpPr>
        <p:spPr>
          <a:xfrm>
            <a:off x="6764006" y="537828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going I to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0BAD4-784A-48DD-A014-6AF96CA11271}"/>
              </a:ext>
            </a:extLst>
          </p:cNvPr>
          <p:cNvSpPr txBox="1"/>
          <p:nvPr/>
        </p:nvSpPr>
        <p:spPr>
          <a:xfrm>
            <a:off x="3258177" y="2727718"/>
            <a:ext cx="21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Waiting times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0BDCA-1368-40CB-9D42-1C57F4679F1D}"/>
              </a:ext>
            </a:extLst>
          </p:cNvPr>
          <p:cNvSpPr txBox="1"/>
          <p:nvPr/>
        </p:nvSpPr>
        <p:spPr>
          <a:xfrm>
            <a:off x="6445105" y="2727718"/>
            <a:ext cx="23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Expected visits matrix</a:t>
            </a:r>
          </a:p>
        </p:txBody>
      </p:sp>
    </p:spTree>
    <p:extLst>
      <p:ext uri="{BB962C8B-B14F-4D97-AF65-F5344CB8AC3E}">
        <p14:creationId xmlns:p14="http://schemas.microsoft.com/office/powerpoint/2010/main" val="335781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179-B670-4FA0-BDEC-835BB53D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A231-2698-4302-96FC-D87410FC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CMR10"/>
              </a:rPr>
              <a:t>R0 and the next generation matrix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O. </a:t>
            </a:r>
            <a:r>
              <a:rPr lang="en-US" sz="1800" b="0" i="0" u="none" strike="noStrike" baseline="0" dirty="0" err="1">
                <a:latin typeface="CMR10"/>
              </a:rPr>
              <a:t>Diekmann</a:t>
            </a:r>
            <a:r>
              <a:rPr lang="en-US" sz="1800" b="0" i="0" u="none" strike="noStrike" baseline="0" dirty="0">
                <a:latin typeface="CMR10"/>
              </a:rPr>
              <a:t>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J. A. J. Metz, On the definition and the computation of the basic reproduction ratio R0 in models for infectious diseases in heterogeneous populations, Journal of Mathematical Biology 28 (4) (1990) 365-382.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O. </a:t>
            </a:r>
            <a:r>
              <a:rPr lang="en-US" sz="1800" b="0" i="0" u="none" strike="noStrike" baseline="0" dirty="0" err="1">
                <a:latin typeface="CMR10"/>
              </a:rPr>
              <a:t>Diekmann</a:t>
            </a:r>
            <a:r>
              <a:rPr lang="en-US" sz="1800" b="0" i="0" u="none" strike="noStrike" baseline="0" dirty="0">
                <a:latin typeface="CMR10"/>
              </a:rPr>
              <a:t>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Mathematical epidemiology of infectious diseases: model building, analysis and interpretation, John Wiley &amp; Sons, 2000.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P. Van Den </a:t>
            </a:r>
            <a:r>
              <a:rPr lang="en-US" sz="1800" b="0" i="0" u="none" strike="noStrike" baseline="0" dirty="0" err="1">
                <a:latin typeface="CMR10"/>
              </a:rPr>
              <a:t>Driessche</a:t>
            </a:r>
            <a:r>
              <a:rPr lang="en-US" sz="1800" b="0" i="0" u="none" strike="noStrike" baseline="0" dirty="0">
                <a:latin typeface="CMR10"/>
              </a:rPr>
              <a:t>, J. </a:t>
            </a:r>
            <a:r>
              <a:rPr lang="en-US" sz="1800" b="0" i="0" u="none" strike="noStrike" baseline="0" dirty="0" err="1">
                <a:latin typeface="CMR10"/>
              </a:rPr>
              <a:t>Watmough</a:t>
            </a:r>
            <a:r>
              <a:rPr lang="en-US" sz="1800" b="0" i="0" u="none" strike="noStrike" baseline="0" dirty="0">
                <a:latin typeface="CMR10"/>
              </a:rPr>
              <a:t>, Reproduction numbers and sub- threshold endemic equilibria for compartmental models of disease transmission., Mathematical Biosciences 180 (2002) 29-48.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O. </a:t>
            </a:r>
            <a:r>
              <a:rPr lang="en-US" sz="1800" b="0" i="0" u="none" strike="noStrike" baseline="0" dirty="0" err="1">
                <a:latin typeface="CMR10"/>
              </a:rPr>
              <a:t>Diekmann</a:t>
            </a:r>
            <a:r>
              <a:rPr lang="en-US" sz="1800" b="0" i="0" u="none" strike="noStrike" baseline="0" dirty="0">
                <a:latin typeface="CMR10"/>
              </a:rPr>
              <a:t>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M. G. Roberts, The construction of next-generation matrices for compartmental epidemic models, Journal of the Royal Society, Interface 7 (47) (2010) 873{885.</a:t>
            </a:r>
          </a:p>
          <a:p>
            <a:pPr marL="0" indent="0" algn="l">
              <a:buNone/>
            </a:pPr>
            <a:endParaRPr lang="en-US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179571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179-B670-4FA0-BDEC-835BB53D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A231-2698-4302-96FC-D87410FC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CMR10"/>
              </a:rPr>
              <a:t>General reading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R. M. Anderson, R. M. May, Infectious Diseases of Humans: Dynamics and Control, Oxford University Press, Oxford, 1992.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H. W. H. </a:t>
            </a:r>
            <a:r>
              <a:rPr lang="en-US" sz="1800" b="0" i="0" u="none" strike="noStrike" baseline="0" dirty="0" err="1">
                <a:latin typeface="CMR10"/>
              </a:rPr>
              <a:t>Hethcote</a:t>
            </a:r>
            <a:r>
              <a:rPr lang="en-US" sz="1800" b="0" i="0" u="none" strike="noStrike" baseline="0" dirty="0">
                <a:latin typeface="CMR10"/>
              </a:rPr>
              <a:t>, The mathematics of infectious diseases, SIAM review </a:t>
            </a:r>
            <a:r>
              <a:rPr lang="en-US" sz="1800" b="0" i="0" u="none" strike="noStrike" baseline="0" dirty="0">
                <a:latin typeface="CMSS8"/>
              </a:rPr>
              <a:t>365 </a:t>
            </a:r>
            <a:r>
              <a:rPr lang="en-US" sz="1800" b="0" i="0" u="none" strike="noStrike" baseline="0" dirty="0">
                <a:latin typeface="CMR10"/>
              </a:rPr>
              <a:t>42 (4) (2000) 599-653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M. J. Keeling, P. </a:t>
            </a:r>
            <a:r>
              <a:rPr lang="en-US" sz="1800" b="0" i="0" u="none" strike="noStrike" baseline="0" dirty="0" err="1">
                <a:latin typeface="CMR10"/>
              </a:rPr>
              <a:t>Rohani</a:t>
            </a:r>
            <a:r>
              <a:rPr lang="en-US" sz="1800" b="0" i="0" u="none" strike="noStrike" baseline="0" dirty="0">
                <a:latin typeface="CMR10"/>
              </a:rPr>
              <a:t>, Modeling infectious diseases in humans and animals, Princeton University Press, 2011.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A. J. Kucharski, The Rules of Contagion, Prole Books Ltd, London, 2020.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marL="0" indent="0" algn="l">
              <a:buNone/>
            </a:pPr>
            <a:r>
              <a:rPr lang="en-US" sz="1800" dirty="0">
                <a:latin typeface="CMR10"/>
              </a:rPr>
              <a:t>Type and target reproduction numbers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M. G. Roberts,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A new method for estimating the </a:t>
            </a:r>
            <a:r>
              <a:rPr lang="en-US" sz="1800" b="0" i="0" u="none" strike="noStrike" baseline="0" dirty="0" err="1">
                <a:latin typeface="CMR10"/>
              </a:rPr>
              <a:t>eort</a:t>
            </a:r>
            <a:r>
              <a:rPr lang="en-US" sz="1800" b="0" i="0" u="none" strike="noStrike" baseline="0" dirty="0">
                <a:latin typeface="CMR10"/>
              </a:rPr>
              <a:t> required to control an infectious disease, Proceedings of the Royal Society of London. Series B: Biological Sciences 270 (1522) (2003) 1359-64.</a:t>
            </a:r>
          </a:p>
          <a:p>
            <a:pPr algn="l"/>
            <a:r>
              <a:rPr lang="nl-NL" sz="1800" b="0" i="0" u="none" strike="noStrike" baseline="0" dirty="0">
                <a:latin typeface="CMR10"/>
              </a:rPr>
              <a:t>Z. Shuai, J. A. P. Heesterbeek, P. van den Driessche, Extending the type re</a:t>
            </a:r>
            <a:r>
              <a:rPr lang="en-US" sz="1800" b="0" i="0" u="none" strike="noStrike" baseline="0" dirty="0">
                <a:latin typeface="CMR10"/>
              </a:rPr>
              <a:t>production number to infectious disease control targeting contacts between types, Journal of Mathematical Biology 67 (5) (2013) 1067{82.</a:t>
            </a:r>
            <a:endParaRPr lang="en-US" sz="1800" dirty="0"/>
          </a:p>
          <a:p>
            <a:pPr marL="0" indent="0" algn="l">
              <a:buNone/>
            </a:pPr>
            <a:endParaRPr lang="en-US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1000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BF1A6-3673-41E6-8FE0-6F364B7316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the classic SIR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BF1A6-3673-41E6-8FE0-6F364B731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AB71-9F4A-4DE2-B3D1-16FC0D73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r>
              <a:rPr lang="en-US" dirty="0"/>
              <a:t>In the classic SIR model, R0 is the contact rate times the average duration of the infectious period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6A2F8-F742-43A7-9072-BF8C4C3A47C8}"/>
                  </a:ext>
                </a:extLst>
              </p:cNvPr>
              <p:cNvSpPr txBox="1"/>
              <p:nvPr/>
            </p:nvSpPr>
            <p:spPr>
              <a:xfrm>
                <a:off x="1165053" y="3429000"/>
                <a:ext cx="2282997" cy="25470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6A2F8-F742-43A7-9072-BF8C4C3A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3" y="3429000"/>
                <a:ext cx="2282997" cy="2547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CA6A79-A335-47F8-9D8F-DF19C1014590}"/>
              </a:ext>
            </a:extLst>
          </p:cNvPr>
          <p:cNvSpPr txBox="1"/>
          <p:nvPr/>
        </p:nvSpPr>
        <p:spPr>
          <a:xfrm>
            <a:off x="8015287" y="540418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Transmission rate</a:t>
            </a:r>
          </a:p>
          <a:p>
            <a:endParaRPr lang="en-US" sz="2400" dirty="0"/>
          </a:p>
          <a:p>
            <a:r>
              <a:rPr lang="en-US" sz="2400" dirty="0"/>
              <a:t>“OTS”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4B1FF-E154-454A-8D97-A77754B9DABD}"/>
                  </a:ext>
                </a:extLst>
              </p:cNvPr>
              <p:cNvSpPr txBox="1"/>
              <p:nvPr/>
            </p:nvSpPr>
            <p:spPr>
              <a:xfrm>
                <a:off x="5915025" y="3429000"/>
                <a:ext cx="2590800" cy="940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3600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sz="3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4B1FF-E154-454A-8D97-A77754B9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3429000"/>
                <a:ext cx="2590800" cy="940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D96455E-E86A-41CD-A5DE-AB6ACFD7663A}"/>
              </a:ext>
            </a:extLst>
          </p:cNvPr>
          <p:cNvSpPr txBox="1"/>
          <p:nvPr/>
        </p:nvSpPr>
        <p:spPr>
          <a:xfrm>
            <a:off x="3795711" y="5404186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infectious period</a:t>
            </a:r>
          </a:p>
          <a:p>
            <a:endParaRPr lang="en-US" sz="2400" dirty="0"/>
          </a:p>
          <a:p>
            <a:r>
              <a:rPr lang="en-US" sz="2400" dirty="0"/>
              <a:t>“D”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AD055-F0E6-41DF-B348-1964620DE905}"/>
              </a:ext>
            </a:extLst>
          </p:cNvPr>
          <p:cNvCxnSpPr>
            <a:cxnSpLocks/>
          </p:cNvCxnSpPr>
          <p:nvPr/>
        </p:nvCxnSpPr>
        <p:spPr>
          <a:xfrm flipH="1" flipV="1">
            <a:off x="8015287" y="4369001"/>
            <a:ext cx="828675" cy="92779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6E849-8919-461B-A759-00B201EC07B0}"/>
              </a:ext>
            </a:extLst>
          </p:cNvPr>
          <p:cNvCxnSpPr>
            <a:cxnSpLocks/>
          </p:cNvCxnSpPr>
          <p:nvPr/>
        </p:nvCxnSpPr>
        <p:spPr>
          <a:xfrm flipV="1">
            <a:off x="6210300" y="4448316"/>
            <a:ext cx="733425" cy="8484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619F-E168-4224-90B6-98EDD6A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reproduction number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F3F47-5018-45F7-9D8B-A0512E5D7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Threshold value for the local stability of the DFE (disease-free equilibrium)</a:t>
                </a:r>
              </a:p>
              <a:p>
                <a:pPr lvl="1"/>
                <a:r>
                  <a:rPr lang="en-US" dirty="0"/>
                  <a:t>In plain language: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&gt;1, an introduction becomes epidemic;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&lt;1, it dies out</a:t>
                </a:r>
              </a:p>
              <a:p>
                <a:r>
                  <a:rPr lang="en-US" dirty="0"/>
                  <a:t>Controls the dynamics of the outbreak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short-lived but explosive outbreaks; reduce R0 to “flatten the curve”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larger cumulative incidence, i.e., fraction of the population ever infected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greater immunity needed for herd protection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F3F47-5018-45F7-9D8B-A0512E5D7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87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FB4FF-D138-43BB-9219-9D2DB14C25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FB4FF-D138-43BB-9219-9D2DB14C2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9F754-9BC3-42DA-A8C4-A48CD7A06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or more correctly,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dirty="0"/>
                  <a:t>, can be calculated from incidence data</a:t>
                </a:r>
              </a:p>
              <a:p>
                <a:pPr lvl="1"/>
                <a:r>
                  <a:rPr lang="en-US" dirty="0"/>
                  <a:t>Not the topic of this lecture</a:t>
                </a:r>
              </a:p>
              <a:p>
                <a:r>
                  <a:rPr lang="en-US" dirty="0"/>
                  <a:t>Mathematical models, which are abstract representations of the disease systems, are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a function of disease-related quantities</a:t>
                </a:r>
              </a:p>
              <a:p>
                <a:r>
                  <a:rPr lang="en-US" dirty="0"/>
                  <a:t>Mathematical representations also allow us to generalize our conception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when transmission pathways other than person-to-person are involved (e.g., vector, environmental)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9F754-9BC3-42DA-A8C4-A48CD7A06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20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41E2F-AD45-4C54-973D-886E8D3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Matrix and its geometry</a:t>
            </a:r>
          </a:p>
        </p:txBody>
      </p:sp>
    </p:spTree>
    <p:extLst>
      <p:ext uri="{BB962C8B-B14F-4D97-AF65-F5344CB8AC3E}">
        <p14:creationId xmlns:p14="http://schemas.microsoft.com/office/powerpoint/2010/main" val="16687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BA3F-E0B8-4790-805A-C0A7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Most common and rigorous approach to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from a mathematical model</a:t>
                </a:r>
              </a:p>
              <a:p>
                <a:r>
                  <a:rPr lang="en-US" dirty="0"/>
                  <a:t>Developed by </a:t>
                </a:r>
                <a:r>
                  <a:rPr lang="en-US" dirty="0" err="1"/>
                  <a:t>Heesterbeek</a:t>
                </a:r>
                <a:r>
                  <a:rPr lang="en-US" dirty="0"/>
                  <a:t>, </a:t>
                </a:r>
                <a:r>
                  <a:rPr lang="en-US" dirty="0" err="1"/>
                  <a:t>Diekmann</a:t>
                </a:r>
                <a:r>
                  <a:rPr lang="en-US" dirty="0"/>
                  <a:t>, and colleagues (1990); popularized by Pauline van den </a:t>
                </a:r>
                <a:r>
                  <a:rPr lang="en-US" dirty="0" err="1"/>
                  <a:t>Driessche</a:t>
                </a:r>
                <a:r>
                  <a:rPr lang="en-US" dirty="0"/>
                  <a:t> (2002). See references at end of presentation.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7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85EB21FF221348AD73A0A327D0D487" ma:contentTypeVersion="2" ma:contentTypeDescription="Create a new document." ma:contentTypeScope="" ma:versionID="77b647ae013c5e99aa2f4f57be589d26">
  <xsd:schema xmlns:xsd="http://www.w3.org/2001/XMLSchema" xmlns:xs="http://www.w3.org/2001/XMLSchema" xmlns:p="http://schemas.microsoft.com/office/2006/metadata/properties" xmlns:ns3="796357ab-0b7b-4a6c-a6f3-e169bc5de33e" targetNamespace="http://schemas.microsoft.com/office/2006/metadata/properties" ma:root="true" ma:fieldsID="a94573e1d87ab80c13e02787367194a4" ns3:_="">
    <xsd:import namespace="796357ab-0b7b-4a6c-a6f3-e169bc5de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357ab-0b7b-4a6c-a6f3-e169bc5de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941BB-9211-4BBC-A264-91B710BE42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D4FF7-12FC-4EFD-A1AA-BE1634DE6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6357ab-0b7b-4a6c-a6f3-e169bc5de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4219C-391E-4FA1-B52B-2385B82C14B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96357ab-0b7b-4a6c-a6f3-e169bc5de3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2608</Words>
  <Application>Microsoft Office PowerPoint</Application>
  <PresentationFormat>Widescreen</PresentationFormat>
  <Paragraphs>331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CMR10</vt:lpstr>
      <vt:lpstr>CMSS8</vt:lpstr>
      <vt:lpstr>Corbel</vt:lpstr>
      <vt:lpstr>Office Theme</vt:lpstr>
      <vt:lpstr>Developing mathematical and epidemiological intuition for the basic reproduction number</vt:lpstr>
      <vt:lpstr>Basic reproduction number</vt:lpstr>
      <vt:lpstr>Key aspects of the definition</vt:lpstr>
      <vt:lpstr>The “DOTS”</vt:lpstr>
      <vt:lpstr>R_0 in the classic SIR model</vt:lpstr>
      <vt:lpstr>Why is the reproduction number important?</vt:lpstr>
      <vt:lpstr>Calculating R_0</vt:lpstr>
      <vt:lpstr>The Next Generation Matrix and its geometry</vt:lpstr>
      <vt:lpstr>The Next Generation Method</vt:lpstr>
      <vt:lpstr>The Next Generation Method, part 1 </vt:lpstr>
      <vt:lpstr>SLIR model with demography</vt:lpstr>
      <vt:lpstr>SLIR model with demography</vt:lpstr>
      <vt:lpstr>The Next Generation Method, part 2</vt:lpstr>
      <vt:lpstr>SLIR model with demography</vt:lpstr>
      <vt:lpstr>The Next Generation Method, part 3</vt:lpstr>
      <vt:lpstr>The Next Generation Method, part 3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Geometry of the NGM</vt:lpstr>
      <vt:lpstr>Geometry of the NGM</vt:lpstr>
      <vt:lpstr>Geometry of the NGM</vt:lpstr>
      <vt:lpstr>Geometry of the NGM</vt:lpstr>
      <vt:lpstr>Geometry of the NGM</vt:lpstr>
      <vt:lpstr>Geometry of the NGM</vt:lpstr>
      <vt:lpstr>Additional examples</vt:lpstr>
      <vt:lpstr>Developing symbolic interpretations of the NGM</vt:lpstr>
      <vt:lpstr>Interpreting the NGM</vt:lpstr>
      <vt:lpstr>Example: Treatment compliance</vt:lpstr>
      <vt:lpstr>Example: Treatment compliance</vt:lpstr>
      <vt:lpstr>Example: Treatment compliance</vt:lpstr>
      <vt:lpstr>Expected number of visits</vt:lpstr>
      <vt:lpstr>Expected number of visits</vt:lpstr>
      <vt:lpstr>Expected number of visits</vt:lpstr>
      <vt:lpstr>Expected number of visits</vt:lpstr>
      <vt:lpstr>Expected number of visits</vt:lpstr>
      <vt:lpstr>Aside</vt:lpstr>
      <vt:lpstr>Expected number of visits</vt:lpstr>
      <vt:lpstr>Graph-theoretic interpretation</vt:lpstr>
      <vt:lpstr>Graph-theoretic interpretation</vt:lpstr>
      <vt:lpstr>Graph-theoretic interpretation</vt:lpstr>
      <vt:lpstr>Further reading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mathematical and epidemiological intuition for the basic reproduction number</dc:title>
  <dc:creator>Brouwer, Andrew</dc:creator>
  <cp:lastModifiedBy>Brouwer, Andrew</cp:lastModifiedBy>
  <cp:revision>7</cp:revision>
  <dcterms:created xsi:type="dcterms:W3CDTF">2021-11-08T16:12:07Z</dcterms:created>
  <dcterms:modified xsi:type="dcterms:W3CDTF">2021-11-09T14:36:09Z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0x0101001385EB21FF221348AD73A0A327D0D487</vt:lpwstr>
  </property>
</Properties>
</file>