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6"/>
    <p:restoredTop sz="76071"/>
  </p:normalViewPr>
  <p:slideViewPr>
    <p:cSldViewPr snapToGrid="0" snapToObjects="1">
      <p:cViewPr varScale="1">
        <p:scale>
          <a:sx n="79" d="100"/>
          <a:sy n="79" d="100"/>
        </p:scale>
        <p:origin x="-84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E4AB9-9B48-D54B-AAEF-614C9FB66526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BEC18-58CA-BB42-814A-F6E2B6D8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Li X. Numerical</a:t>
            </a:r>
            <a:r>
              <a:rPr lang="en-US" sz="1200" baseline="0" dirty="0" smtClean="0"/>
              <a:t> Methods for Engineering Design and Optimization. </a:t>
            </a:r>
            <a:r>
              <a:rPr lang="en-US" sz="1200" dirty="0" smtClean="0"/>
              <a:t>Accessed online</a:t>
            </a:r>
            <a:r>
              <a:rPr lang="en-US" sz="1200" baseline="0" dirty="0" smtClean="0"/>
              <a:t> from: </a:t>
            </a:r>
            <a:r>
              <a:rPr lang="en-US" sz="1200" dirty="0" smtClean="0"/>
              <a:t>https://</a:t>
            </a:r>
            <a:r>
              <a:rPr lang="en-US" sz="1200" dirty="0" err="1" smtClean="0"/>
              <a:t>users.ece.cmu.edu</a:t>
            </a:r>
            <a:r>
              <a:rPr lang="en-US" sz="1200" dirty="0" smtClean="0"/>
              <a:t>/~</a:t>
            </a:r>
            <a:r>
              <a:rPr lang="en-US" sz="1200" dirty="0" err="1" smtClean="0"/>
              <a:t>xinli</a:t>
            </a:r>
            <a:r>
              <a:rPr lang="en-US" sz="1200" dirty="0" smtClean="0"/>
              <a:t>/classes/cmu_18660/Lec25.pdf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C73FA-37E0-D040-B532-7E1F84046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7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Li X. Numerical</a:t>
            </a:r>
            <a:r>
              <a:rPr lang="en-US" sz="1200" baseline="0" dirty="0" smtClean="0"/>
              <a:t> Methods for Engineering Design and Optimization. </a:t>
            </a:r>
            <a:r>
              <a:rPr lang="en-US" sz="1200" dirty="0" smtClean="0"/>
              <a:t>Accessed online</a:t>
            </a:r>
            <a:r>
              <a:rPr lang="en-US" sz="1200" baseline="0" dirty="0" smtClean="0"/>
              <a:t> from: </a:t>
            </a:r>
            <a:r>
              <a:rPr lang="en-US" sz="1200" dirty="0" smtClean="0"/>
              <a:t>https://</a:t>
            </a:r>
            <a:r>
              <a:rPr lang="en-US" sz="1200" dirty="0" err="1" smtClean="0"/>
              <a:t>users.ece.cmu.edu</a:t>
            </a:r>
            <a:r>
              <a:rPr lang="en-US" sz="1200" dirty="0" smtClean="0"/>
              <a:t>/~</a:t>
            </a:r>
            <a:r>
              <a:rPr lang="en-US" sz="1200" dirty="0" err="1" smtClean="0"/>
              <a:t>xinli</a:t>
            </a:r>
            <a:r>
              <a:rPr lang="en-US" sz="1200" dirty="0" smtClean="0"/>
              <a:t>/classes/cmu_18660/Lec25.pdf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C73FA-37E0-D040-B532-7E1F84046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637-00B0-5747-B4AE-8A69E0FB501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EBC5-4264-4B40-8125-BC4384E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637-00B0-5747-B4AE-8A69E0FB501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EBC5-4264-4B40-8125-BC4384E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6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637-00B0-5747-B4AE-8A69E0FB501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EBC5-4264-4B40-8125-BC4384E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637-00B0-5747-B4AE-8A69E0FB501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EBC5-4264-4B40-8125-BC4384E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5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637-00B0-5747-B4AE-8A69E0FB501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EBC5-4264-4B40-8125-BC4384E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3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637-00B0-5747-B4AE-8A69E0FB501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EBC5-4264-4B40-8125-BC4384E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637-00B0-5747-B4AE-8A69E0FB501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EBC5-4264-4B40-8125-BC4384E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6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637-00B0-5747-B4AE-8A69E0FB501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EBC5-4264-4B40-8125-BC4384E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637-00B0-5747-B4AE-8A69E0FB501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EBC5-4264-4B40-8125-BC4384E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0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637-00B0-5747-B4AE-8A69E0FB501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EBC5-4264-4B40-8125-BC4384E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8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637-00B0-5747-B4AE-8A69E0FB501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EBC5-4264-4B40-8125-BC4384E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C637-00B0-5747-B4AE-8A69E0FB5018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EBC5-4264-4B40-8125-BC4384E02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9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users.ece.cmu.edu/~xinli/classes/cmu_18660/Lec25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sers.ece.cmu.edu/~xinli/classes/cmu_18660/Lec25.pdf" TargetMode="External"/><Relationship Id="rId3" Type="http://schemas.openxmlformats.org/officeDocument/2006/relationships/hyperlink" Target="https://www.openscience.fr/IMG/pdf/overview_of_structural_reliability_analysis_methods_-_part_ii_sampling_method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Latin Hypercube Sampling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</a:t>
            </a:r>
            <a:r>
              <a:rPr lang="en-US" dirty="0" err="1" smtClean="0"/>
              <a:t>Gicquelais</a:t>
            </a:r>
            <a:r>
              <a:rPr lang="en-US" dirty="0" smtClean="0"/>
              <a:t> - </a:t>
            </a:r>
            <a:r>
              <a:rPr lang="en-US" dirty="0" err="1" smtClean="0"/>
              <a:t>Epid</a:t>
            </a:r>
            <a:r>
              <a:rPr lang="en-US" dirty="0" smtClean="0"/>
              <a:t> </a:t>
            </a:r>
            <a:r>
              <a:rPr lang="en-US" dirty="0" smtClean="0"/>
              <a:t>814</a:t>
            </a:r>
          </a:p>
          <a:p>
            <a:r>
              <a:rPr lang="en-US" dirty="0" smtClean="0"/>
              <a:t>Oct 25,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2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Latin Hypercube Sampling: Incorporate Parameter Uncertainty through Stratified Random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Challenge when have lots of parameters and do not know their exact values: simulate model across all possible parameter values in a computationally efficient way.</a:t>
            </a:r>
          </a:p>
          <a:p>
            <a:pPr lvl="1"/>
            <a:r>
              <a:rPr lang="en-US" dirty="0" smtClean="0"/>
              <a:t>Random sampling would require tons of simulations to fully sample the parameter space or, with too few simulations may not provide a representative sample of space.</a:t>
            </a:r>
          </a:p>
          <a:p>
            <a:r>
              <a:rPr lang="en-US" dirty="0" smtClean="0"/>
              <a:t>Solution: Latin hypercube sampling</a:t>
            </a:r>
          </a:p>
          <a:p>
            <a:pPr lvl="1"/>
            <a:r>
              <a:rPr lang="en-US" dirty="0" smtClean="0"/>
              <a:t>Take random samples within strata/partitions of the parameter space (stratified sampling without replacement).</a:t>
            </a:r>
          </a:p>
          <a:p>
            <a:pPr lvl="1"/>
            <a:r>
              <a:rPr lang="en-US" dirty="0" smtClean="0"/>
              <a:t>Requires parameters are independent.</a:t>
            </a:r>
          </a:p>
          <a:p>
            <a:pPr lvl="1"/>
            <a:r>
              <a:rPr lang="en-US" dirty="0" smtClean="0"/>
              <a:t>Specify ranges and/or distribution of each parameter (maybe through lit review, expert knowledge, previous work, </a:t>
            </a:r>
            <a:r>
              <a:rPr lang="en-US" dirty="0" err="1" smtClean="0"/>
              <a:t>etc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Helpful slides: Li X. </a:t>
            </a:r>
            <a:r>
              <a:rPr lang="en-US" dirty="0" smtClean="0">
                <a:hlinkClick r:id="rId3"/>
              </a:rPr>
              <a:t>Numerical </a:t>
            </a:r>
            <a:r>
              <a:rPr lang="en-US" dirty="0">
                <a:hlinkClick r:id="rId3"/>
              </a:rPr>
              <a:t>Methods for Engineering Design and Optimization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A6F10-FA02-994D-B7A0-F4AC4092E4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LHS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864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Originally proposed by </a:t>
            </a:r>
            <a:r>
              <a:rPr lang="en-US" dirty="0" err="1" smtClean="0"/>
              <a:t>Mckay</a:t>
            </a:r>
            <a:r>
              <a:rPr lang="en-US" dirty="0" smtClean="0"/>
              <a:t> et al. (1979) as improvement over random and stratified sampling</a:t>
            </a:r>
          </a:p>
          <a:p>
            <a:endParaRPr lang="en-US" dirty="0"/>
          </a:p>
          <a:p>
            <a:r>
              <a:rPr lang="en-US" dirty="0" smtClean="0"/>
              <a:t>Marino et al. (2008) review application of LHS in uncertainty analysis</a:t>
            </a:r>
          </a:p>
          <a:p>
            <a:endParaRPr lang="en-US" dirty="0"/>
          </a:p>
          <a:p>
            <a:r>
              <a:rPr lang="en-US" dirty="0" smtClean="0"/>
              <a:t>Morris &amp; Mitchell (1995) propose other LHS application, which Marisa mentioned might be preferred over Marino et al.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365125"/>
            <a:ext cx="5028729" cy="212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645714"/>
            <a:ext cx="5143500" cy="1820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06" y="4826000"/>
            <a:ext cx="4678487" cy="193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3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Parameter Example of LHS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33599"/>
            <a:ext cx="5181600" cy="3982411"/>
          </a:xfrm>
        </p:spPr>
        <p:txBody>
          <a:bodyPr/>
          <a:lstStyle/>
          <a:p>
            <a:r>
              <a:rPr lang="en-US" dirty="0" smtClean="0"/>
              <a:t>Grid up sample space into strata</a:t>
            </a:r>
          </a:p>
          <a:p>
            <a:endParaRPr lang="en-US" dirty="0" smtClean="0"/>
          </a:p>
          <a:p>
            <a:r>
              <a:rPr lang="en-US" dirty="0" smtClean="0"/>
              <a:t>Randomly sample within space so we get 1 representative of each row/column combo.</a:t>
            </a:r>
          </a:p>
          <a:p>
            <a:endParaRPr lang="en-US" dirty="0" smtClean="0"/>
          </a:p>
          <a:p>
            <a:r>
              <a:rPr lang="en-US" dirty="0" smtClean="0"/>
              <a:t>Logic extends to &gt;2 parameter examples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A6F10-FA02-994D-B7A0-F4AC4092E437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030618" y="1764673"/>
            <a:ext cx="4871779" cy="4813927"/>
            <a:chOff x="9118828" y="135650"/>
            <a:chExt cx="2910260" cy="2875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5820" t="40688" r="52758" b="2598"/>
            <a:stretch/>
          </p:blipFill>
          <p:spPr>
            <a:xfrm>
              <a:off x="9118828" y="135650"/>
              <a:ext cx="2910260" cy="27904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15500" y="2857500"/>
              <a:ext cx="2313588" cy="15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537188" y="6488668"/>
            <a:ext cx="73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(</a:t>
            </a:r>
            <a:r>
              <a:rPr lang="en-US" dirty="0" err="1" smtClean="0"/>
              <a:t>Kinda</a:t>
            </a:r>
            <a:r>
              <a:rPr lang="en-US" dirty="0" smtClean="0"/>
              <a:t> Related)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Importance sampling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hlinkClick r:id="rId2"/>
              </a:rPr>
              <a:t>Li X. Numerical Methods for Engineering Design and Optimization </a:t>
            </a:r>
            <a:r>
              <a:rPr lang="en-US" dirty="0" smtClean="0"/>
              <a:t> &amp; </a:t>
            </a:r>
          </a:p>
          <a:p>
            <a:pPr lvl="1"/>
            <a:r>
              <a:rPr lang="en-US" dirty="0" smtClean="0">
                <a:sym typeface="Wingdings"/>
                <a:hlinkClick r:id="rId3"/>
              </a:rPr>
              <a:t>Huang, Hami, &amp; Radi ‘Overview of Structural Reliability Analysis Methods – Part II: Sampling Methods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Adaptive sampling</a:t>
            </a:r>
          </a:p>
          <a:p>
            <a:pPr lvl="1"/>
            <a:r>
              <a:rPr lang="en-US" dirty="0" smtClean="0">
                <a:sym typeface="Wingdings"/>
                <a:hlinkClick r:id="rId3"/>
              </a:rPr>
              <a:t>Huang, Hami, &amp; Radi</a:t>
            </a:r>
            <a:r>
              <a:rPr lang="en-US" dirty="0">
                <a:sym typeface="Wingdings"/>
                <a:hlinkClick r:id="rId3"/>
              </a:rPr>
              <a:t> </a:t>
            </a:r>
            <a:r>
              <a:rPr lang="en-US" dirty="0" smtClean="0">
                <a:sym typeface="Wingdings"/>
                <a:hlinkClick r:id="rId3"/>
              </a:rPr>
              <a:t>‘Overview of Structural Reliability Analysis Methods – Part II: Sampling Methods</a:t>
            </a:r>
            <a:r>
              <a:rPr lang="en-US" dirty="0" smtClean="0">
                <a:sym typeface="Wingdings"/>
              </a:rPr>
              <a:t>.</a:t>
            </a:r>
            <a:endParaRPr lang="en-US" dirty="0" smtClean="0"/>
          </a:p>
          <a:p>
            <a:r>
              <a:rPr lang="en-US" dirty="0" smtClean="0"/>
              <a:t>Sensitivity analysis with </a:t>
            </a:r>
            <a:r>
              <a:rPr lang="en-US" b="1" dirty="0" smtClean="0"/>
              <a:t>partial (rank) correlation coefficients</a:t>
            </a:r>
            <a:r>
              <a:rPr lang="en-US" dirty="0" smtClean="0"/>
              <a:t> and extended Fourier amplitude sensitivity test (</a:t>
            </a:r>
            <a:r>
              <a:rPr lang="en-US" b="1" dirty="0" err="1" smtClean="0"/>
              <a:t>eFAST</a:t>
            </a:r>
            <a:r>
              <a:rPr lang="en-US" dirty="0" smtClean="0"/>
              <a:t>)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Marino et al. A methodology for performing global uncertainty and sensitivity analysis in systems biology. (2008). </a:t>
            </a:r>
            <a:r>
              <a:rPr lang="en-US" i="1" dirty="0" smtClean="0">
                <a:sym typeface="Wingdings"/>
              </a:rPr>
              <a:t>Journal of Theoretical Biology,254</a:t>
            </a:r>
            <a:r>
              <a:rPr lang="en-US" dirty="0" smtClean="0">
                <a:sym typeface="Wingdings"/>
              </a:rPr>
              <a:t>: 178-196.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414</Words>
  <Application>Microsoft Macintosh PowerPoint</Application>
  <PresentationFormat>Custom</PresentationFormat>
  <Paragraphs>40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Latin Hypercube Sampling</vt:lpstr>
      <vt:lpstr>Latin Hypercube Sampling: Incorporate Parameter Uncertainty through Stratified Random Sampling</vt:lpstr>
      <vt:lpstr>LHS References </vt:lpstr>
      <vt:lpstr>2 Parameter Example of LHS</vt:lpstr>
      <vt:lpstr>Other (Kinda Related) Things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Latin Hypercube Sampling</dc:title>
  <dc:creator>Microsoft Office User</dc:creator>
  <cp:lastModifiedBy>Marisa Eisenberg</cp:lastModifiedBy>
  <cp:revision>12</cp:revision>
  <dcterms:created xsi:type="dcterms:W3CDTF">2017-10-23T19:00:37Z</dcterms:created>
  <dcterms:modified xsi:type="dcterms:W3CDTF">2017-10-25T05:49:24Z</dcterms:modified>
</cp:coreProperties>
</file>