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1FD3-A050-1241-A2AD-999309203EEA}" type="datetimeFigureOut">
              <a:rPr lang="en-US" smtClean="0"/>
              <a:t>24/03/13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5E9B0-C4D8-1446-B51B-2F790663FD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137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D9BA-1470-314D-9697-378655AB9460}" type="datetimeFigureOut">
              <a:rPr lang="en-US" smtClean="0"/>
              <a:t>24/03/13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242B-489A-DB4E-A213-7D9AA66F39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87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C242B-489A-DB4E-A213-7D9AA66F39BE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38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454A-6BB2-AF4D-95D9-BD7AA950E3D7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DFE4-2E11-CC40-AD4F-C56E78F94D69}" type="datetime1">
              <a:rPr lang="es-AR" smtClean="0"/>
              <a:t>24/03/13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AC2FF8-BC19-ED49-ABA0-74EADC5F91F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581E30-821E-5447-B2AF-DB8F7078BF60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EF68F-32D8-2F45-A130-3B73336315F3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50D1-E1D6-4E4E-9FE5-1EDEBD78501C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B8C-17A8-2043-9DE0-1150C35577D2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74D-9919-DE44-97A3-E029948FE0FA}" type="datetime1">
              <a:rPr lang="es-AR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E459-05FA-234E-A1B7-1CC9734CB9AE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BE072A-3916-944A-9B01-44A67F16AADE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1138-15D0-8D42-A8F0-8668167E49C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339A-C795-7741-82CC-80C975824F1B}" type="datetime1">
              <a:rPr lang="es-AR" smtClean="0"/>
              <a:t>24/03/13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B28-0C37-2B42-9918-00DEC3AAFE89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3AEF-CADB-2345-9B3B-6182CB7B88B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6FF-9388-DD47-AB1F-66F6FE61F1F5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FA5C-D1A7-BD44-87A9-DF27F6FE2F62}" type="datetime1">
              <a:rPr lang="es-AR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5A21BA-F0D8-E040-9C60-270B654C9BD6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400" dirty="0" smtClean="0"/>
              <a:t>Sistemas de Inteligencia Artificial</a:t>
            </a:r>
            <a:br>
              <a:rPr lang="es-ES_tradnl" sz="4400" dirty="0" smtClean="0"/>
            </a:br>
            <a:r>
              <a:rPr lang="es-ES_tradnl" sz="4400" dirty="0" err="1" smtClean="0"/>
              <a:t>Eternity</a:t>
            </a:r>
            <a:r>
              <a:rPr lang="es-ES_tradnl" sz="4400" dirty="0" smtClean="0"/>
              <a:t> 2</a:t>
            </a:r>
            <a:endParaRPr lang="es-ES_tradn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85559"/>
            <a:ext cx="8228013" cy="1066800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Algoritmos de b</a:t>
            </a:r>
            <a:r>
              <a:rPr lang="es-ES_tradnl" sz="2400" dirty="0" smtClean="0"/>
              <a:t>úsqueda informados y no informados</a:t>
            </a:r>
          </a:p>
          <a:p>
            <a:endParaRPr lang="es-ES_tradnl" sz="2400" dirty="0"/>
          </a:p>
          <a:p>
            <a:endParaRPr lang="es-ES_tradnl" sz="2400" dirty="0" smtClean="0"/>
          </a:p>
          <a:p>
            <a:r>
              <a:rPr lang="es-ES_tradnl" dirty="0" smtClean="0"/>
              <a:t>Cristian Pereyra </a:t>
            </a:r>
            <a:r>
              <a:rPr lang="en-US" dirty="0" smtClean="0"/>
              <a:t>–</a:t>
            </a:r>
            <a:r>
              <a:rPr lang="es-ES_tradnl" dirty="0" smtClean="0"/>
              <a:t> Esteban Pintos </a:t>
            </a:r>
            <a:r>
              <a:rPr lang="en-US" dirty="0" smtClean="0"/>
              <a:t>–</a:t>
            </a:r>
            <a:r>
              <a:rPr lang="es-ES_tradnl" dirty="0" smtClean="0"/>
              <a:t> Mat</a:t>
            </a:r>
            <a:r>
              <a:rPr lang="es-ES_tradnl" dirty="0" smtClean="0"/>
              <a:t>ías De Santi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790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</a:t>
            </a:r>
            <a:r>
              <a:rPr lang="es-ES_tradnl" sz="3600" dirty="0" smtClean="0"/>
              <a:t>en el orden de colocaci</a:t>
            </a:r>
            <a:r>
              <a:rPr lang="es-ES_tradnl" sz="3600" dirty="0" smtClean="0"/>
              <a:t>ón</a:t>
            </a:r>
            <a:endParaRPr lang="es-ES_trad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2770095"/>
            <a:ext cx="3870836" cy="314537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Intenta que las piezas sean colocadas en orden de espiral. Primero en (0,0), luego en (0,1) y as</a:t>
            </a:r>
            <a:r>
              <a:rPr lang="es-ES_tradnl" dirty="0" smtClean="0"/>
              <a:t>í hasta completar la primer fila. Luego desciende por la última columna y así sucesivamente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27294"/>
              </p:ext>
            </p:extLst>
          </p:nvPr>
        </p:nvGraphicFramePr>
        <p:xfrm>
          <a:off x="4759340" y="2758999"/>
          <a:ext cx="3927460" cy="288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92"/>
                <a:gridCol w="785492"/>
                <a:gridCol w="785492"/>
                <a:gridCol w="785492"/>
                <a:gridCol w="785492"/>
              </a:tblGrid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16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17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18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19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036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Recorrido en espiral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2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en </a:t>
            </a:r>
            <a:r>
              <a:rPr lang="es-ES_tradnl" sz="3600" dirty="0" smtClean="0"/>
              <a:t>colores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Intenta evaluar si quedan colores para continuar con un tablero. En caso de que no haya, los sucesivos tableros generados a partir del actual van a ser inv</a:t>
            </a:r>
            <a:r>
              <a:rPr lang="es-ES_tradnl" dirty="0" smtClean="0"/>
              <a:t>álidos.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 de costo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Se desarrollaron 3 funciones de costo:</a:t>
            </a:r>
          </a:p>
          <a:p>
            <a:r>
              <a:rPr lang="es-ES_tradnl" dirty="0" smtClean="0"/>
              <a:t>Costo uniforme</a:t>
            </a:r>
          </a:p>
          <a:p>
            <a:r>
              <a:rPr lang="es-ES_tradnl" dirty="0" smtClean="0"/>
              <a:t>Costo basado en rotaciones</a:t>
            </a:r>
          </a:p>
          <a:p>
            <a:r>
              <a:rPr lang="es-ES_tradnl" dirty="0" smtClean="0"/>
              <a:t>Costo basado en distancia al centro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 de ramificaci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Reglas generadas:</a:t>
            </a:r>
          </a:p>
          <a:p>
            <a:r>
              <a:rPr lang="es-ES_tradnl" dirty="0" smtClean="0"/>
              <a:t>Un nodo del </a:t>
            </a:r>
            <a:r>
              <a:rPr lang="es-ES_tradnl" dirty="0" smtClean="0"/>
              <a:t>árbol ubicado a una profundidad </a:t>
            </a:r>
            <a:r>
              <a:rPr lang="es-ES_tradnl" i="1" dirty="0" smtClean="0"/>
              <a:t>p</a:t>
            </a:r>
            <a:r>
              <a:rPr lang="es-ES_tradnl" dirty="0" smtClean="0"/>
              <a:t> tiene un factor de ramificación</a:t>
            </a:r>
          </a:p>
          <a:p>
            <a:r>
              <a:rPr lang="es-ES_tradnl" dirty="0" smtClean="0"/>
              <a:t>Unos ejemplos</a:t>
            </a:r>
            <a:r>
              <a:rPr lang="en-US" dirty="0" smtClean="0"/>
              <a:t>…</a:t>
            </a:r>
            <a:endParaRPr lang="es-ES_tradnl" dirty="0" smtClean="0"/>
          </a:p>
          <a:p>
            <a:pPr marL="0" indent="0">
              <a:buNone/>
            </a:pPr>
            <a:r>
              <a:rPr lang="tr-TR" dirty="0" smtClean="0"/>
              <a:t>2x2 =&gt; </a:t>
            </a:r>
            <a:r>
              <a:rPr lang="tr-TR" dirty="0"/>
              <a:t>11182080</a:t>
            </a:r>
          </a:p>
          <a:p>
            <a:pPr marL="0" indent="0">
              <a:buNone/>
            </a:pPr>
            <a:r>
              <a:rPr lang="tr-TR" dirty="0" smtClean="0"/>
              <a:t>3x3 =&gt; </a:t>
            </a:r>
            <a:r>
              <a:rPr lang="tr-TR" dirty="0"/>
              <a:t>24817428680914501632000</a:t>
            </a:r>
          </a:p>
          <a:p>
            <a:pPr marL="0" indent="0">
              <a:buNone/>
            </a:pPr>
            <a:r>
              <a:rPr lang="tr-TR" dirty="0" smtClean="0"/>
              <a:t>4x4 =&gt; 905703814554358516996854857467489926355353600000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pic>
        <p:nvPicPr>
          <p:cNvPr id="9" name="Picture 8" descr="Screen Shot 2013-03-24 at 20.45.2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70" y="3440639"/>
            <a:ext cx="1422400" cy="431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creen Shot 2013-03-24 at 20.4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03" y="2792622"/>
            <a:ext cx="850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representaci</a:t>
            </a:r>
            <a:r>
              <a:rPr lang="es-ES_tradnl" dirty="0" smtClean="0"/>
              <a:t>ón del problema es importante a la hora de ahorrar memoria.</a:t>
            </a:r>
          </a:p>
          <a:p>
            <a:r>
              <a:rPr lang="es-ES_tradnl" dirty="0" smtClean="0"/>
              <a:t>Conocer el factor de ramificación es importante para saber con qué tipo de problemas uno esta lidiando.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Eternity</a:t>
            </a:r>
            <a:r>
              <a:rPr lang="es-ES_tradnl" dirty="0" smtClean="0"/>
              <a:t> 2</a:t>
            </a:r>
            <a:endParaRPr lang="es-ES_tradnl" dirty="0"/>
          </a:p>
        </p:txBody>
      </p:sp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138"/>
            <a:ext cx="2857500" cy="28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8151" y="2590138"/>
            <a:ext cx="504864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Tablero cuadrado de </a:t>
            </a:r>
            <a:r>
              <a:rPr lang="es-ES_tradnl" i="1" dirty="0" smtClean="0"/>
              <a:t>n</a:t>
            </a:r>
            <a:r>
              <a:rPr lang="es-ES_tradnl" dirty="0" smtClean="0"/>
              <a:t> piezas de ancho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Las piezas tienen un color en cada lado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El color gris en cualquier pieza debe ser adyacente a un borde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Dos piezas adyacentes deben tener el mismo color en el borde que comparten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del problema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b="1" dirty="0" smtClean="0"/>
              <a:t>Estado inicial</a:t>
            </a:r>
            <a:r>
              <a:rPr lang="es-ES_tradnl" dirty="0" smtClean="0"/>
              <a:t>: </a:t>
            </a:r>
            <a:r>
              <a:rPr lang="es-ES_tradnl" dirty="0"/>
              <a:t>tablero vacío</a:t>
            </a:r>
          </a:p>
          <a:p>
            <a:r>
              <a:rPr lang="es-ES_tradnl" b="1" dirty="0" smtClean="0"/>
              <a:t>Conjunto </a:t>
            </a:r>
            <a:r>
              <a:rPr lang="es-ES_tradnl" b="1" dirty="0"/>
              <a:t>de posibles </a:t>
            </a:r>
            <a:r>
              <a:rPr lang="es-ES_tradnl" b="1" dirty="0" smtClean="0"/>
              <a:t>acciones</a:t>
            </a:r>
            <a:r>
              <a:rPr lang="es-ES_tradnl" dirty="0" smtClean="0"/>
              <a:t>: </a:t>
            </a:r>
            <a:r>
              <a:rPr lang="es-ES_tradnl" dirty="0"/>
              <a:t>dado un estado, se puede colocar sobre el tablero cualquier ficha siempre y cuando esta no haya sido colocada antes y no haya una ficha en la posición que se quiere colocar.</a:t>
            </a:r>
          </a:p>
          <a:p>
            <a:r>
              <a:rPr lang="es-ES_tradnl" b="1" dirty="0" smtClean="0"/>
              <a:t>Modelo </a:t>
            </a:r>
            <a:r>
              <a:rPr lang="es-ES_tradnl" b="1" dirty="0"/>
              <a:t>de </a:t>
            </a:r>
            <a:r>
              <a:rPr lang="es-ES_tradnl" b="1" dirty="0" smtClean="0"/>
              <a:t>transición</a:t>
            </a:r>
            <a:r>
              <a:rPr lang="es-ES_tradnl" dirty="0" smtClean="0"/>
              <a:t>: </a:t>
            </a:r>
            <a:r>
              <a:rPr lang="es-ES_tradnl" dirty="0"/>
              <a:t>colocar una pieza en una posición del tablero da como resultado un nuevo tablero con todas las fichas que tenía el anterior más la que ha sido colocada</a:t>
            </a:r>
          </a:p>
          <a:p>
            <a:r>
              <a:rPr lang="es-ES_tradnl" b="1" dirty="0" smtClean="0"/>
              <a:t>Condición </a:t>
            </a:r>
            <a:r>
              <a:rPr lang="es-ES_tradnl" b="1" dirty="0"/>
              <a:t>de </a:t>
            </a:r>
            <a:r>
              <a:rPr lang="es-ES_tradnl" b="1" dirty="0" smtClean="0"/>
              <a:t>solución</a:t>
            </a:r>
            <a:r>
              <a:rPr lang="es-ES_tradnl" dirty="0" smtClean="0"/>
              <a:t>: </a:t>
            </a:r>
            <a:r>
              <a:rPr lang="es-ES_tradnl" dirty="0"/>
              <a:t>un tablero es solución del problema si las fichas con color gris han sido colocadas con el color gris del lado del borde y para toda ficha adyacente en el tablero, los colores de los bordes que comparten son iguales.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Estados y piezas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891338" cy="3267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Cada estado guarda:</a:t>
            </a:r>
          </a:p>
          <a:p>
            <a:r>
              <a:rPr lang="es-ES_tradnl" dirty="0" smtClean="0"/>
              <a:t>La pieza colocada a partir del estado anterior y la posici</a:t>
            </a:r>
            <a:r>
              <a:rPr lang="es-ES_tradnl" dirty="0" smtClean="0"/>
              <a:t>ón.</a:t>
            </a:r>
          </a:p>
          <a:p>
            <a:r>
              <a:rPr lang="es-ES_tradnl" dirty="0" smtClean="0"/>
              <a:t>Una referencia al estado padre</a:t>
            </a:r>
          </a:p>
          <a:p>
            <a:pPr marL="0" indent="0">
              <a:buNone/>
            </a:pPr>
            <a:r>
              <a:rPr lang="es-ES_tradnl" dirty="0" smtClean="0"/>
              <a:t>Cada pieza guarda:</a:t>
            </a:r>
          </a:p>
          <a:p>
            <a:r>
              <a:rPr lang="es-ES_tradnl" dirty="0" smtClean="0"/>
              <a:t>El color que corresponde a cada borde</a:t>
            </a:r>
          </a:p>
          <a:p>
            <a:r>
              <a:rPr lang="es-ES_tradnl" dirty="0" smtClean="0"/>
              <a:t>Si esta rotada y cu</a:t>
            </a:r>
            <a:r>
              <a:rPr lang="es-ES_tradnl" dirty="0" smtClean="0"/>
              <a:t>ántas veces</a:t>
            </a:r>
            <a:endParaRPr lang="es-ES_tradnl" dirty="0"/>
          </a:p>
        </p:txBody>
      </p:sp>
      <p:pic>
        <p:nvPicPr>
          <p:cNvPr id="5" name="Picture 4" descr="tablero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13" y="2849812"/>
            <a:ext cx="3055687" cy="30556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Acciones posibles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Reglas del juego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</a:t>
            </a:r>
            <a:r>
              <a:rPr lang="es-ES_tradnl" dirty="0" smtClean="0"/>
              <a:t>ón (</a:t>
            </a:r>
            <a:r>
              <a:rPr lang="es-ES_tradnl" dirty="0" err="1" smtClean="0"/>
              <a:t>i,j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Rotar una pieza</a:t>
            </a:r>
          </a:p>
          <a:p>
            <a:pPr marL="0" indent="0">
              <a:buNone/>
            </a:pPr>
            <a:r>
              <a:rPr lang="es-ES_tradnl" dirty="0" smtClean="0"/>
              <a:t>Reglas que representamos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posición (</a:t>
            </a:r>
            <a:r>
              <a:rPr lang="es-ES_tradnl" dirty="0" err="1" smtClean="0"/>
              <a:t>i,j</a:t>
            </a:r>
            <a:r>
              <a:rPr lang="es-ES_tradnl" dirty="0" smtClean="0"/>
              <a:t>). Al crear las reglas para </a:t>
            </a:r>
            <a:r>
              <a:rPr lang="es-ES_tradnl" i="1" dirty="0" smtClean="0"/>
              <a:t>p</a:t>
            </a:r>
            <a:r>
              <a:rPr lang="es-ES_tradnl" dirty="0"/>
              <a:t> </a:t>
            </a:r>
            <a:r>
              <a:rPr lang="es-ES_tradnl" dirty="0" smtClean="0"/>
              <a:t>se crean las reglas para las 3 posibles rotaciones de </a:t>
            </a:r>
            <a:r>
              <a:rPr lang="es-ES_tradnl" i="1" dirty="0" smtClean="0"/>
              <a:t>p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200" dirty="0" smtClean="0"/>
              <a:t>Modelo de transición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 aplicar una regla a un nodo, se obtiene otro nodo en cuyo estado se encuentra el mismo tablero que en el estado padre pero con la regla aplicada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Condición de terminación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740333" cy="3267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dirty="0"/>
              <a:t>El tablero debe estar completo y las piezas </a:t>
            </a:r>
            <a:r>
              <a:rPr lang="es-ES_tradnl" dirty="0" smtClean="0"/>
              <a:t>deben </a:t>
            </a:r>
            <a:r>
              <a:rPr lang="es-ES_tradnl" dirty="0"/>
              <a:t>cumplir las siguientes </a:t>
            </a:r>
            <a:r>
              <a:rPr lang="es-ES_tradnl" dirty="0" smtClean="0"/>
              <a:t>condiciones:</a:t>
            </a:r>
          </a:p>
          <a:p>
            <a:r>
              <a:rPr lang="es-ES_tradnl" dirty="0"/>
              <a:t>Si la pieza contiene color 0, entonces </a:t>
            </a:r>
            <a:r>
              <a:rPr lang="es-ES_tradnl" dirty="0" smtClean="0"/>
              <a:t>este color </a:t>
            </a:r>
            <a:r>
              <a:rPr lang="es-ES_tradnl" dirty="0"/>
              <a:t>debe estar pegado a un borde del </a:t>
            </a:r>
            <a:r>
              <a:rPr lang="es-ES_tradnl" dirty="0" smtClean="0"/>
              <a:t>tablero.</a:t>
            </a:r>
            <a:endParaRPr lang="es-ES_tradnl" dirty="0"/>
          </a:p>
          <a:p>
            <a:r>
              <a:rPr lang="es-ES_tradnl" dirty="0"/>
              <a:t>Las piezas adyacentes </a:t>
            </a:r>
            <a:r>
              <a:rPr lang="es-ES_tradnl" dirty="0" smtClean="0"/>
              <a:t>deber</a:t>
            </a:r>
            <a:r>
              <a:rPr lang="es-ES_tradnl" dirty="0" smtClean="0"/>
              <a:t>á</a:t>
            </a:r>
            <a:r>
              <a:rPr lang="es-ES_tradnl" dirty="0" smtClean="0"/>
              <a:t>n </a:t>
            </a:r>
            <a:r>
              <a:rPr lang="es-ES_tradnl" dirty="0"/>
              <a:t>tener los </a:t>
            </a:r>
            <a:r>
              <a:rPr lang="es-ES_tradnl" dirty="0" smtClean="0"/>
              <a:t>mismos </a:t>
            </a:r>
            <a:r>
              <a:rPr lang="es-ES_tradnl" dirty="0"/>
              <a:t>colores en los bordes que </a:t>
            </a:r>
            <a:r>
              <a:rPr lang="es-ES_tradnl" dirty="0" smtClean="0"/>
              <a:t>tienen en com</a:t>
            </a:r>
            <a:r>
              <a:rPr lang="es-ES_tradnl" dirty="0" smtClean="0"/>
              <a:t>ú</a:t>
            </a:r>
            <a:r>
              <a:rPr lang="es-ES_tradnl" dirty="0" smtClean="0"/>
              <a:t>n</a:t>
            </a:r>
            <a:endParaRPr lang="es-ES_tradnl" dirty="0"/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770094"/>
            <a:ext cx="2857500" cy="2844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Algoritmos implementados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Algoritmos no informados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DFS</a:t>
            </a:r>
          </a:p>
          <a:p>
            <a:r>
              <a:rPr lang="es-ES_tradnl" dirty="0" smtClean="0"/>
              <a:t>BFS</a:t>
            </a:r>
          </a:p>
          <a:p>
            <a:r>
              <a:rPr lang="es-ES_tradnl" dirty="0" err="1" smtClean="0"/>
              <a:t>Iterative</a:t>
            </a:r>
            <a:r>
              <a:rPr lang="es-ES_tradnl" dirty="0" smtClean="0"/>
              <a:t> </a:t>
            </a:r>
            <a:r>
              <a:rPr lang="es-ES_tradnl" dirty="0" err="1" smtClean="0"/>
              <a:t>Deepening</a:t>
            </a:r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smtClean="0"/>
              <a:t>Algoritmos </a:t>
            </a:r>
            <a:r>
              <a:rPr lang="es-ES_tradnl" b="1" dirty="0" err="1" smtClean="0"/>
              <a:t>iformados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A*</a:t>
            </a:r>
          </a:p>
          <a:p>
            <a:r>
              <a:rPr lang="es-ES_tradnl" dirty="0" err="1" smtClean="0"/>
              <a:t>Greedy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</a:t>
            </a:r>
            <a:r>
              <a:rPr lang="es-ES_tradnl" dirty="0" smtClean="0"/>
              <a:t>ísticas</a:t>
            </a:r>
            <a:br>
              <a:rPr lang="es-ES_tradnl" dirty="0" smtClean="0"/>
            </a:br>
            <a:r>
              <a:rPr lang="es-ES_tradnl" sz="3600" dirty="0" smtClean="0"/>
              <a:t>Heurística basada en distancias Manhattan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08575"/>
              </p:ext>
            </p:extLst>
          </p:nvPr>
        </p:nvGraphicFramePr>
        <p:xfrm>
          <a:off x="457200" y="3411928"/>
          <a:ext cx="400468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5423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dirty="0" smtClean="0"/>
              <a:t>Es m</a:t>
            </a:r>
            <a:r>
              <a:rPr lang="es-ES_tradnl" dirty="0" smtClean="0"/>
              <a:t>ás fácil resolver el juego empezando desde los bordes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4067"/>
              </p:ext>
            </p:extLst>
          </p:nvPr>
        </p:nvGraphicFramePr>
        <p:xfrm>
          <a:off x="4682115" y="3463587"/>
          <a:ext cx="4004685" cy="237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 con algunas</a:t>
                      </a:r>
                      <a:r>
                        <a:rPr lang="es-ES_tradnl" sz="1400" baseline="0" dirty="0" smtClean="0"/>
                        <a:t> piezas colocadas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308" y="58984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h</a:t>
            </a:r>
            <a:r>
              <a:rPr lang="es-ES_tradnl" i="1" dirty="0" smtClean="0"/>
              <a:t>(n) = </a:t>
            </a:r>
            <a:r>
              <a:rPr lang="es-ES_tradnl" dirty="0" smtClean="0"/>
              <a:t>60 </a:t>
            </a:r>
            <a:r>
              <a:rPr lang="en-US" dirty="0" smtClean="0"/>
              <a:t>–</a:t>
            </a:r>
            <a:r>
              <a:rPr lang="es-ES_tradnl" dirty="0" smtClean="0"/>
              <a:t> 27 = 33</a:t>
            </a:r>
            <a:r>
              <a:rPr lang="es-ES_tradnl" i="1" dirty="0" smtClean="0"/>
              <a:t>  </a:t>
            </a:r>
            <a:endParaRPr lang="es-ES_tradnl" i="1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253</TotalTime>
  <Words>792</Words>
  <Application>Microsoft Macintosh PowerPoint</Application>
  <PresentationFormat>On-screen Show (4:3)</PresentationFormat>
  <Paragraphs>158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Sistemas de Inteligencia Artificial Eternity 2</vt:lpstr>
      <vt:lpstr>Eternity 2</vt:lpstr>
      <vt:lpstr>Definición del problema</vt:lpstr>
      <vt:lpstr>Representación del problema Estados y piezas</vt:lpstr>
      <vt:lpstr>Representación del problema Acciones posibles</vt:lpstr>
      <vt:lpstr>Representación del problema Modelo de transición</vt:lpstr>
      <vt:lpstr>Representación del problema Condición de terminación</vt:lpstr>
      <vt:lpstr>Algoritmos implementados</vt:lpstr>
      <vt:lpstr>Heurísticas Heurística basada en distancias Manhattan</vt:lpstr>
      <vt:lpstr>Heurísticas Heurística basada en el orden de colocación</vt:lpstr>
      <vt:lpstr>Heurísticas Heurística basada en colores</vt:lpstr>
      <vt:lpstr>Funciones de costo</vt:lpstr>
      <vt:lpstr>Factor de ramificación</vt:lpstr>
      <vt:lpstr>Resultados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 Eternity 2</dc:title>
  <dc:creator>Matias De Santi</dc:creator>
  <cp:lastModifiedBy>Matias De Santi</cp:lastModifiedBy>
  <cp:revision>16</cp:revision>
  <dcterms:created xsi:type="dcterms:W3CDTF">2013-03-24T19:34:56Z</dcterms:created>
  <dcterms:modified xsi:type="dcterms:W3CDTF">2013-03-24T23:48:22Z</dcterms:modified>
</cp:coreProperties>
</file>