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z="4400" dirty="0" smtClean="0"/>
              <a:t>Sistemas de Inteligencia Artificial</a:t>
            </a:r>
            <a:br>
              <a:rPr lang="es-ES_tradnl" sz="4400" dirty="0" smtClean="0"/>
            </a:br>
            <a:r>
              <a:rPr lang="es-ES_tradnl" sz="4400" dirty="0" err="1" smtClean="0"/>
              <a:t>Eternity</a:t>
            </a:r>
            <a:r>
              <a:rPr lang="es-ES_tradnl" sz="4400" dirty="0" smtClean="0"/>
              <a:t> 2</a:t>
            </a:r>
            <a:endParaRPr lang="es-ES_tradnl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685559"/>
            <a:ext cx="8228013" cy="1066800"/>
          </a:xfrm>
        </p:spPr>
        <p:txBody>
          <a:bodyPr>
            <a:normAutofit fontScale="85000" lnSpcReduction="20000"/>
          </a:bodyPr>
          <a:lstStyle/>
          <a:p>
            <a:r>
              <a:rPr lang="es-ES_tradnl" sz="2400" dirty="0" smtClean="0"/>
              <a:t>Algoritmos de b</a:t>
            </a:r>
            <a:r>
              <a:rPr lang="es-ES_tradnl" sz="2400" dirty="0" smtClean="0"/>
              <a:t>úsqueda informados y no informados</a:t>
            </a:r>
          </a:p>
          <a:p>
            <a:endParaRPr lang="es-ES_tradnl" sz="2400" dirty="0"/>
          </a:p>
          <a:p>
            <a:endParaRPr lang="es-ES_tradnl" sz="2400" dirty="0" smtClean="0"/>
          </a:p>
          <a:p>
            <a:r>
              <a:rPr lang="es-ES_tradnl" dirty="0" smtClean="0"/>
              <a:t>Cristian Pereyra </a:t>
            </a:r>
            <a:r>
              <a:rPr lang="en-US" dirty="0" smtClean="0"/>
              <a:t>–</a:t>
            </a:r>
            <a:r>
              <a:rPr lang="es-ES_tradnl" dirty="0" smtClean="0"/>
              <a:t> Esteban Pintos </a:t>
            </a:r>
            <a:r>
              <a:rPr lang="en-US" dirty="0" smtClean="0"/>
              <a:t>–</a:t>
            </a:r>
            <a:r>
              <a:rPr lang="es-ES_tradnl" dirty="0" smtClean="0"/>
              <a:t> Mat</a:t>
            </a:r>
            <a:r>
              <a:rPr lang="es-ES_tradnl" dirty="0" smtClean="0"/>
              <a:t>ías De Santi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7790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Heurísticas</a:t>
            </a:r>
            <a:br>
              <a:rPr lang="es-ES_tradnl" dirty="0"/>
            </a:br>
            <a:r>
              <a:rPr lang="es-ES_tradnl" sz="3600" dirty="0"/>
              <a:t>Heurística basada </a:t>
            </a:r>
            <a:r>
              <a:rPr lang="es-ES_tradnl" sz="3600" dirty="0" smtClean="0"/>
              <a:t>en el orden de colocaci</a:t>
            </a:r>
            <a:r>
              <a:rPr lang="es-ES_tradnl" sz="3600" dirty="0" smtClean="0"/>
              <a:t>ón</a:t>
            </a:r>
            <a:endParaRPr lang="es-ES_trad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Intenta que las piezas sean colocadas en orden. Primero en (0,0), luego en (0,1)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Desventaja</a:t>
            </a:r>
            <a:r>
              <a:rPr lang="en-US" dirty="0" smtClean="0"/>
              <a:t>: </a:t>
            </a:r>
            <a:r>
              <a:rPr lang="en-US" dirty="0" err="1" smtClean="0"/>
              <a:t>es</a:t>
            </a:r>
            <a:r>
              <a:rPr lang="en-US" dirty="0"/>
              <a:t> </a:t>
            </a:r>
            <a:r>
              <a:rPr lang="en-US" dirty="0" err="1" smtClean="0"/>
              <a:t>intentar</a:t>
            </a:r>
            <a:r>
              <a:rPr lang="en-US" dirty="0" smtClean="0"/>
              <a:t> resolver el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fuerza</a:t>
            </a:r>
            <a:r>
              <a:rPr lang="en-US" dirty="0" smtClean="0"/>
              <a:t> </a:t>
            </a:r>
            <a:r>
              <a:rPr lang="en-US" dirty="0" err="1" smtClean="0"/>
              <a:t>bruta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672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Heurísticas</a:t>
            </a:r>
            <a:br>
              <a:rPr lang="es-ES_tradnl" dirty="0"/>
            </a:br>
            <a:r>
              <a:rPr lang="es-ES_tradnl" sz="3600" dirty="0"/>
              <a:t>Heurística basada en </a:t>
            </a:r>
            <a:r>
              <a:rPr lang="es-ES_tradnl" sz="3600" dirty="0" smtClean="0"/>
              <a:t>colores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Intenta evaluar si quedan colores para continuar con un tablero. En caso de que no haya, los sucesivos tableros generados a partir del actual van a ser inv</a:t>
            </a:r>
            <a:r>
              <a:rPr lang="es-ES_tradnl" dirty="0" smtClean="0"/>
              <a:t>álidos.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033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Funciones de costo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283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Resultados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98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Eternity</a:t>
            </a:r>
            <a:r>
              <a:rPr lang="es-ES_tradnl" dirty="0" smtClean="0"/>
              <a:t> 2</a:t>
            </a:r>
            <a:endParaRPr lang="es-ES_tradnl" dirty="0"/>
          </a:p>
        </p:txBody>
      </p:sp>
      <p:pic>
        <p:nvPicPr>
          <p:cNvPr id="8" name="Picture 7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138"/>
            <a:ext cx="2857500" cy="284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38151" y="2590138"/>
            <a:ext cx="5048649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Tablero cuadrado de </a:t>
            </a:r>
            <a:r>
              <a:rPr lang="es-ES_tradnl" i="1" dirty="0" smtClean="0"/>
              <a:t>n</a:t>
            </a:r>
            <a:r>
              <a:rPr lang="es-ES_tradnl" dirty="0" smtClean="0"/>
              <a:t> piezas de ancho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Las piezas tienen un color en cada lado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El color gris en cualquier pieza debe ser adyacente a un borde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Dos piezas adyacentes deben tener el mismo color en el borde que comparten</a:t>
            </a:r>
          </a:p>
        </p:txBody>
      </p:sp>
    </p:spTree>
    <p:extLst>
      <p:ext uri="{BB962C8B-B14F-4D97-AF65-F5344CB8AC3E}">
        <p14:creationId xmlns:p14="http://schemas.microsoft.com/office/powerpoint/2010/main" val="228293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Definici</a:t>
            </a:r>
            <a:r>
              <a:rPr lang="es-ES_tradnl" dirty="0" smtClean="0"/>
              <a:t>ón del problema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b="1" dirty="0" smtClean="0"/>
              <a:t>Estado inicial</a:t>
            </a:r>
            <a:r>
              <a:rPr lang="es-ES_tradnl" dirty="0" smtClean="0"/>
              <a:t>: </a:t>
            </a:r>
            <a:r>
              <a:rPr lang="es-ES_tradnl" dirty="0"/>
              <a:t>tablero vacío</a:t>
            </a:r>
          </a:p>
          <a:p>
            <a:r>
              <a:rPr lang="es-ES_tradnl" b="1" dirty="0" smtClean="0"/>
              <a:t>Conjunto </a:t>
            </a:r>
            <a:r>
              <a:rPr lang="es-ES_tradnl" b="1" dirty="0"/>
              <a:t>de posibles </a:t>
            </a:r>
            <a:r>
              <a:rPr lang="es-ES_tradnl" b="1" dirty="0" smtClean="0"/>
              <a:t>acciones</a:t>
            </a:r>
            <a:r>
              <a:rPr lang="es-ES_tradnl" dirty="0" smtClean="0"/>
              <a:t>: </a:t>
            </a:r>
            <a:r>
              <a:rPr lang="es-ES_tradnl" dirty="0"/>
              <a:t>dado un estado, se puede colocar sobre el tablero cualquier ficha siempre y cuando esta no haya sido colocada antes y no haya una ficha en la posición que se quiere colocar.</a:t>
            </a:r>
          </a:p>
          <a:p>
            <a:r>
              <a:rPr lang="es-ES_tradnl" b="1" dirty="0" smtClean="0"/>
              <a:t>Modelo </a:t>
            </a:r>
            <a:r>
              <a:rPr lang="es-ES_tradnl" b="1" dirty="0"/>
              <a:t>de </a:t>
            </a:r>
            <a:r>
              <a:rPr lang="es-ES_tradnl" b="1" dirty="0" smtClean="0"/>
              <a:t>transición</a:t>
            </a:r>
            <a:r>
              <a:rPr lang="es-ES_tradnl" dirty="0" smtClean="0"/>
              <a:t>: </a:t>
            </a:r>
            <a:r>
              <a:rPr lang="es-ES_tradnl" dirty="0"/>
              <a:t>colocar una pieza en una posición del tablero da como resultado un nuevo tablero con todas las fichas que tenía el anterior más la que ha sido colocada</a:t>
            </a:r>
          </a:p>
          <a:p>
            <a:r>
              <a:rPr lang="es-ES_tradnl" b="1" dirty="0" smtClean="0"/>
              <a:t>Condición </a:t>
            </a:r>
            <a:r>
              <a:rPr lang="es-ES_tradnl" b="1" dirty="0"/>
              <a:t>de </a:t>
            </a:r>
            <a:r>
              <a:rPr lang="es-ES_tradnl" b="1" dirty="0" smtClean="0"/>
              <a:t>solución</a:t>
            </a:r>
            <a:r>
              <a:rPr lang="es-ES_tradnl" dirty="0" smtClean="0"/>
              <a:t>: </a:t>
            </a:r>
            <a:r>
              <a:rPr lang="es-ES_tradnl" dirty="0"/>
              <a:t>un tablero es solución del problema si las fichas con color gris han sido colocadas con el color gris del lado del borde y para toda ficha adyacente en el tablero, los colores de los bordes que comparten son iguales.</a:t>
            </a:r>
          </a:p>
        </p:txBody>
      </p:sp>
    </p:spTree>
    <p:extLst>
      <p:ext uri="{BB962C8B-B14F-4D97-AF65-F5344CB8AC3E}">
        <p14:creationId xmlns:p14="http://schemas.microsoft.com/office/powerpoint/2010/main" val="100008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600" dirty="0" smtClean="0"/>
              <a:t>Estados y piezas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4891338" cy="3267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Cada estado guarda:</a:t>
            </a:r>
          </a:p>
          <a:p>
            <a:r>
              <a:rPr lang="es-ES_tradnl" dirty="0" smtClean="0"/>
              <a:t>La pieza colocada a partir del estado anterior y la posici</a:t>
            </a:r>
            <a:r>
              <a:rPr lang="es-ES_tradnl" dirty="0" smtClean="0"/>
              <a:t>ón.</a:t>
            </a:r>
          </a:p>
          <a:p>
            <a:r>
              <a:rPr lang="es-ES_tradnl" dirty="0" smtClean="0"/>
              <a:t>Una referencia al estado padre</a:t>
            </a:r>
          </a:p>
          <a:p>
            <a:pPr marL="0" indent="0">
              <a:buNone/>
            </a:pPr>
            <a:r>
              <a:rPr lang="es-ES_tradnl" dirty="0" smtClean="0"/>
              <a:t>Cada pieza guarda:</a:t>
            </a:r>
          </a:p>
          <a:p>
            <a:r>
              <a:rPr lang="es-ES_tradnl" dirty="0" smtClean="0"/>
              <a:t>El color que corresponde a cada borde</a:t>
            </a:r>
          </a:p>
          <a:p>
            <a:r>
              <a:rPr lang="es-ES_tradnl" dirty="0" smtClean="0"/>
              <a:t>Si esta rotada y cu</a:t>
            </a:r>
            <a:r>
              <a:rPr lang="es-ES_tradnl" dirty="0" smtClean="0"/>
              <a:t>ántas veces</a:t>
            </a:r>
            <a:endParaRPr lang="es-ES_tradnl" dirty="0"/>
          </a:p>
        </p:txBody>
      </p:sp>
      <p:pic>
        <p:nvPicPr>
          <p:cNvPr id="5" name="Picture 4" descr="tablero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13" y="2849812"/>
            <a:ext cx="3055687" cy="30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4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600" dirty="0" smtClean="0"/>
              <a:t>Acciones posibles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Reglas del juego</a:t>
            </a:r>
          </a:p>
          <a:p>
            <a:r>
              <a:rPr lang="es-ES_tradnl" dirty="0" smtClean="0"/>
              <a:t>Colocar una pieza </a:t>
            </a:r>
            <a:r>
              <a:rPr lang="es-ES_tradnl" i="1" dirty="0" smtClean="0"/>
              <a:t>p</a:t>
            </a:r>
            <a:r>
              <a:rPr lang="es-ES_tradnl" dirty="0" smtClean="0"/>
              <a:t> en una posici</a:t>
            </a:r>
            <a:r>
              <a:rPr lang="es-ES_tradnl" dirty="0" smtClean="0"/>
              <a:t>ón (</a:t>
            </a:r>
            <a:r>
              <a:rPr lang="es-ES_tradnl" dirty="0" err="1" smtClean="0"/>
              <a:t>i,j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Rotar una pieza</a:t>
            </a:r>
          </a:p>
          <a:p>
            <a:pPr marL="0" indent="0">
              <a:buNone/>
            </a:pPr>
            <a:r>
              <a:rPr lang="es-ES_tradnl" dirty="0" smtClean="0"/>
              <a:t>Reglas que representamos</a:t>
            </a:r>
          </a:p>
          <a:p>
            <a:r>
              <a:rPr lang="es-ES_tradnl" dirty="0" smtClean="0"/>
              <a:t>Colocar una pieza </a:t>
            </a:r>
            <a:r>
              <a:rPr lang="es-ES_tradnl" i="1" dirty="0" smtClean="0"/>
              <a:t>p</a:t>
            </a:r>
            <a:r>
              <a:rPr lang="es-ES_tradnl" dirty="0" smtClean="0"/>
              <a:t> en una posición (</a:t>
            </a:r>
            <a:r>
              <a:rPr lang="es-ES_tradnl" dirty="0" err="1" smtClean="0"/>
              <a:t>i,j</a:t>
            </a:r>
            <a:r>
              <a:rPr lang="es-ES_tradnl" dirty="0" smtClean="0"/>
              <a:t>). Al crear las reglas para </a:t>
            </a:r>
            <a:r>
              <a:rPr lang="es-ES_tradnl" i="1" dirty="0" smtClean="0"/>
              <a:t>p</a:t>
            </a:r>
            <a:r>
              <a:rPr lang="es-ES_tradnl" dirty="0"/>
              <a:t> </a:t>
            </a:r>
            <a:r>
              <a:rPr lang="es-ES_tradnl" dirty="0" smtClean="0"/>
              <a:t>se crean las reglas para las 3 posibles rotaciones de </a:t>
            </a:r>
            <a:r>
              <a:rPr lang="es-ES_tradnl" i="1" dirty="0" smtClean="0"/>
              <a:t>p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291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200" dirty="0" smtClean="0"/>
              <a:t>Modelo de transición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Al aplicar una regla a un nodo, se obtiene otro nodo en cuyo estado se encuentra el mismo tablero que en el estado padre pero con la regla aplicada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1450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600" dirty="0" smtClean="0"/>
              <a:t>Condición de terminación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4740333" cy="32671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_tradnl" dirty="0"/>
              <a:t>El tablero debe estar completo y las piezas </a:t>
            </a:r>
            <a:r>
              <a:rPr lang="es-ES_tradnl" dirty="0" smtClean="0"/>
              <a:t>deben </a:t>
            </a:r>
            <a:r>
              <a:rPr lang="es-ES_tradnl" dirty="0"/>
              <a:t>cumplir las siguientes </a:t>
            </a:r>
            <a:r>
              <a:rPr lang="es-ES_tradnl" dirty="0" smtClean="0"/>
              <a:t>condiciones:</a:t>
            </a:r>
          </a:p>
          <a:p>
            <a:r>
              <a:rPr lang="es-ES_tradnl" dirty="0"/>
              <a:t>Si la pieza contiene color 0, entonces </a:t>
            </a:r>
            <a:r>
              <a:rPr lang="es-ES_tradnl" dirty="0" smtClean="0"/>
              <a:t>este color </a:t>
            </a:r>
            <a:r>
              <a:rPr lang="es-ES_tradnl" dirty="0"/>
              <a:t>debe estar pegado a un borde del </a:t>
            </a:r>
            <a:r>
              <a:rPr lang="es-ES_tradnl" dirty="0" smtClean="0"/>
              <a:t>tablero.</a:t>
            </a:r>
            <a:endParaRPr lang="es-ES_tradnl" dirty="0"/>
          </a:p>
          <a:p>
            <a:r>
              <a:rPr lang="es-ES_tradnl" dirty="0"/>
              <a:t>Las piezas adyacentes </a:t>
            </a:r>
            <a:r>
              <a:rPr lang="es-ES_tradnl" dirty="0" smtClean="0"/>
              <a:t>deber</a:t>
            </a:r>
            <a:r>
              <a:rPr lang="es-ES_tradnl" dirty="0" smtClean="0"/>
              <a:t>á</a:t>
            </a:r>
            <a:r>
              <a:rPr lang="es-ES_tradnl" dirty="0" smtClean="0"/>
              <a:t>n </a:t>
            </a:r>
            <a:r>
              <a:rPr lang="es-ES_tradnl" dirty="0"/>
              <a:t>tener los </a:t>
            </a:r>
            <a:r>
              <a:rPr lang="es-ES_tradnl" dirty="0" smtClean="0"/>
              <a:t>mismos </a:t>
            </a:r>
            <a:r>
              <a:rPr lang="es-ES_tradnl" dirty="0"/>
              <a:t>colores en los bordes que </a:t>
            </a:r>
            <a:r>
              <a:rPr lang="es-ES_tradnl" dirty="0" smtClean="0"/>
              <a:t>tienen en com</a:t>
            </a:r>
            <a:r>
              <a:rPr lang="es-ES_tradnl" dirty="0" smtClean="0"/>
              <a:t>ú</a:t>
            </a:r>
            <a:r>
              <a:rPr lang="es-ES_tradnl" dirty="0" smtClean="0"/>
              <a:t>n</a:t>
            </a:r>
            <a:endParaRPr lang="es-ES_tradnl" dirty="0"/>
          </a:p>
        </p:txBody>
      </p:sp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770094"/>
            <a:ext cx="2857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8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Algoritmos implementados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Algoritmos no informados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DFS</a:t>
            </a:r>
          </a:p>
          <a:p>
            <a:r>
              <a:rPr lang="es-ES_tradnl" dirty="0" smtClean="0"/>
              <a:t>BFS</a:t>
            </a:r>
          </a:p>
          <a:p>
            <a:r>
              <a:rPr lang="es-ES_tradnl" dirty="0" err="1" smtClean="0"/>
              <a:t>Iterative</a:t>
            </a:r>
            <a:r>
              <a:rPr lang="es-ES_tradnl" dirty="0" smtClean="0"/>
              <a:t> </a:t>
            </a:r>
            <a:r>
              <a:rPr lang="es-ES_tradnl" dirty="0" err="1" smtClean="0"/>
              <a:t>Deepening</a:t>
            </a:r>
            <a:endParaRPr lang="es-ES_tradnl" dirty="0" smtClean="0"/>
          </a:p>
          <a:p>
            <a:endParaRPr lang="es-ES_tradnl" dirty="0" smtClean="0"/>
          </a:p>
          <a:p>
            <a:pPr marL="0" indent="0">
              <a:buNone/>
            </a:pPr>
            <a:r>
              <a:rPr lang="es-ES_tradnl" b="1" dirty="0" smtClean="0"/>
              <a:t>Algoritmos </a:t>
            </a:r>
            <a:r>
              <a:rPr lang="es-ES_tradnl" b="1" dirty="0" err="1" smtClean="0"/>
              <a:t>iformados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A*</a:t>
            </a:r>
          </a:p>
          <a:p>
            <a:r>
              <a:rPr lang="es-ES_tradnl" dirty="0" err="1" smtClean="0"/>
              <a:t>Greedy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1518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Heur</a:t>
            </a:r>
            <a:r>
              <a:rPr lang="es-ES_tradnl" dirty="0" smtClean="0"/>
              <a:t>ísticas</a:t>
            </a:r>
            <a:br>
              <a:rPr lang="es-ES_tradnl" dirty="0" smtClean="0"/>
            </a:br>
            <a:r>
              <a:rPr lang="es-ES_tradnl" sz="3600" dirty="0" smtClean="0"/>
              <a:t>Heurística basada en distancias Manhattan</a:t>
            </a:r>
            <a:endParaRPr lang="es-ES_trad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08575"/>
              </p:ext>
            </p:extLst>
          </p:nvPr>
        </p:nvGraphicFramePr>
        <p:xfrm>
          <a:off x="457200" y="3411928"/>
          <a:ext cx="400468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937"/>
                <a:gridCol w="800937"/>
                <a:gridCol w="800937"/>
                <a:gridCol w="800937"/>
                <a:gridCol w="800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Distancias </a:t>
                      </a:r>
                      <a:r>
                        <a:rPr lang="es-ES_tradnl" sz="1400" dirty="0" err="1" smtClean="0"/>
                        <a:t>mahnattan</a:t>
                      </a:r>
                      <a:r>
                        <a:rPr lang="es-ES_tradnl" sz="1400" dirty="0" smtClean="0"/>
                        <a:t> para un tablero de 5x5</a:t>
                      </a:r>
                      <a:endParaRPr lang="es-ES_tradnl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54234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dirty="0" smtClean="0"/>
              <a:t>Es m</a:t>
            </a:r>
            <a:r>
              <a:rPr lang="es-ES_tradnl" dirty="0" smtClean="0"/>
              <a:t>ás fácil resolver el juego empezando desde los bordes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4067"/>
              </p:ext>
            </p:extLst>
          </p:nvPr>
        </p:nvGraphicFramePr>
        <p:xfrm>
          <a:off x="4682115" y="3463587"/>
          <a:ext cx="4004685" cy="2372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937"/>
                <a:gridCol w="800937"/>
                <a:gridCol w="800937"/>
                <a:gridCol w="800937"/>
                <a:gridCol w="800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Distancias </a:t>
                      </a:r>
                      <a:r>
                        <a:rPr lang="es-ES_tradnl" sz="1400" dirty="0" err="1" smtClean="0"/>
                        <a:t>mahnattan</a:t>
                      </a:r>
                      <a:r>
                        <a:rPr lang="es-ES_tradnl" sz="1400" dirty="0" smtClean="0"/>
                        <a:t> para un tablero de 5x5 con algunas</a:t>
                      </a:r>
                      <a:r>
                        <a:rPr lang="es-ES_tradnl" sz="1400" baseline="0" dirty="0" smtClean="0"/>
                        <a:t> piezas colocadas</a:t>
                      </a:r>
                      <a:endParaRPr lang="es-ES_tradnl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2308" y="589848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/>
              <a:t>h</a:t>
            </a:r>
            <a:r>
              <a:rPr lang="es-ES_tradnl" i="1" dirty="0" smtClean="0"/>
              <a:t>(n) = </a:t>
            </a:r>
            <a:r>
              <a:rPr lang="es-ES_tradnl" dirty="0" smtClean="0"/>
              <a:t>60 </a:t>
            </a:r>
            <a:r>
              <a:rPr lang="en-US" dirty="0" smtClean="0"/>
              <a:t>–</a:t>
            </a:r>
            <a:r>
              <a:rPr lang="es-ES_tradnl" dirty="0" smtClean="0"/>
              <a:t> 27 = 33</a:t>
            </a:r>
            <a:r>
              <a:rPr lang="es-ES_tradnl" i="1" dirty="0" smtClean="0"/>
              <a:t>  </a:t>
            </a:r>
            <a:endParaRPr lang="es-ES_tradnl" i="1" dirty="0" smtClean="0"/>
          </a:p>
        </p:txBody>
      </p:sp>
    </p:spTree>
    <p:extLst>
      <p:ext uri="{BB962C8B-B14F-4D97-AF65-F5344CB8AC3E}">
        <p14:creationId xmlns:p14="http://schemas.microsoft.com/office/powerpoint/2010/main" val="1761985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185</TotalTime>
  <Words>524</Words>
  <Application>Microsoft Macintosh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Genesis</vt:lpstr>
      <vt:lpstr>Sistemas de Inteligencia Artificial Eternity 2</vt:lpstr>
      <vt:lpstr>Eternity 2</vt:lpstr>
      <vt:lpstr>Definición del problema</vt:lpstr>
      <vt:lpstr>Representación del problema Estados y piezas</vt:lpstr>
      <vt:lpstr>Representación del problema Acciones posibles</vt:lpstr>
      <vt:lpstr>Representación del problema Modelo de transición</vt:lpstr>
      <vt:lpstr>Representación del problema Condición de terminación</vt:lpstr>
      <vt:lpstr>Algoritmos implementados</vt:lpstr>
      <vt:lpstr>Heurísticas Heurística basada en distancias Manhattan</vt:lpstr>
      <vt:lpstr>Heurísticas Heurística basada en el orden de colocación</vt:lpstr>
      <vt:lpstr>Heurísticas Heurística basada en colores</vt:lpstr>
      <vt:lpstr>Funciones de costo</vt:lpstr>
      <vt:lpstr>Resultados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 Eternity 2</dc:title>
  <dc:creator>Matias De Santi</dc:creator>
  <cp:lastModifiedBy>Matias De Santi</cp:lastModifiedBy>
  <cp:revision>12</cp:revision>
  <dcterms:created xsi:type="dcterms:W3CDTF">2013-03-24T19:34:56Z</dcterms:created>
  <dcterms:modified xsi:type="dcterms:W3CDTF">2013-03-24T22:40:48Z</dcterms:modified>
</cp:coreProperties>
</file>