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4" r:id="rId4"/>
    <p:sldId id="265" r:id="rId5"/>
    <p:sldId id="266" r:id="rId6"/>
    <p:sldId id="267" r:id="rId7"/>
    <p:sldId id="271" r:id="rId8"/>
    <p:sldId id="272" r:id="rId9"/>
    <p:sldId id="268" r:id="rId10"/>
    <p:sldId id="270" r:id="rId11"/>
    <p:sldId id="282" r:id="rId12"/>
    <p:sldId id="275" r:id="rId13"/>
    <p:sldId id="276" r:id="rId14"/>
    <p:sldId id="289" r:id="rId15"/>
    <p:sldId id="290" r:id="rId16"/>
    <p:sldId id="278" r:id="rId17"/>
    <p:sldId id="279" r:id="rId18"/>
    <p:sldId id="284" r:id="rId19"/>
    <p:sldId id="287" r:id="rId20"/>
    <p:sldId id="260" r:id="rId21"/>
  </p:sldIdLst>
  <p:sldSz cx="12192000" cy="6858000"/>
  <p:notesSz cx="6858000" cy="9144000"/>
  <p:embeddedFontLst>
    <p:embeddedFont>
      <p:font typeface="KoPub돋움체 Bold" panose="020B0600000101010101" charset="-127"/>
      <p:bold r:id="rId23"/>
    </p:embeddedFont>
    <p:embeddedFont>
      <p:font typeface="Cambria Math" panose="02040503050406030204" pitchFamily="18" charset="0"/>
      <p:regular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타이포_쌍문동 B" panose="02020803020101020101" pitchFamily="18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1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DA2"/>
    <a:srgbClr val="33848D"/>
    <a:srgbClr val="69C1C9"/>
    <a:srgbClr val="FFFFFF"/>
    <a:srgbClr val="D9D9D9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29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16D7C-D98C-4033-82D1-7C7263E9BE2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EBC98-AB1C-4127-8FE8-6E5283A6D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31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en-US" altLang="ko-KR" dirty="0"/>
              <a:t>2030</a:t>
            </a:r>
            <a:r>
              <a:rPr lang="ko-KR" altLang="en-US" dirty="0"/>
              <a:t>세대의 서울에서 </a:t>
            </a:r>
            <a:r>
              <a:rPr lang="ko-KR" altLang="en-US" dirty="0" err="1"/>
              <a:t>집찾기</a:t>
            </a:r>
            <a:r>
              <a:rPr lang="ko-KR" altLang="en-US" dirty="0"/>
              <a:t> 프로젝트</a:t>
            </a:r>
            <a:r>
              <a:rPr lang="en-US" altLang="ko-KR" dirty="0"/>
              <a:t>, </a:t>
            </a:r>
            <a:r>
              <a:rPr lang="ko-KR" altLang="en-US" dirty="0" err="1"/>
              <a:t>바로방</a:t>
            </a:r>
            <a:r>
              <a:rPr lang="ko-KR" altLang="en-US" dirty="0"/>
              <a:t> 팀입니다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권서영</a:t>
            </a:r>
            <a:r>
              <a:rPr lang="en-US" altLang="ko-KR" dirty="0"/>
              <a:t>, </a:t>
            </a:r>
            <a:r>
              <a:rPr lang="ko-KR" altLang="en-US" dirty="0"/>
              <a:t>김기원</a:t>
            </a:r>
            <a:r>
              <a:rPr lang="en-US" altLang="ko-KR" dirty="0"/>
              <a:t>, </a:t>
            </a:r>
            <a:r>
              <a:rPr lang="ko-KR" altLang="en-US" dirty="0"/>
              <a:t>박수정</a:t>
            </a:r>
            <a:r>
              <a:rPr lang="en-US" altLang="ko-KR" dirty="0"/>
              <a:t>, </a:t>
            </a:r>
            <a:r>
              <a:rPr lang="ko-KR" altLang="en-US" dirty="0" err="1"/>
              <a:t>유연승</a:t>
            </a:r>
            <a:r>
              <a:rPr lang="en-US" altLang="ko-KR" dirty="0"/>
              <a:t>, </a:t>
            </a:r>
            <a:r>
              <a:rPr lang="ko-KR" altLang="en-US" dirty="0"/>
              <a:t>최수진 이렇게 다섯명으로 구성되어 있고</a:t>
            </a:r>
            <a:r>
              <a:rPr lang="en-US" altLang="ko-KR" dirty="0"/>
              <a:t>, </a:t>
            </a:r>
            <a:r>
              <a:rPr lang="ko-KR" altLang="en-US" dirty="0"/>
              <a:t>저는 발표자 </a:t>
            </a:r>
            <a:r>
              <a:rPr lang="ko-KR" altLang="en-US" dirty="0" err="1"/>
              <a:t>권서영입니다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3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편의시설 수집 데이터에는 작은 마트나 카페도 전부 들어가 있었는데요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브랜드 평판 지수</a:t>
            </a:r>
            <a:r>
              <a:rPr lang="en-US" altLang="ko-KR" dirty="0"/>
              <a:t>, </a:t>
            </a:r>
            <a:r>
              <a:rPr lang="ko-KR" altLang="en-US" dirty="0"/>
              <a:t>설문조사 브랜드 순위 등을 참고해서 좀더 유용하고 니즈가 많을 것 같은 편의시설로 데이터를 정제했습니다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카카오 </a:t>
            </a:r>
            <a:r>
              <a:rPr lang="en-US" altLang="ko-KR" dirty="0"/>
              <a:t>API</a:t>
            </a:r>
            <a:r>
              <a:rPr lang="ko-KR" altLang="en-US" dirty="0"/>
              <a:t>로 매물에 편의시설을 붙이는 과정에서 하나의 부동산 매물에 편의시설이 과도하게 많이 붙는 경우가 발생해서</a:t>
            </a:r>
            <a:r>
              <a:rPr lang="en-US" altLang="ko-KR" dirty="0"/>
              <a:t>, </a:t>
            </a:r>
            <a:r>
              <a:rPr lang="ko-KR" altLang="en-US" dirty="0"/>
              <a:t>이러한 경우는 이상치로 보고 지도에서 </a:t>
            </a:r>
            <a:r>
              <a:rPr lang="ko-KR" altLang="en-US" dirty="0" err="1"/>
              <a:t>일일히</a:t>
            </a:r>
            <a:r>
              <a:rPr lang="ko-KR" altLang="en-US" dirty="0"/>
              <a:t> 검색하여 존재하지않는 편의시설을 삭제하였습니다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679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지하철역 데이터는 주변 </a:t>
            </a:r>
            <a:r>
              <a:rPr lang="en-US" altLang="ko-KR" dirty="0"/>
              <a:t>500m</a:t>
            </a:r>
            <a:r>
              <a:rPr lang="ko-KR" altLang="en-US" dirty="0"/>
              <a:t>내 어떤 역이 있는지 확인할 수 있도록 역명 컬럼을 추가했고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매물에 추가된 지하철역명 컬럼 옆에는 추가적으로 주변 </a:t>
            </a:r>
            <a:r>
              <a:rPr lang="en-US" altLang="ko-KR" dirty="0"/>
              <a:t>300m </a:t>
            </a:r>
            <a:r>
              <a:rPr lang="ko-KR" altLang="en-US" dirty="0"/>
              <a:t>내에 지하철역이 존재할 경우 초역세권</a:t>
            </a:r>
            <a:r>
              <a:rPr lang="en-US" altLang="ko-KR" dirty="0"/>
              <a:t>, </a:t>
            </a:r>
            <a:r>
              <a:rPr lang="ko-KR" altLang="en-US" dirty="0"/>
              <a:t>주변 </a:t>
            </a:r>
            <a:r>
              <a:rPr lang="en-US" altLang="ko-KR" dirty="0"/>
              <a:t>500m </a:t>
            </a:r>
            <a:r>
              <a:rPr lang="ko-KR" altLang="en-US" dirty="0"/>
              <a:t>내 지하철역이 존재할 경우 역세권</a:t>
            </a:r>
            <a:r>
              <a:rPr lang="en-US" altLang="ko-KR" dirty="0"/>
              <a:t>, </a:t>
            </a:r>
            <a:r>
              <a:rPr lang="ko-KR" altLang="en-US" dirty="0"/>
              <a:t>지하철역이 존재하지않을 경우 역세권이 아님을 알 수 있는 역세권 컬럼을 추가했으며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주변 </a:t>
            </a:r>
            <a:r>
              <a:rPr lang="en-US" altLang="ko-KR" dirty="0"/>
              <a:t>500m </a:t>
            </a:r>
            <a:r>
              <a:rPr lang="ko-KR" altLang="en-US" dirty="0"/>
              <a:t>내 지하철역이 환승역일 경우 가중치를 더 줄 수 있는 환승역 여부 컬럼을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98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전처리는 사실 데이터 수집과 </a:t>
            </a:r>
            <a:r>
              <a:rPr lang="ko-KR" altLang="en-US" dirty="0" err="1"/>
              <a:t>크롤링</a:t>
            </a:r>
            <a:r>
              <a:rPr lang="ko-KR" altLang="en-US" dirty="0"/>
              <a:t> 시간이 오래 걸렸고</a:t>
            </a:r>
            <a:r>
              <a:rPr lang="en-US" altLang="ko-KR" dirty="0"/>
              <a:t>, </a:t>
            </a:r>
            <a:r>
              <a:rPr lang="ko-KR" altLang="en-US" dirty="0"/>
              <a:t>이슈가 계속 발생해서 작업이 계속 진행되었기 때문에</a:t>
            </a:r>
            <a:r>
              <a:rPr lang="en-US" altLang="ko-KR" dirty="0"/>
              <a:t>, </a:t>
            </a:r>
            <a:r>
              <a:rPr lang="ko-KR" altLang="en-US" dirty="0"/>
              <a:t>동시에 추천 매물 시스템 제작과 웹페이지 제작을 진행했는데요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추천 매물 시스템에 대해 설명하도록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서초구에 직장이 있다고 가정했을 때</a:t>
            </a:r>
            <a:r>
              <a:rPr lang="en-US" altLang="ko-KR" dirty="0"/>
              <a:t>, </a:t>
            </a:r>
            <a:r>
              <a:rPr lang="ko-KR" altLang="en-US" dirty="0"/>
              <a:t>서초구에 자취방을 구할 수도 있지만 인접한 다른 구에 자취방을 구할 수도 있을 겁니다</a:t>
            </a:r>
            <a:r>
              <a:rPr lang="en-US" altLang="ko-KR" dirty="0"/>
              <a:t>. </a:t>
            </a:r>
            <a:r>
              <a:rPr lang="ko-KR" altLang="en-US" dirty="0"/>
              <a:t>이 때 구마다 다른 구로 이동하기 편리한 지역도 있고</a:t>
            </a:r>
            <a:r>
              <a:rPr lang="en-US" altLang="ko-KR" dirty="0"/>
              <a:t>, </a:t>
            </a:r>
            <a:r>
              <a:rPr lang="ko-KR" altLang="en-US" dirty="0"/>
              <a:t>불편한 지역도 있을 텐데요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웹페이지에서 실시간으로 대중교통 소요시간 검색을 사용할 수도 있겠지만</a:t>
            </a:r>
            <a:r>
              <a:rPr lang="en-US" altLang="ko-KR" dirty="0"/>
              <a:t>, </a:t>
            </a:r>
            <a:r>
              <a:rPr lang="ko-KR" altLang="en-US" dirty="0"/>
              <a:t>웹페이지의 속도가 크게 </a:t>
            </a:r>
            <a:r>
              <a:rPr lang="ko-KR" altLang="en-US" dirty="0" err="1"/>
              <a:t>느려질</a:t>
            </a:r>
            <a:r>
              <a:rPr lang="ko-KR" altLang="en-US" dirty="0"/>
              <a:t> 것으로 예상되어 구마다 다른 구로 이동하기 편할수록 가중치를 크게 주기로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구마다 랜덤으로 위치를 </a:t>
            </a:r>
            <a:r>
              <a:rPr lang="en-US" altLang="ko-KR" dirty="0"/>
              <a:t>50</a:t>
            </a:r>
            <a:r>
              <a:rPr lang="ko-KR" altLang="en-US" dirty="0"/>
              <a:t>개씩 선정을 하고</a:t>
            </a:r>
            <a:r>
              <a:rPr lang="en-US" altLang="ko-KR" dirty="0"/>
              <a:t>, </a:t>
            </a:r>
            <a:r>
              <a:rPr lang="ko-KR" altLang="en-US" dirty="0"/>
              <a:t>모든 구에서 특정 구까지 대중교통 이동 시간을 구해서 평균을 산출하였습니다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시간은 하루를 정해서 구 별로 평일 오전 </a:t>
            </a:r>
            <a:r>
              <a:rPr lang="en-US" altLang="ko-KR" dirty="0"/>
              <a:t>8</a:t>
            </a:r>
            <a:r>
              <a:rPr lang="ko-KR" altLang="en-US" dirty="0"/>
              <a:t>시에 </a:t>
            </a:r>
            <a:r>
              <a:rPr lang="en-US" altLang="ko-KR" dirty="0"/>
              <a:t>25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오후 </a:t>
            </a:r>
            <a:r>
              <a:rPr lang="en-US" altLang="ko-KR" dirty="0"/>
              <a:t>6</a:t>
            </a:r>
            <a:r>
              <a:rPr lang="ko-KR" altLang="en-US" dirty="0"/>
              <a:t>시에 </a:t>
            </a:r>
            <a:r>
              <a:rPr lang="en-US" altLang="ko-KR" dirty="0"/>
              <a:t>25</a:t>
            </a:r>
            <a:r>
              <a:rPr lang="ko-KR" altLang="en-US" dirty="0"/>
              <a:t>개를 계산에 사용하였고</a:t>
            </a:r>
            <a:endParaRPr lang="en-US" altLang="ko-KR" dirty="0"/>
          </a:p>
          <a:p>
            <a:r>
              <a:rPr lang="ko-KR" altLang="en-US" dirty="0"/>
              <a:t>그래서 한 구의 중심부에서 다른 모든 구로 이동했을 시에 </a:t>
            </a:r>
            <a:r>
              <a:rPr lang="en-US" altLang="ko-KR" dirty="0"/>
              <a:t>1250</a:t>
            </a:r>
            <a:r>
              <a:rPr lang="ko-KR" altLang="en-US" dirty="0"/>
              <a:t>개의 샘플 위지로 가는 거리와 대중교통 이동 시간을 추출하고</a:t>
            </a:r>
            <a:r>
              <a:rPr lang="en-US" altLang="ko-KR" dirty="0"/>
              <a:t>, </a:t>
            </a:r>
            <a:r>
              <a:rPr lang="ko-KR" altLang="en-US" dirty="0"/>
              <a:t>거리를 시간으로 나누어 속력을 계산하는 공식을 이용해 구별 평균 속도를 산출했습니다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14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구별 평균 속도를 산출한 후에는</a:t>
            </a:r>
            <a:r>
              <a:rPr lang="en-US" altLang="ko-KR" dirty="0"/>
              <a:t>, </a:t>
            </a:r>
            <a:r>
              <a:rPr lang="ko-KR" altLang="en-US" dirty="0"/>
              <a:t>편의시설과 대중교통</a:t>
            </a:r>
            <a:r>
              <a:rPr lang="en-US" altLang="ko-KR" dirty="0"/>
              <a:t>, </a:t>
            </a:r>
            <a:r>
              <a:rPr lang="ko-KR" altLang="en-US" dirty="0"/>
              <a:t>지하철에 각각 다른 점수를 배정해서</a:t>
            </a:r>
            <a:r>
              <a:rPr lang="en-US" altLang="ko-KR" dirty="0"/>
              <a:t> </a:t>
            </a:r>
            <a:r>
              <a:rPr lang="ko-KR" altLang="en-US" dirty="0"/>
              <a:t>저희 나름대로의 가중치를 정해보았는데요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편의시설에는 </a:t>
            </a:r>
            <a:r>
              <a:rPr lang="en-US" altLang="ko-KR" dirty="0"/>
              <a:t>10</a:t>
            </a:r>
            <a:r>
              <a:rPr lang="ko-KR" altLang="en-US" dirty="0"/>
              <a:t>점 만점을 줘서 편의시설을 </a:t>
            </a:r>
            <a:r>
              <a:rPr lang="en-US" altLang="ko-KR" dirty="0"/>
              <a:t>3</a:t>
            </a:r>
            <a:r>
              <a:rPr lang="ko-KR" altLang="en-US" dirty="0"/>
              <a:t>개까지 선택할 수 있게 하고</a:t>
            </a:r>
            <a:r>
              <a:rPr lang="en-US" altLang="ko-KR" dirty="0"/>
              <a:t>, </a:t>
            </a:r>
            <a:r>
              <a:rPr lang="ko-KR" altLang="en-US" dirty="0"/>
              <a:t>개수에 비례하여 점수를 계산하였습니다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대중교통의 경우 사용자가 입력한 직장 주소와 매물 간 거리를 계산하고</a:t>
            </a:r>
            <a:r>
              <a:rPr lang="en-US" altLang="ko-KR" dirty="0"/>
              <a:t>, </a:t>
            </a:r>
            <a:r>
              <a:rPr lang="ko-KR" altLang="en-US" dirty="0"/>
              <a:t>구별 평균 속도를 이용하여 매물 별 소요 시간을 도출했습니다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</a:t>
            </a:r>
            <a:r>
              <a:rPr lang="en-US" altLang="ko-KR" dirty="0"/>
              <a:t>10</a:t>
            </a:r>
            <a:r>
              <a:rPr lang="ko-KR" altLang="en-US" dirty="0"/>
              <a:t>분 이하 거리일 경우 </a:t>
            </a:r>
            <a:r>
              <a:rPr lang="en-US" altLang="ko-KR" dirty="0"/>
              <a:t>10</a:t>
            </a:r>
            <a:r>
              <a:rPr lang="ko-KR" altLang="en-US" dirty="0"/>
              <a:t>점</a:t>
            </a:r>
            <a:r>
              <a:rPr lang="en-US" altLang="ko-KR" dirty="0"/>
              <a:t>, 1</a:t>
            </a:r>
            <a:r>
              <a:rPr lang="ko-KR" altLang="en-US" dirty="0"/>
              <a:t>시간 반 이상 거리일 경우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그 사이 시간은 소요시간에 반비례하여 가까울수록 매물이 높은 점수를 얻도록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지하철은 </a:t>
            </a:r>
            <a:r>
              <a:rPr lang="en-US" altLang="ko-KR" dirty="0"/>
              <a:t>5</a:t>
            </a:r>
            <a:r>
              <a:rPr lang="ko-KR" altLang="en-US" dirty="0"/>
              <a:t>점 만점으로 해서 역세권 여부</a:t>
            </a:r>
            <a:r>
              <a:rPr lang="en-US" altLang="ko-KR" dirty="0"/>
              <a:t>, </a:t>
            </a:r>
            <a:r>
              <a:rPr lang="ko-KR" altLang="en-US" dirty="0"/>
              <a:t>환승역 여부에 따라 점수를 계산했습니다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4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수집한 데이터를 토대로 최종 테이블 </a:t>
            </a:r>
            <a:r>
              <a:rPr lang="en-US" altLang="ko-KR" dirty="0"/>
              <a:t>ERD</a:t>
            </a:r>
            <a:r>
              <a:rPr lang="ko-KR" altLang="en-US" dirty="0"/>
              <a:t>를 생성한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주택 유형 별로 실거래가 정보 테이블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편의시설은 </a:t>
            </a:r>
            <a:r>
              <a:rPr lang="en-US" altLang="ko-KR" dirty="0"/>
              <a:t>9</a:t>
            </a:r>
            <a:r>
              <a:rPr lang="ko-KR" altLang="en-US" dirty="0"/>
              <a:t>개 종류로 나누어 각각 테이블을 생성하였고</a:t>
            </a:r>
            <a:r>
              <a:rPr lang="en-US" altLang="ko-KR" dirty="0"/>
              <a:t>, </a:t>
            </a:r>
            <a:r>
              <a:rPr lang="ko-KR" altLang="en-US" dirty="0"/>
              <a:t>모두 위도</a:t>
            </a:r>
            <a:r>
              <a:rPr lang="en-US" altLang="ko-KR" dirty="0"/>
              <a:t>, </a:t>
            </a:r>
            <a:r>
              <a:rPr lang="ko-KR" altLang="en-US" dirty="0"/>
              <a:t>경도 병합 문자로 조인했습니다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28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 부동산 매물은 따로 테이블을 만들고</a:t>
            </a:r>
            <a:r>
              <a:rPr lang="en-US" altLang="ko-KR" dirty="0"/>
              <a:t>, </a:t>
            </a:r>
            <a:r>
              <a:rPr lang="ko-KR" altLang="en-US" dirty="0"/>
              <a:t>도로명 주소로 실거래가 데이터와 조인하여 불러오도록 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구별 평균 속도 테이블도 따로 넣어 매물의 점수를 계산할 때 불러올 수 있도록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1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매물 시스템을 제작한 후에는 웹사이트 제작을 시작했습니다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데이터들을 지도에 표시할 수 있도록 </a:t>
            </a:r>
            <a:r>
              <a:rPr lang="en-US" altLang="ko-KR" dirty="0"/>
              <a:t>QGIS</a:t>
            </a:r>
            <a:r>
              <a:rPr lang="ko-KR" altLang="en-US" dirty="0"/>
              <a:t>라는 공간 정보 오픈 소스 프로그램을 사용해서 모든 데이터를 공간 정보 데이터로 변환했습니다</a:t>
            </a:r>
            <a:r>
              <a:rPr lang="en-US" altLang="ko-KR" dirty="0"/>
              <a:t>. </a:t>
            </a:r>
            <a:r>
              <a:rPr lang="ko-KR" altLang="en-US" dirty="0"/>
              <a:t>이렇게 변환해야 위치 정보를 이용한 함수를 사용할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0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위치 정보 데이터로 변환한 데이터들을 </a:t>
            </a:r>
            <a:r>
              <a:rPr lang="en-US" altLang="ko-KR" dirty="0" err="1"/>
              <a:t>POSTgreSQL</a:t>
            </a:r>
            <a:r>
              <a:rPr lang="ko-KR" altLang="en-US" dirty="0"/>
              <a:t>이라는 </a:t>
            </a:r>
            <a:r>
              <a:rPr lang="en-US" altLang="ko-KR" dirty="0"/>
              <a:t>DB </a:t>
            </a:r>
            <a:r>
              <a:rPr lang="ko-KR" altLang="en-US" dirty="0"/>
              <a:t>관리 시스템에 등록하여 공간 데이터베이스를 구축하였고</a:t>
            </a:r>
            <a:r>
              <a:rPr lang="en-US" altLang="ko-KR" dirty="0"/>
              <a:t>, </a:t>
            </a:r>
            <a:r>
              <a:rPr lang="ko-KR" altLang="en-US" dirty="0"/>
              <a:t>이 데이터베이스를 </a:t>
            </a:r>
            <a:r>
              <a:rPr lang="en-US" altLang="ko-KR" dirty="0"/>
              <a:t>SQL</a:t>
            </a:r>
            <a:r>
              <a:rPr lang="ko-KR" altLang="en-US" dirty="0"/>
              <a:t>언어로 </a:t>
            </a:r>
            <a:r>
              <a:rPr lang="en-US" altLang="ko-KR" dirty="0" err="1"/>
              <a:t>django</a:t>
            </a:r>
            <a:r>
              <a:rPr lang="ko-KR" altLang="en-US" dirty="0"/>
              <a:t>에서 불러올 수 있도록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웹사이트는 자바 스크립트로 동작 구현을 하고</a:t>
            </a:r>
            <a:r>
              <a:rPr lang="en-US" altLang="ko-KR" dirty="0"/>
              <a:t>, HTML</a:t>
            </a:r>
            <a:r>
              <a:rPr lang="ko-KR" altLang="en-US" dirty="0"/>
              <a:t>을 이용해 디자인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48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9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결과물까지 보셨는데요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 동안 최선을 다 했지만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아쉬운 점도 많았던 프로젝트였습니다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첫번째로는 실시간 부동산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편의시설 정보를 가져올 수 있는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없었기 때문에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크롤링으로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불러올 수 밖에 없었던 한계점이 있었고요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처음에는 매물마다 실거래가 추이와 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월세 거래 동향 등을 그래프 형태로 제공하려고 했지만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시간이 부족하여 구현하지 못 했던 점이 아쉬움으로 남았습니다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또한 가중치 점수를 여러모로 설정하여 추천 시스템을 구현해보았지만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타당성이 다소 부족하기 때문에 추후 사용자 평점이나 후기를 통하여 지속적으로 보완할 필요가 있다고 보여집니다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algn="l"/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그래서 추후 사용자 로그인 기능을 넣는다면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800" b="0" i="0" dirty="0">
                <a:solidFill>
                  <a:srgbClr val="1D1C1D"/>
                </a:solidFill>
                <a:effectLst/>
                <a:latin typeface="Monaco"/>
              </a:rPr>
              <a:t>로그 데이터 수집으로 추후 데이터 분석을 통해 서비스 개선을 도모할 수 있으며</a:t>
            </a:r>
            <a:r>
              <a:rPr lang="en-US" altLang="ko-KR" sz="2800" b="0" i="0" dirty="0">
                <a:solidFill>
                  <a:srgbClr val="1D1C1D"/>
                </a:solidFill>
                <a:effectLst/>
                <a:latin typeface="Monaco"/>
              </a:rPr>
              <a:t>, </a:t>
            </a:r>
            <a:r>
              <a:rPr lang="ko-KR" altLang="en-US" sz="2800" b="0" i="0" dirty="0">
                <a:solidFill>
                  <a:srgbClr val="1D1C1D"/>
                </a:solidFill>
                <a:effectLst/>
                <a:latin typeface="Monaco"/>
              </a:rPr>
              <a:t>이와 함께 사용자 </a:t>
            </a:r>
            <a:r>
              <a:rPr lang="en-US" altLang="ko-KR" sz="2800" b="0" i="0" dirty="0">
                <a:solidFill>
                  <a:srgbClr val="1D1C1D"/>
                </a:solidFill>
                <a:effectLst/>
                <a:latin typeface="Monaco"/>
              </a:rPr>
              <a:t>UI</a:t>
            </a:r>
            <a:r>
              <a:rPr lang="ko-KR" altLang="en-US" sz="2800" b="0" i="0" dirty="0">
                <a:solidFill>
                  <a:srgbClr val="1D1C1D"/>
                </a:solidFill>
                <a:effectLst/>
                <a:latin typeface="Monaco"/>
              </a:rPr>
              <a:t>도 지속적으로 개선하는 것을 목표로 하고 있습니다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발표는 첫번째</a:t>
            </a:r>
            <a:r>
              <a:rPr lang="en-US" altLang="ko-KR" dirty="0"/>
              <a:t>, </a:t>
            </a:r>
            <a:r>
              <a:rPr lang="ko-KR" altLang="en-US" dirty="0"/>
              <a:t>주제 및 개요</a:t>
            </a:r>
            <a:r>
              <a:rPr lang="en-US" altLang="ko-KR" dirty="0"/>
              <a:t>, </a:t>
            </a:r>
            <a:r>
              <a:rPr lang="ko-KR" altLang="en-US" dirty="0"/>
              <a:t>두번째</a:t>
            </a:r>
            <a:r>
              <a:rPr lang="en-US" altLang="ko-KR" dirty="0"/>
              <a:t>, </a:t>
            </a:r>
            <a:r>
              <a:rPr lang="ko-KR" altLang="en-US" dirty="0"/>
              <a:t>제작과정</a:t>
            </a:r>
            <a:r>
              <a:rPr lang="en-US" altLang="ko-KR" dirty="0"/>
              <a:t>, </a:t>
            </a:r>
            <a:r>
              <a:rPr lang="ko-KR" altLang="en-US" dirty="0"/>
              <a:t>세번째</a:t>
            </a:r>
            <a:r>
              <a:rPr lang="en-US" altLang="ko-KR" dirty="0"/>
              <a:t>, </a:t>
            </a:r>
            <a:r>
              <a:rPr lang="ko-KR" altLang="en-US" dirty="0"/>
              <a:t>결과 시연</a:t>
            </a:r>
            <a:r>
              <a:rPr lang="en-US" altLang="ko-KR" dirty="0"/>
              <a:t>, </a:t>
            </a:r>
            <a:r>
              <a:rPr lang="ko-KR" altLang="en-US" dirty="0"/>
              <a:t>그리고 한계 및 향후 보완점 보고로 진행되겠습니다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제작과정은 웹사이트 형태 기획</a:t>
            </a:r>
            <a:r>
              <a:rPr lang="en-US" altLang="ko-KR" dirty="0"/>
              <a:t>, </a:t>
            </a:r>
            <a:r>
              <a:rPr lang="ko-KR" altLang="en-US" dirty="0"/>
              <a:t>데이터 수집</a:t>
            </a:r>
            <a:r>
              <a:rPr lang="en-US" altLang="ko-KR" dirty="0"/>
              <a:t>, EDA,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부동산 추천 시스템</a:t>
            </a:r>
            <a:r>
              <a:rPr lang="en-US" altLang="ko-KR" dirty="0"/>
              <a:t>, </a:t>
            </a:r>
            <a:r>
              <a:rPr lang="ko-KR" altLang="en-US" dirty="0"/>
              <a:t>웹사이트 제작 순서로 이루어졌습니다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15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대학생이나 직장인이었을 때 집에서 통학하고 출퇴근하신 분들도 계시겠지만 자취하신 분들도 많이 계실 텐데요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서울에서 직장을 다니다 보면</a:t>
            </a:r>
            <a:r>
              <a:rPr lang="en-US" altLang="ko-KR" dirty="0"/>
              <a:t>, </a:t>
            </a:r>
            <a:r>
              <a:rPr lang="ko-KR" altLang="en-US" dirty="0"/>
              <a:t>직장 근처에 살고 싶다는 생각</a:t>
            </a:r>
            <a:r>
              <a:rPr lang="en-US" altLang="ko-KR" dirty="0"/>
              <a:t>, </a:t>
            </a:r>
            <a:r>
              <a:rPr lang="ko-KR" altLang="en-US" dirty="0"/>
              <a:t>퇴근할 때는 집까지 언제 가지 이런 생각도 해보셨을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막상 자취방을 구하려고 하다 보면 무조건 직장 바로 근처에 구하는 게 좋을지</a:t>
            </a:r>
            <a:r>
              <a:rPr lang="en-US" altLang="ko-KR" dirty="0"/>
              <a:t>, </a:t>
            </a:r>
            <a:r>
              <a:rPr lang="ko-KR" altLang="en-US" dirty="0"/>
              <a:t>조금 거리를 두고 구하는 게 좋을지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지역마다 보증금이나 월세가 </a:t>
            </a:r>
            <a:r>
              <a:rPr lang="ko-KR" altLang="en-US" dirty="0" err="1"/>
              <a:t>어떤지</a:t>
            </a:r>
            <a:r>
              <a:rPr lang="ko-KR" altLang="en-US" dirty="0"/>
              <a:t> 알아보기 막막할 때가 많습니다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8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그럴 때 무작정 </a:t>
            </a:r>
            <a:r>
              <a:rPr lang="ko-KR" altLang="en-US" dirty="0" err="1"/>
              <a:t>발품을</a:t>
            </a:r>
            <a:r>
              <a:rPr lang="ko-KR" altLang="en-US" dirty="0"/>
              <a:t> 팔아 부동산을 돌아다니기 전에</a:t>
            </a:r>
            <a:r>
              <a:rPr lang="en-US" altLang="ko-KR" dirty="0"/>
              <a:t>, </a:t>
            </a:r>
            <a:r>
              <a:rPr lang="ko-KR" altLang="en-US" dirty="0"/>
              <a:t>집 안에서 원룸이나 </a:t>
            </a:r>
            <a:r>
              <a:rPr lang="ko-KR" altLang="en-US" dirty="0" err="1"/>
              <a:t>투룸에</a:t>
            </a:r>
            <a:r>
              <a:rPr lang="ko-KR" altLang="en-US" dirty="0"/>
              <a:t> 특화된 부동산 사이트로 미리 지역과 매물을 추천 받을 수 있다면 좋을 것 같다는 생각이 들었고</a:t>
            </a:r>
            <a:r>
              <a:rPr lang="en-US" altLang="ko-KR" dirty="0"/>
              <a:t>,</a:t>
            </a:r>
            <a:r>
              <a:rPr lang="ko-KR" altLang="en-US" dirty="0"/>
              <a:t> 저희는 실거래가 기반으로 집을 추천 받고 부동산 매물 정보를 연결해주는 부동산 추천 사이트를 기획하게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2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처음에 아웃풋 형태를 고민한 후에 본격적으로 제작을 시작했습니다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각자 웹사이트 형태를 기획해보고 회의를 통해 최종적으로 정리했고요</a:t>
            </a:r>
            <a:r>
              <a:rPr lang="en-US" altLang="ko-KR" dirty="0"/>
              <a:t>. </a:t>
            </a:r>
            <a:r>
              <a:rPr lang="ko-KR" altLang="en-US" dirty="0"/>
              <a:t>최종 형태는 보시는 바와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가지 화면으로 구성을 하되</a:t>
            </a:r>
            <a:r>
              <a:rPr lang="en-US" altLang="ko-KR" dirty="0"/>
              <a:t>, </a:t>
            </a:r>
            <a:r>
              <a:rPr lang="ko-KR" altLang="en-US" dirty="0"/>
              <a:t>홈 화면에서는 사용자가 원하는 조건인 주택 형태</a:t>
            </a:r>
            <a:r>
              <a:rPr lang="en-US" altLang="ko-KR" dirty="0"/>
              <a:t>, </a:t>
            </a:r>
            <a:r>
              <a:rPr lang="ko-KR" altLang="en-US" dirty="0"/>
              <a:t>전월세 여부</a:t>
            </a:r>
            <a:r>
              <a:rPr lang="en-US" altLang="ko-KR" dirty="0"/>
              <a:t>, </a:t>
            </a:r>
            <a:r>
              <a:rPr lang="ko-KR" altLang="en-US" dirty="0"/>
              <a:t>보증금</a:t>
            </a:r>
            <a:r>
              <a:rPr lang="en-US" altLang="ko-KR" dirty="0"/>
              <a:t>/</a:t>
            </a:r>
            <a:r>
              <a:rPr lang="ko-KR" altLang="en-US" dirty="0"/>
              <a:t>월세</a:t>
            </a:r>
            <a:r>
              <a:rPr lang="en-US" altLang="ko-KR" dirty="0"/>
              <a:t>, </a:t>
            </a:r>
            <a:r>
              <a:rPr lang="ko-KR" altLang="en-US" dirty="0"/>
              <a:t>직장 주소</a:t>
            </a:r>
            <a:r>
              <a:rPr lang="en-US" altLang="ko-KR" dirty="0"/>
              <a:t>, </a:t>
            </a:r>
            <a:r>
              <a:rPr lang="ko-KR" altLang="en-US" dirty="0"/>
              <a:t>선호 편의시설을 선택할 수 있도록 하고요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검색 버튼을 누르면 디테일한 화면이 나타나고</a:t>
            </a:r>
            <a:r>
              <a:rPr lang="en-US" altLang="ko-KR" dirty="0"/>
              <a:t>, </a:t>
            </a:r>
            <a:r>
              <a:rPr lang="ko-KR" altLang="en-US" dirty="0"/>
              <a:t>사용자가 입력한 지역에 맞는 지도와 추천 매물</a:t>
            </a:r>
            <a:r>
              <a:rPr lang="en-US" altLang="ko-KR" dirty="0"/>
              <a:t>, </a:t>
            </a:r>
            <a:r>
              <a:rPr lang="ko-KR" altLang="en-US" dirty="0"/>
              <a:t>편의시설</a:t>
            </a:r>
            <a:r>
              <a:rPr lang="en-US" altLang="ko-KR" dirty="0"/>
              <a:t>, </a:t>
            </a:r>
            <a:r>
              <a:rPr lang="ko-KR" altLang="en-US" dirty="0"/>
              <a:t>매물의 </a:t>
            </a:r>
            <a:r>
              <a:rPr lang="ko-KR" altLang="en-US" dirty="0" err="1"/>
              <a:t>실거래가를</a:t>
            </a:r>
            <a:r>
              <a:rPr lang="ko-KR" altLang="en-US" dirty="0"/>
              <a:t> 표시하여 시세를 참고할 수 있도록 계획했습니다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6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웹사이트 기획 후에는 공공데이터를 수집했습니다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국토교통부 실거래가 공개시스템에서 부동산 실거래가 정보를 수집했는데요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서울에 직장을 두고 자취방을 구하는 </a:t>
            </a:r>
            <a:r>
              <a:rPr lang="en-US" altLang="ko-KR" dirty="0"/>
              <a:t>2030</a:t>
            </a:r>
            <a:r>
              <a:rPr lang="ko-KR" altLang="en-US" dirty="0"/>
              <a:t>세대가 타겟인 만큼 서울 지역의 전월세 연립</a:t>
            </a:r>
            <a:r>
              <a:rPr lang="en-US" altLang="ko-KR" dirty="0"/>
              <a:t>, </a:t>
            </a:r>
            <a:r>
              <a:rPr lang="ko-KR" altLang="en-US" dirty="0"/>
              <a:t>단독 다가구</a:t>
            </a:r>
            <a:r>
              <a:rPr lang="en-US" altLang="ko-KR" dirty="0"/>
              <a:t>, </a:t>
            </a:r>
            <a:r>
              <a:rPr lang="ko-KR" altLang="en-US" dirty="0"/>
              <a:t>오피스텔 데이터를 수집했습니다</a:t>
            </a:r>
            <a:r>
              <a:rPr lang="en-US" altLang="ko-KR" dirty="0"/>
              <a:t>. </a:t>
            </a:r>
            <a:r>
              <a:rPr lang="ko-KR" altLang="en-US" dirty="0"/>
              <a:t>기간은 </a:t>
            </a:r>
            <a:r>
              <a:rPr lang="en-US" altLang="ko-KR" dirty="0"/>
              <a:t>2015</a:t>
            </a:r>
            <a:r>
              <a:rPr lang="ko-KR" altLang="en-US" dirty="0"/>
              <a:t>년부터 </a:t>
            </a:r>
            <a:r>
              <a:rPr lang="en-US" altLang="ko-KR" dirty="0"/>
              <a:t>2020</a:t>
            </a:r>
            <a:r>
              <a:rPr lang="ko-KR" altLang="en-US" dirty="0" err="1"/>
              <a:t>년까지로</a:t>
            </a:r>
            <a:r>
              <a:rPr lang="ko-KR" altLang="en-US" dirty="0"/>
              <a:t> 풍부한 부동산 정보와 거래데이터를 확보했습니다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거주하는 곳 근처에 세탁소나 헬스장</a:t>
            </a:r>
            <a:r>
              <a:rPr lang="en-US" altLang="ko-KR" dirty="0"/>
              <a:t>, </a:t>
            </a:r>
            <a:r>
              <a:rPr lang="ko-KR" altLang="en-US" dirty="0" err="1"/>
              <a:t>편의점같은</a:t>
            </a:r>
            <a:r>
              <a:rPr lang="ko-KR" altLang="en-US" dirty="0"/>
              <a:t> 편의시설을 확인하고 추천할 수 있도록 하기 위해서 공공 데이터 포털에서 세탁업</a:t>
            </a:r>
            <a:r>
              <a:rPr lang="en-US" altLang="ko-KR" dirty="0"/>
              <a:t>, </a:t>
            </a:r>
            <a:r>
              <a:rPr lang="ko-KR" altLang="en-US" dirty="0" err="1"/>
              <a:t>다이소</a:t>
            </a:r>
            <a:r>
              <a:rPr lang="en-US" altLang="ko-KR" dirty="0"/>
              <a:t>, </a:t>
            </a:r>
            <a:r>
              <a:rPr lang="ko-KR" altLang="en-US" dirty="0"/>
              <a:t>실내운동시설 데이터를 수집했고</a:t>
            </a:r>
            <a:r>
              <a:rPr lang="en-US" altLang="ko-KR" dirty="0"/>
              <a:t>. </a:t>
            </a:r>
            <a:r>
              <a:rPr lang="ko-KR" altLang="en-US" dirty="0"/>
              <a:t>실내운동시설 데이터가 부족해서 서울 열린 데이터 광장에서 실내 운동시설 데이터를 보충했습니다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지하철역이 가까운 매물을 추천해주기 위해 서울 열린 데이터 광장에서 지하철역 데이터를 수집했습니다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22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후에는 위치 정보를 카카오</a:t>
            </a:r>
            <a:r>
              <a:rPr lang="en-US" altLang="ko-KR" dirty="0"/>
              <a:t>API</a:t>
            </a:r>
            <a:r>
              <a:rPr lang="ko-KR" altLang="en-US" dirty="0"/>
              <a:t>로 수집했는데요</a:t>
            </a:r>
            <a:r>
              <a:rPr lang="en-US" altLang="ko-KR" dirty="0"/>
              <a:t>. </a:t>
            </a:r>
            <a:r>
              <a:rPr lang="ko-KR" altLang="en-US" dirty="0"/>
              <a:t>앞에서 수집한 데이터에 위도</a:t>
            </a:r>
            <a:r>
              <a:rPr lang="en-US" altLang="ko-KR" dirty="0"/>
              <a:t>, </a:t>
            </a:r>
            <a:r>
              <a:rPr lang="ko-KR" altLang="en-US" dirty="0"/>
              <a:t>경도 컬럼을 추가하고 네이버 부동산 사이트에 올라온 매물을 </a:t>
            </a:r>
            <a:r>
              <a:rPr lang="ko-KR" altLang="en-US" dirty="0" err="1"/>
              <a:t>크롤링</a:t>
            </a:r>
            <a:r>
              <a:rPr lang="ko-KR" altLang="en-US" dirty="0"/>
              <a:t> 코드를 이용하여 크롤링했습니다</a:t>
            </a:r>
            <a:r>
              <a:rPr lang="en-US" altLang="ko-KR" dirty="0"/>
              <a:t>. </a:t>
            </a:r>
            <a:r>
              <a:rPr lang="ko-KR" altLang="en-US" dirty="0"/>
              <a:t>실거래가 데이터도 올해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일까지의 데이터이긴 하지만</a:t>
            </a:r>
            <a:r>
              <a:rPr lang="en-US" altLang="ko-KR" dirty="0"/>
              <a:t>, </a:t>
            </a:r>
            <a:r>
              <a:rPr lang="ko-KR" altLang="en-US" dirty="0"/>
              <a:t>실제로 추천해줄 때는 현재 올라와 있는 매물을 추천해주는 것이</a:t>
            </a:r>
          </a:p>
          <a:p>
            <a:r>
              <a:rPr lang="ko-KR" altLang="en-US" dirty="0"/>
              <a:t>신뢰도가 좀더 높아진다고 판단했기 때문에</a:t>
            </a:r>
            <a:r>
              <a:rPr lang="en-US" altLang="ko-KR" dirty="0"/>
              <a:t>, </a:t>
            </a:r>
            <a:r>
              <a:rPr lang="ko-KR" altLang="en-US" dirty="0"/>
              <a:t>기존 실거래가 데이터에 </a:t>
            </a:r>
            <a:r>
              <a:rPr lang="ko-KR" altLang="en-US" dirty="0" err="1"/>
              <a:t>크롤링</a:t>
            </a:r>
            <a:r>
              <a:rPr lang="ko-KR" altLang="en-US" dirty="0"/>
              <a:t> 데이터를 매칭하여 연동하고</a:t>
            </a:r>
            <a:r>
              <a:rPr lang="en-US" altLang="ko-KR" dirty="0"/>
              <a:t>, </a:t>
            </a:r>
            <a:r>
              <a:rPr lang="ko-KR" altLang="en-US" dirty="0"/>
              <a:t>이 데이터에도 카카오</a:t>
            </a:r>
            <a:r>
              <a:rPr lang="en-US" altLang="ko-KR" dirty="0"/>
              <a:t>API</a:t>
            </a:r>
            <a:r>
              <a:rPr lang="ko-KR" altLang="en-US" dirty="0"/>
              <a:t>를 이용해 위도</a:t>
            </a:r>
            <a:r>
              <a:rPr lang="en-US" altLang="ko-KR" dirty="0"/>
              <a:t>, </a:t>
            </a:r>
            <a:r>
              <a:rPr lang="ko-KR" altLang="en-US" dirty="0"/>
              <a:t>경도 컬럼을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8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r>
              <a:rPr lang="ko-KR" altLang="en-US" dirty="0"/>
              <a:t>를 토대로 하여 웹사이트 제작 전에 길고 긴 </a:t>
            </a:r>
            <a:r>
              <a:rPr lang="ko-KR" altLang="en-US" dirty="0" err="1"/>
              <a:t>전처리</a:t>
            </a:r>
            <a:r>
              <a:rPr lang="ko-KR" altLang="en-US" dirty="0"/>
              <a:t> 과정을 거쳤습니다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부동산 실거래가 정보 같은 경우 오피스텔은 도로명 외 주소 컬럼을 삭제했고요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단독 다가구는 도로명 주소에 </a:t>
            </a:r>
            <a:r>
              <a:rPr lang="en-US" altLang="ko-KR" dirty="0"/>
              <a:t>null</a:t>
            </a:r>
            <a:r>
              <a:rPr lang="ko-KR" altLang="en-US" dirty="0"/>
              <a:t>값이 </a:t>
            </a:r>
            <a:r>
              <a:rPr lang="en-US" altLang="ko-KR" dirty="0"/>
              <a:t>73841</a:t>
            </a:r>
            <a:r>
              <a:rPr lang="ko-KR" altLang="en-US" dirty="0"/>
              <a:t>개 있었는데</a:t>
            </a:r>
            <a:r>
              <a:rPr lang="en-US" altLang="ko-KR" dirty="0"/>
              <a:t>,</a:t>
            </a:r>
            <a:r>
              <a:rPr lang="ko-KR" altLang="en-US" dirty="0"/>
              <a:t> 관악구에 주로 분포하며 오피스텔과는 달리 주소 일부가 </a:t>
            </a:r>
            <a:r>
              <a:rPr lang="ko-KR" altLang="en-US" dirty="0" err="1"/>
              <a:t>마스킹되어있었기</a:t>
            </a:r>
            <a:r>
              <a:rPr lang="ko-KR" altLang="en-US" dirty="0"/>
              <a:t> 때문에 도로명 주소가 </a:t>
            </a:r>
            <a:r>
              <a:rPr lang="en-US" altLang="ko-KR" dirty="0"/>
              <a:t>null</a:t>
            </a:r>
            <a:r>
              <a:rPr lang="ko-KR" altLang="en-US" dirty="0"/>
              <a:t>인 경우 주소를 전혀 알 수 없어서 삭제하였습니다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연립은 층 컬럼에서 이상치가 다수 발견되어</a:t>
            </a:r>
            <a:r>
              <a:rPr lang="en-US" altLang="ko-KR" dirty="0"/>
              <a:t>, </a:t>
            </a:r>
            <a:r>
              <a:rPr lang="ko-KR" altLang="en-US" dirty="0"/>
              <a:t>범주형으로 변경하였습니다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전체적으로 중복데이터를 삭제하고 각 매물 별로 최신 거래 데이터를 구분하는 컬럼을 추가하였습니다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네이버 부동산 매물의 경우 주소가 </a:t>
            </a:r>
            <a:r>
              <a:rPr lang="en-US" altLang="ko-KR" dirty="0"/>
              <a:t>null</a:t>
            </a:r>
            <a:r>
              <a:rPr lang="ko-KR" altLang="en-US" dirty="0"/>
              <a:t>값인 데이터</a:t>
            </a:r>
            <a:r>
              <a:rPr lang="en-US" altLang="ko-KR" dirty="0"/>
              <a:t>, </a:t>
            </a:r>
            <a:r>
              <a:rPr lang="ko-KR" altLang="en-US" dirty="0"/>
              <a:t>같은 매물이지만 각기 다른 공인중개사가 </a:t>
            </a:r>
            <a:r>
              <a:rPr lang="ko-KR" altLang="en-US" dirty="0" err="1"/>
              <a:t>등록해놓은</a:t>
            </a:r>
            <a:r>
              <a:rPr lang="ko-KR" altLang="en-US" dirty="0"/>
              <a:t> 중복 매물을 삭제하고</a:t>
            </a:r>
            <a:r>
              <a:rPr lang="en-US" altLang="ko-KR" dirty="0"/>
              <a:t>, </a:t>
            </a:r>
            <a:r>
              <a:rPr lang="ko-KR" altLang="en-US" dirty="0"/>
              <a:t>부동산 실거래가 정보와 단위를 통일하였습니다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후에는 부동산 실거래가 정보 데이터에 도로명 주소 기준으로 매칭하여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70% </a:t>
            </a:r>
            <a:r>
              <a:rPr lang="ko-KR" altLang="en-US" dirty="0"/>
              <a:t>정도의 </a:t>
            </a:r>
            <a:r>
              <a:rPr lang="ko-KR" altLang="en-US" dirty="0" err="1"/>
              <a:t>실매물</a:t>
            </a:r>
            <a:r>
              <a:rPr lang="ko-KR" altLang="en-US" dirty="0"/>
              <a:t> 데이터를 활용할 수 있게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2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수집한 부동산 거래 데이터에 파이썬 함수를 이용해서 위도</a:t>
            </a:r>
            <a:r>
              <a:rPr lang="en-US" altLang="ko-KR" dirty="0"/>
              <a:t>, </a:t>
            </a:r>
            <a:r>
              <a:rPr lang="ko-KR" altLang="en-US" dirty="0"/>
              <a:t>경도 컬럼을 기준으로 주변 </a:t>
            </a:r>
            <a:r>
              <a:rPr lang="en-US" altLang="ko-KR" dirty="0"/>
              <a:t>300m </a:t>
            </a:r>
            <a:r>
              <a:rPr lang="ko-KR" altLang="en-US" dirty="0"/>
              <a:t>이내 편의시설 정보 컬럼을 추가했습니다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종류는 대형마트</a:t>
            </a:r>
            <a:r>
              <a:rPr lang="en-US" altLang="ko-KR" dirty="0"/>
              <a:t>, </a:t>
            </a:r>
            <a:r>
              <a:rPr lang="ko-KR" altLang="en-US" dirty="0"/>
              <a:t>편의점</a:t>
            </a:r>
            <a:r>
              <a:rPr lang="en-US" altLang="ko-KR" dirty="0"/>
              <a:t>, </a:t>
            </a:r>
            <a:r>
              <a:rPr lang="ko-KR" altLang="en-US" dirty="0"/>
              <a:t>문화시설</a:t>
            </a:r>
            <a:r>
              <a:rPr lang="en-US" altLang="ko-KR" dirty="0"/>
              <a:t>, 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음식점으로 결정했고</a:t>
            </a:r>
          </a:p>
          <a:p>
            <a:r>
              <a:rPr lang="ko-KR" altLang="en-US" dirty="0"/>
              <a:t>형태는 아래 그림에서 보여지는 것처럼 매물 당 편의점 이름</a:t>
            </a:r>
            <a:r>
              <a:rPr lang="en-US" altLang="ko-KR" dirty="0"/>
              <a:t>, </a:t>
            </a:r>
            <a:r>
              <a:rPr lang="ko-KR" altLang="en-US" dirty="0"/>
              <a:t>카페이름</a:t>
            </a:r>
            <a:r>
              <a:rPr lang="en-US" altLang="ko-KR" dirty="0"/>
              <a:t>, </a:t>
            </a:r>
            <a:r>
              <a:rPr lang="ko-KR" altLang="en-US" dirty="0"/>
              <a:t>음식점 이름</a:t>
            </a:r>
            <a:r>
              <a:rPr lang="en-US" altLang="ko-KR" dirty="0"/>
              <a:t>,</a:t>
            </a:r>
            <a:r>
              <a:rPr lang="ko-KR" altLang="en-US" dirty="0"/>
              <a:t> 이런 식으로 컬럼을 추가하고</a:t>
            </a:r>
            <a:r>
              <a:rPr lang="en-US" altLang="ko-KR" dirty="0"/>
              <a:t>, </a:t>
            </a:r>
            <a:r>
              <a:rPr lang="ko-KR" altLang="en-US" dirty="0"/>
              <a:t>매물 당 각 편의시설이 몇개 있는지 개수 컬럼을 추가했습니다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전에 공공데이터로 수집한 편의시설 중 세탁업</a:t>
            </a:r>
            <a:r>
              <a:rPr lang="en-US" altLang="ko-KR" dirty="0"/>
              <a:t>, </a:t>
            </a:r>
            <a:r>
              <a:rPr lang="ko-KR" altLang="en-US" dirty="0" err="1"/>
              <a:t>다이소</a:t>
            </a:r>
            <a:r>
              <a:rPr lang="en-US" altLang="ko-KR" dirty="0"/>
              <a:t>, </a:t>
            </a:r>
            <a:r>
              <a:rPr lang="ko-KR" altLang="en-US" dirty="0"/>
              <a:t>실내운동시설 또한 같은 방법으로 정리해서 편의시설명과 개수 컬럼을 추가했습니다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EBC98-AB1C-4127-8FE8-6E5283A6D94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5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A4F6-294C-4DB1-8C9A-7A5015C1E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7B457C-1AC7-4F25-AC9C-3873CAEEA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4E29A-AAFD-46C2-AEDB-6462AF3E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62AD-98B3-4805-9927-6F897538301A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57386-D099-4071-98AF-38AE555F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9568C-3BF0-4900-925E-7F80112C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08EF-C54C-4A3A-A409-251A2CE1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4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141C5-2E7F-47D9-8125-0D268BC5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42B2B-8836-40B2-B173-EB0C97647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8FA06-EEAE-49D2-ABF9-F32B67D8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62AD-98B3-4805-9927-6F897538301A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0150B-4D3D-4CC5-AC95-6ECB13D6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ED0EA-21E5-41F3-892B-B5274E8B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08EF-C54C-4A3A-A409-251A2CE1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3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FAC343-1617-4BC4-AA85-20D1CA12C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8E95EB-AB4F-446D-B270-4A0232D64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83D09-7EA4-4067-A917-314FE6E7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62AD-98B3-4805-9927-6F897538301A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07A60-D4E0-4939-B7CE-175C9E75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1BA03-2F18-42E9-994C-B3593211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08EF-C54C-4A3A-A409-251A2CE1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18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0A1DF-2B36-4316-B194-6AA22D9B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8ED8D-0E8A-40E3-BD77-A2963834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6F3B5-8A43-4645-8625-86D3A777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62AD-98B3-4805-9927-6F897538301A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B41BF-64D6-4F90-898D-49C9F25A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F2121-98B1-48CB-9EB5-0876C8FD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08EF-C54C-4A3A-A409-251A2CE1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5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69AB5-ECF1-4B29-978F-18669974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5B8D5-021F-4591-AD48-68EA7BE0D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3DA39-85FE-4619-BD65-3C5E5A39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62AD-98B3-4805-9927-6F897538301A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FAB38-E18B-47EF-9F97-EF89E235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29FE-8DF8-474E-ADEA-CC70680A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08EF-C54C-4A3A-A409-251A2CE1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EDD64-A966-42EB-BE1D-B272EFCA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D813C-80DD-4233-A43B-9AA84E58F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29EBF4-D226-480F-AD4E-291506F3B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198D9-13A0-491C-871F-F04A9A0D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62AD-98B3-4805-9927-6F897538301A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5B83C-5282-4EC6-A3BE-2B9A52E0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BF724-D70A-4E79-A977-07F344E4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08EF-C54C-4A3A-A409-251A2CE1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7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B12A7-5646-4B28-AD80-E8FE4CC6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43FCA-BFBB-485C-9E68-4599BBC52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AD051-0B0D-42EF-82ED-AED68EB1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FE8317-A9CD-4EBB-8E44-A57C0C31F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8DB74B-93BC-4B34-9F62-ADC61578A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81A6DE-A1E8-4EA0-8B03-5ED7A44A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62AD-98B3-4805-9927-6F897538301A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628CCB-D275-4A8B-9B50-1D8EB38E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43DEF6-4216-4DE3-8662-58FCB04A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08EF-C54C-4A3A-A409-251A2CE1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7CA8E-EC0B-4E6F-9780-6F10AD1D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A5473E-CECC-4B6C-A520-90F78783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62AD-98B3-4805-9927-6F897538301A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249E2C-D1CB-46EF-BB53-BE22D6AD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ACC6DC-A846-4399-AD85-C97C3AB6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08EF-C54C-4A3A-A409-251A2CE1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0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65C587-0436-4464-BF02-5912E01C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62AD-98B3-4805-9927-6F897538301A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BA393C-A2DD-45CA-A31C-485BC204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E7B309-73ED-47B4-A855-13E3CA14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08EF-C54C-4A3A-A409-251A2CE1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6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39E9-B263-45D5-9B98-A091F0CA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D8838-9906-47B9-8EF4-BCCF90ABA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735AA9-23C0-4C7D-A7F3-04363E2F3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3EDC22-DBD1-448F-ABFA-3D21B9C2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62AD-98B3-4805-9927-6F897538301A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A8976-EC7F-4C5A-BF6C-20FEC2ED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0F98A-BB54-4FC7-A8D6-D76B9FF8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08EF-C54C-4A3A-A409-251A2CE1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0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7548D-1F5C-415B-B130-BBF3AFFC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0FE5D8-0E6A-4F90-81AC-FE844BE27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B78E5B-EE1A-48E5-8405-96C357DF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141C4-8879-450B-8D47-76B5E790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62AD-98B3-4805-9927-6F897538301A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043F5-6046-4977-B26F-06F31A0B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6DD0A-CC5E-4B39-BE89-FC2D8EFF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08EF-C54C-4A3A-A409-251A2CE1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7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1B7255-1681-4068-A23F-321EE284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E0C1E-EF6C-4DFC-9421-EDE62C2D9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D5F2A-0549-400A-A7A9-114BA4F50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62AD-98B3-4805-9927-6F897538301A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BA257-2772-4818-9CCA-A0E6405E9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21684-591E-4044-BE6D-C08FC91D2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508EF-C54C-4A3A-A409-251A2CE1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4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tdown.molit.go.k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seoul.go.kr/" TargetMode="External"/><Relationship Id="rId4" Type="http://schemas.openxmlformats.org/officeDocument/2006/relationships/hyperlink" Target="https://www.data.go.k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677B1CB-86DF-4FE3-A342-D8D7625108D0}"/>
              </a:ext>
            </a:extLst>
          </p:cNvPr>
          <p:cNvSpPr/>
          <p:nvPr/>
        </p:nvSpPr>
        <p:spPr>
          <a:xfrm>
            <a:off x="0" y="0"/>
            <a:ext cx="226469" cy="6858000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070E6D8-12AB-4B6B-84D9-97BB8EE9F582}"/>
              </a:ext>
            </a:extLst>
          </p:cNvPr>
          <p:cNvSpPr txBox="1"/>
          <p:nvPr/>
        </p:nvSpPr>
        <p:spPr>
          <a:xfrm>
            <a:off x="516783" y="2017610"/>
            <a:ext cx="51266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0" dirty="0" err="1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Malgun Gothic Semilight" panose="020B0503020000020004" pitchFamily="34" charset="-127"/>
              </a:rPr>
              <a:t>바로방</a:t>
            </a:r>
            <a:endParaRPr lang="ko-KR" altLang="en-US" sz="11000" dirty="0">
              <a:solidFill>
                <a:schemeClr val="bg2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Malgun Gothic Semilight" panose="020B0503020000020004" pitchFamily="34" charset="-127"/>
            </a:endParaRP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6CCDDA53-74DE-43B5-86C9-AB81112C6D2F}"/>
              </a:ext>
            </a:extLst>
          </p:cNvPr>
          <p:cNvSpPr txBox="1"/>
          <p:nvPr/>
        </p:nvSpPr>
        <p:spPr>
          <a:xfrm>
            <a:off x="594674" y="1611660"/>
            <a:ext cx="368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발품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팔기 전에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바로방에서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찾아보자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F383CC9-1337-4FB6-92C7-D2AF4FD764F2}"/>
              </a:ext>
            </a:extLst>
          </p:cNvPr>
          <p:cNvSpPr txBox="1"/>
          <p:nvPr/>
        </p:nvSpPr>
        <p:spPr>
          <a:xfrm>
            <a:off x="622912" y="5061674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2030</a:t>
            </a:r>
            <a:r>
              <a:rPr lang="ko-KR" altLang="en-US" dirty="0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서울에서 내 집 찾기 프로젝트</a:t>
            </a:r>
            <a:endParaRPr lang="en-US" altLang="ko-KR" dirty="0">
              <a:solidFill>
                <a:srgbClr val="69C1C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69C1C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권서영</a:t>
            </a:r>
            <a:r>
              <a:rPr lang="en-US" altLang="ko-KR" dirty="0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김기원</a:t>
            </a:r>
            <a:r>
              <a:rPr lang="en-US" altLang="ko-KR" dirty="0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박수정</a:t>
            </a:r>
            <a:r>
              <a:rPr lang="en-US" altLang="ko-KR" dirty="0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유연승</a:t>
            </a:r>
            <a:r>
              <a:rPr lang="en-US" altLang="ko-KR" dirty="0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최수진</a:t>
            </a: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B2643230-FE6A-45FB-9663-E74BD0CC6D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720000"/>
            <a:ext cx="7035211" cy="540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C63018B-E429-4C20-9ABB-594813E60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59" y="3571015"/>
            <a:ext cx="628846" cy="62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F574B5-A2DB-48A1-8CBD-9EA6ADA29332}"/>
              </a:ext>
            </a:extLst>
          </p:cNvPr>
          <p:cNvSpPr txBox="1"/>
          <p:nvPr/>
        </p:nvSpPr>
        <p:spPr>
          <a:xfrm>
            <a:off x="800100" y="1109610"/>
            <a:ext cx="9674942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0" dirty="0">
                <a:solidFill>
                  <a:srgbClr val="33848D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3-2. </a:t>
            </a:r>
            <a:r>
              <a:rPr lang="ko-KR" altLang="en-US" sz="2000" b="1" i="0" dirty="0">
                <a:solidFill>
                  <a:srgbClr val="33848D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편의시설</a:t>
            </a:r>
            <a:r>
              <a:rPr lang="ko-KR" altLang="en-US" sz="1600" b="1" i="0" dirty="0">
                <a:solidFill>
                  <a:srgbClr val="9A9DA2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1600" b="1" i="0" dirty="0" err="1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en-US" altLang="ko-KR" sz="1600" b="1" i="0" dirty="0">
              <a:solidFill>
                <a:schemeClr val="bg2">
                  <a:lumMod val="50000"/>
                </a:schemeClr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선택한 주소 근처 편의시설 개수가 매물의 추천 점수에 반영되므로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사용자에게 좀 더 유용한 편의시설로 개수를 제한하여 점수에 반영할 수 있도록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마트 중 대형마트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 중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프랜차이즈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카페 중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프랜차이즈 외 데이터 삭제  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기준은 브랜드 평판 지수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설문조사 브랜드 순위 등을 참고해 결정함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1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부동산 매물에 편의시설이 과도하게 많이 붙는 경우가 있어 이상치로 추정하고</a:t>
            </a:r>
            <a:endParaRPr lang="en-US" altLang="ko-KR" sz="16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해당되는 편의시설</a:t>
            </a:r>
            <a:r>
              <a:rPr lang="ko-KR" altLang="en-US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지도에서 일일이 검색하여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존재하지 않는 편의시설 행 삭제</a:t>
            </a:r>
            <a:endParaRPr lang="en-US" altLang="ko-KR" sz="16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E36A0E9-5281-47D0-982C-73FA762D5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572" y="2092409"/>
            <a:ext cx="3012308" cy="427649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2105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제작과정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dirty="0" err="1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A64752-6AC1-4F71-9672-557E5D067181}"/>
              </a:ext>
            </a:extLst>
          </p:cNvPr>
          <p:cNvCxnSpPr>
            <a:cxnSpLocks/>
          </p:cNvCxnSpPr>
          <p:nvPr/>
        </p:nvCxnSpPr>
        <p:spPr>
          <a:xfrm>
            <a:off x="7155712" y="2908910"/>
            <a:ext cx="1711841" cy="0"/>
          </a:xfrm>
          <a:prstGeom prst="line">
            <a:avLst/>
          </a:prstGeom>
          <a:ln cap="sq">
            <a:solidFill>
              <a:srgbClr val="69C1C9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도형 9">
            <a:extLst>
              <a:ext uri="{FF2B5EF4-FFF2-40B4-BE49-F238E27FC236}">
                <a16:creationId xmlns:a16="http://schemas.microsoft.com/office/drawing/2014/main" id="{6C00FBE2-2715-4C0C-8B92-955871E60BAA}"/>
              </a:ext>
            </a:extLst>
          </p:cNvPr>
          <p:cNvSpPr/>
          <p:nvPr/>
        </p:nvSpPr>
        <p:spPr>
          <a:xfrm rot="16200000">
            <a:off x="11685742" y="6148509"/>
            <a:ext cx="351490" cy="440786"/>
          </a:xfrm>
          <a:prstGeom prst="corner">
            <a:avLst>
              <a:gd name="adj1" fmla="val 9475"/>
              <a:gd name="adj2" fmla="val 8950"/>
            </a:avLst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L 도형 13">
            <a:extLst>
              <a:ext uri="{FF2B5EF4-FFF2-40B4-BE49-F238E27FC236}">
                <a16:creationId xmlns:a16="http://schemas.microsoft.com/office/drawing/2014/main" id="{5232CEAD-F576-4B08-9582-B583FA9AC0F4}"/>
              </a:ext>
            </a:extLst>
          </p:cNvPr>
          <p:cNvSpPr/>
          <p:nvPr/>
        </p:nvSpPr>
        <p:spPr>
          <a:xfrm rot="5400000">
            <a:off x="9114220" y="1942621"/>
            <a:ext cx="351490" cy="440786"/>
          </a:xfrm>
          <a:prstGeom prst="corner">
            <a:avLst>
              <a:gd name="adj1" fmla="val 9475"/>
              <a:gd name="adj2" fmla="val 8950"/>
            </a:avLst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C14522D-05B9-4380-8D66-C508EB2B1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4190754"/>
            <a:ext cx="3935950" cy="16452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8B206D8-80E8-4C9E-8E5B-9C0B09F4B8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1549"/>
          <a:stretch/>
        </p:blipFill>
        <p:spPr>
          <a:xfrm>
            <a:off x="4860468" y="4190754"/>
            <a:ext cx="3463636" cy="112999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44CF861-3F86-45B4-AF25-F292174950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033"/>
          <a:stretch/>
        </p:blipFill>
        <p:spPr>
          <a:xfrm>
            <a:off x="4860468" y="5574926"/>
            <a:ext cx="3463636" cy="8437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CB3C13-0039-46F3-9484-5025897A145C}"/>
              </a:ext>
            </a:extLst>
          </p:cNvPr>
          <p:cNvSpPr txBox="1"/>
          <p:nvPr/>
        </p:nvSpPr>
        <p:spPr>
          <a:xfrm rot="5400000">
            <a:off x="5022269" y="5474937"/>
            <a:ext cx="4930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. . </a:t>
            </a:r>
            <a:endParaRPr lang="ko-KR" altLang="en-US" sz="60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76097-49F8-4332-BF29-1C7844B9C9C3}"/>
              </a:ext>
            </a:extLst>
          </p:cNvPr>
          <p:cNvSpPr/>
          <p:nvPr/>
        </p:nvSpPr>
        <p:spPr>
          <a:xfrm>
            <a:off x="838510" y="5448187"/>
            <a:ext cx="807717" cy="395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22A7C9-B31D-4A00-BD2B-88CADEB8A978}"/>
              </a:ext>
            </a:extLst>
          </p:cNvPr>
          <p:cNvSpPr/>
          <p:nvPr/>
        </p:nvSpPr>
        <p:spPr>
          <a:xfrm>
            <a:off x="4864933" y="5846183"/>
            <a:ext cx="807717" cy="582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1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2105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제작과정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dirty="0" err="1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반경 </a:t>
            </a:r>
            <a:r>
              <a:rPr lang="en-US" altLang="ko-KR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300m/500m</a:t>
            </a:r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 지하철역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35097-3F59-42E8-B2FC-7EC0D7E2F31A}"/>
              </a:ext>
            </a:extLst>
          </p:cNvPr>
          <p:cNvSpPr txBox="1"/>
          <p:nvPr/>
        </p:nvSpPr>
        <p:spPr>
          <a:xfrm>
            <a:off x="800100" y="1635894"/>
            <a:ext cx="99370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지하철역</a:t>
            </a:r>
            <a:br>
              <a:rPr lang="en-US" altLang="ko-KR" sz="2000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prstClr val="black">
                      <a:lumMod val="50000"/>
                      <a:lumOff val="50000"/>
                      <a:alpha val="15000"/>
                    </a:prstClr>
                  </a:solidFill>
                </a:ln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거래 데이터에 위도</a:t>
            </a:r>
            <a:r>
              <a:rPr lang="en-US" altLang="ko-KR" sz="1600" dirty="0">
                <a:ln>
                  <a:solidFill>
                    <a:prstClr val="black">
                      <a:lumMod val="50000"/>
                      <a:lumOff val="50000"/>
                      <a:alpha val="15000"/>
                    </a:prstClr>
                  </a:solidFill>
                </a:ln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prstClr val="black">
                      <a:lumMod val="50000"/>
                      <a:lumOff val="50000"/>
                      <a:alpha val="15000"/>
                    </a:prstClr>
                  </a:solidFill>
                </a:ln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 기준으로 지하철역 관련 새로운 컬럼을 추가하여 추천 매물 점수에 반영될 수 있도록 함</a:t>
            </a:r>
            <a:br>
              <a:rPr lang="en-US" altLang="ko-KR" sz="1600" dirty="0">
                <a:ln>
                  <a:solidFill>
                    <a:prstClr val="black">
                      <a:lumMod val="50000"/>
                      <a:lumOff val="50000"/>
                      <a:alpha val="15000"/>
                    </a:prstClr>
                  </a:solidFill>
                </a:ln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600" dirty="0">
                <a:ln>
                  <a:solidFill>
                    <a:prstClr val="black">
                      <a:lumMod val="50000"/>
                      <a:lumOff val="50000"/>
                      <a:alpha val="15000"/>
                    </a:prstClr>
                  </a:solidFill>
                </a:ln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  <a:r>
              <a:rPr lang="en-US" altLang="ko-KR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역세권 컬럼</a:t>
            </a:r>
            <a:r>
              <a:rPr lang="en-US" altLang="ko-KR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주변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300m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지하철역 존재 시 초역세권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(2),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주변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500m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지하철역 존재 시 역세권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(1),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지하철역이 없는 경우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(0)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지하철역명 컬럼 추가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주변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500m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지하철역의 이름이 담긴 컬럼 추가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환승역 여부 컬럼 추가 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주변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500m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지하철역이 환승역인 경우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(1),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환승역이 아닌 경우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83405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FC6C0A64-8B4C-43CC-AEA8-ACCAE81D2A90}"/>
              </a:ext>
            </a:extLst>
          </p:cNvPr>
          <p:cNvGrpSpPr/>
          <p:nvPr/>
        </p:nvGrpSpPr>
        <p:grpSpPr>
          <a:xfrm>
            <a:off x="6475228" y="1369894"/>
            <a:ext cx="5716772" cy="4290306"/>
            <a:chOff x="5286598" y="1111045"/>
            <a:chExt cx="6663110" cy="5114387"/>
          </a:xfrm>
        </p:grpSpPr>
        <p:pic>
          <p:nvPicPr>
            <p:cNvPr id="5" name="그림 4" descr="지도이(가) 표시된 사진&#10;&#10;자동 생성된 설명">
              <a:extLst>
                <a:ext uri="{FF2B5EF4-FFF2-40B4-BE49-F238E27FC236}">
                  <a16:creationId xmlns:a16="http://schemas.microsoft.com/office/drawing/2014/main" id="{A8B98916-8C2C-484B-9E0D-510D386C6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598" y="1111045"/>
              <a:ext cx="6663110" cy="5114387"/>
            </a:xfrm>
            <a:prstGeom prst="rect">
              <a:avLst/>
            </a:prstGeom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DA3E2BD-81F7-4FFB-B097-2139504FF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844" y="3859619"/>
              <a:ext cx="871254" cy="440953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0B15E32-24DD-49B7-9CFE-659F370485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844" y="3718593"/>
              <a:ext cx="334461" cy="536646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D3F2452-DC6C-42B8-8079-A8B861E747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8605" y="3986916"/>
              <a:ext cx="988766" cy="290991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2162A86A-6FC8-4899-9E78-BBE7BCD834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9479" y="3576750"/>
              <a:ext cx="637892" cy="565738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E4BFD70-A620-46CF-8D84-DA39AFDB06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85051" y="2636874"/>
              <a:ext cx="805833" cy="1656983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663584E-C092-44C4-AF88-EDAFDC6F25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8153" y="3139408"/>
              <a:ext cx="68145" cy="1115831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774845C-B056-4A43-B10A-9B81175CB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4922" y="2998382"/>
              <a:ext cx="521123" cy="1279525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FD95983-8A1F-4964-A83A-4632E19D9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4922" y="2315916"/>
              <a:ext cx="462549" cy="1936517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974A93B-872F-4942-A468-4EECDE7213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9441" y="1787018"/>
              <a:ext cx="874960" cy="2439942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FD11E945-167A-40E1-BD8F-F101C78C8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1799" y="2073349"/>
              <a:ext cx="1573427" cy="2153611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CD9BB671-CA74-456C-8293-ECB51BEBE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9729" y="2975006"/>
              <a:ext cx="1722440" cy="1302901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4C8FA3-264F-411B-BADA-072A3AE24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3079" y="3986916"/>
              <a:ext cx="1751264" cy="305658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844B29E-6D27-4A22-90B8-49CF78A60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0884" y="4148363"/>
              <a:ext cx="2496657" cy="127446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164FA00D-998E-4A0E-AE56-B12D969001F0}"/>
                </a:ext>
              </a:extLst>
            </p:cNvPr>
            <p:cNvCxnSpPr>
              <a:cxnSpLocks/>
            </p:cNvCxnSpPr>
            <p:nvPr/>
          </p:nvCxnSpPr>
          <p:spPr>
            <a:xfrm>
              <a:off x="8734922" y="4261196"/>
              <a:ext cx="2053168" cy="641737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96847D67-DBAD-4D9B-B1AA-145A36632907}"/>
                </a:ext>
              </a:extLst>
            </p:cNvPr>
            <p:cNvCxnSpPr>
              <a:cxnSpLocks/>
            </p:cNvCxnSpPr>
            <p:nvPr/>
          </p:nvCxnSpPr>
          <p:spPr>
            <a:xfrm>
              <a:off x="8790884" y="4286670"/>
              <a:ext cx="1248328" cy="841947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4DE03E3F-403E-4A74-B5A1-010E175D784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922" y="4252433"/>
              <a:ext cx="670087" cy="1252003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B40ACB8-8CD1-49D0-8E10-0E6BD21C8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9776" y="4261196"/>
              <a:ext cx="499953" cy="1478075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5318FC05-5343-44E8-A8B6-6A5EFDCB1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2393" y="4293857"/>
              <a:ext cx="478352" cy="629717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4651958A-F042-48B9-B04A-FC7C4937EF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4443" y="4271189"/>
              <a:ext cx="1437401" cy="1466464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D38B7AE1-A7F4-43B8-99A1-1F606D002A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912" y="4293857"/>
              <a:ext cx="2101815" cy="842365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7F78A03D-7D23-41FA-A845-01A9595A3C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1807" y="4316525"/>
              <a:ext cx="2199155" cy="292190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716F91E-5652-40A2-B2EE-70EF6BC54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17781" y="3792836"/>
              <a:ext cx="2731593" cy="501021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2ACBF73F-1CC5-483F-B7FD-7BC5CE9A0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4681" y="4286670"/>
              <a:ext cx="1237406" cy="344713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F06CAB0-BC96-4D75-913D-3AF12E93A2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9682" y="3265921"/>
              <a:ext cx="1107051" cy="969802"/>
            </a:xfrm>
            <a:prstGeom prst="straightConnector1">
              <a:avLst/>
            </a:prstGeom>
            <a:ln w="38100">
              <a:solidFill>
                <a:srgbClr val="69C1C9">
                  <a:alpha val="60000"/>
                </a:srgbClr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2105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제작과정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매물 시스템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574B5-A2DB-48A1-8CBD-9EA6ADA29332}"/>
                  </a:ext>
                </a:extLst>
              </p:cNvPr>
              <p:cNvSpPr txBox="1"/>
              <p:nvPr/>
            </p:nvSpPr>
            <p:spPr>
              <a:xfrm>
                <a:off x="800098" y="1158025"/>
                <a:ext cx="7789764" cy="5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rgbClr val="33848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1. </a:t>
                </a:r>
                <a:r>
                  <a:rPr lang="ko-KR" altLang="en-US" sz="2000" b="1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rgbClr val="33848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구별 평균 속도 계산</a:t>
                </a:r>
                <a:r>
                  <a:rPr lang="en-US" altLang="ko-KR" sz="2000" b="1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rgbClr val="33848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2000" b="1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rgbClr val="33848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대중교통 기준</a:t>
                </a:r>
                <a:r>
                  <a:rPr lang="en-US" altLang="ko-KR" sz="2000" b="1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rgbClr val="33848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사용자가 입력한 직장 주소와 모든 매물 간에 대중교통 소요 시간 계산</a:t>
                </a:r>
                <a:b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실시간으로 대중교통 소요 시간 검색 사용 시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웹사이트 상에서 추천 서비스 제공 속도 느림</a:t>
                </a:r>
                <a:endParaRPr lang="en-US" altLang="ko-KR" sz="1600" dirty="0">
                  <a:ln>
                    <a:solidFill>
                      <a:schemeClr val="tx1">
                        <a:lumMod val="50000"/>
                        <a:lumOff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이점 보완을 위해 구별 평균 속도를 미리 산출해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,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 </a:t>
                </a:r>
                <a:b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</a:b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      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직장과 매물 간 대중교통 소요 시간을 계산하여 매물 추천 점수에 활용</a:t>
                </a:r>
                <a:endParaRPr lang="en-US" altLang="ko-KR" sz="1600" dirty="0">
                  <a:ln>
                    <a:solidFill>
                      <a:schemeClr val="tx1">
                        <a:lumMod val="50000"/>
                        <a:lumOff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tx1">
                        <a:lumMod val="50000"/>
                        <a:lumOff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rgbClr val="33848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    구별 평균 속도 산출 과정</a:t>
                </a:r>
                <a:endParaRPr lang="en-US" altLang="ko-KR" b="1" dirty="0">
                  <a:ln>
                    <a:solidFill>
                      <a:schemeClr val="tx1">
                        <a:lumMod val="50000"/>
                        <a:lumOff val="50000"/>
                        <a:alpha val="15000"/>
                      </a:schemeClr>
                    </a:solidFill>
                  </a:ln>
                  <a:solidFill>
                    <a:srgbClr val="33848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각 구마다 랜덤으로 매물 샘플 위치를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50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개씩 선정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총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1,250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구별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50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개 샘플 중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25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개는 평일 출근시간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오전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8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),</a:t>
                </a:r>
                <a:b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나머지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25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개는 평일 퇴근시간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오후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6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 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계산에 사용</a:t>
                </a:r>
                <a:endParaRPr lang="en-US" altLang="ko-KR" sz="1600" dirty="0">
                  <a:ln>
                    <a:solidFill>
                      <a:schemeClr val="tx1">
                        <a:lumMod val="50000"/>
                        <a:lumOff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" dirty="0">
                  <a:ln>
                    <a:solidFill>
                      <a:schemeClr val="tx1">
                        <a:lumMod val="50000"/>
                        <a:lumOff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한 구의 중심부에서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1,250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개의 샘플 위치로 가는 </a:t>
                </a:r>
                <a:r>
                  <a:rPr lang="ko-KR" altLang="en-US" sz="1600" b="1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rgbClr val="33848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거리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 </a:t>
                </a:r>
                <a:b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대중교통 이동 </a:t>
                </a:r>
                <a:r>
                  <a:rPr lang="ko-KR" altLang="en-US" sz="1600" b="1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rgbClr val="33848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시간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추출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구글 대중교통 </a:t>
                </a:r>
                <a:r>
                  <a:rPr lang="ko-KR" altLang="en-US" sz="1600" dirty="0" err="1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길찾기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API 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이용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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추출된 거리와 시간으로</a:t>
                </a:r>
                <a:r>
                  <a:rPr lang="en-US" altLang="ko-KR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400" b="1" i="1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속력</m:t>
                    </m:r>
                    <m:r>
                      <a:rPr lang="en-US" altLang="ko-KR" sz="1400" b="1" i="1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= </m:t>
                    </m:r>
                    <m:f>
                      <m:fPr>
                        <m:ctrlPr>
                          <a:rPr lang="en-US" altLang="ko-KR" sz="1400" b="1" i="1">
                            <a:ln>
                              <a:solidFill>
                                <a:schemeClr val="tx1">
                                  <a:lumMod val="50000"/>
                                  <a:lumOff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ko-KR" altLang="en-US" sz="1400" b="1" i="1">
                            <a:ln>
                              <a:solidFill>
                                <a:schemeClr val="tx1">
                                  <a:lumMod val="50000"/>
                                  <a:lumOff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거리</m:t>
                        </m:r>
                      </m:num>
                      <m:den>
                        <m:r>
                          <a:rPr lang="ko-KR" altLang="en-US" sz="1400" b="1" i="1">
                            <a:ln>
                              <a:solidFill>
                                <a:schemeClr val="tx1">
                                  <a:lumMod val="50000"/>
                                  <a:lumOff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시간</m:t>
                        </m:r>
                      </m:den>
                    </m:f>
                  </m:oMath>
                </a14:m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   공식을 통해 구별 </a:t>
                </a:r>
                <a:r>
                  <a:rPr lang="ko-KR" altLang="en-US" sz="1600" b="1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rgbClr val="33848D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평균 속도 </a:t>
                </a:r>
                <a:r>
                  <a:rPr lang="ko-KR" altLang="en-US" sz="1600" dirty="0">
                    <a:ln>
                      <a:solidFill>
                        <a:schemeClr val="tx1">
                          <a:lumMod val="50000"/>
                          <a:lumOff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산출</a:t>
                </a:r>
                <a:endParaRPr lang="en-US" altLang="ko-KR" sz="1600" dirty="0">
                  <a:ln>
                    <a:solidFill>
                      <a:schemeClr val="tx1">
                        <a:lumMod val="50000"/>
                        <a:lumOff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574B5-A2DB-48A1-8CBD-9EA6ADA29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8" y="1158025"/>
                <a:ext cx="7789764" cy="5257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04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2105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제작과정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매물 시스템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505C1-88F5-4FA6-B05B-3AC176692491}"/>
              </a:ext>
            </a:extLst>
          </p:cNvPr>
          <p:cNvSpPr txBox="1"/>
          <p:nvPr/>
        </p:nvSpPr>
        <p:spPr>
          <a:xfrm>
            <a:off x="800099" y="1299540"/>
            <a:ext cx="10235339" cy="5092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가중치와 점수 설정</a:t>
            </a:r>
            <a:r>
              <a:rPr lang="en-US" altLang="ko-KR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점수가 높은 매물을 최종 검색 결과에 노출</a:t>
            </a:r>
            <a:r>
              <a:rPr lang="en-US" altLang="ko-KR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rgbClr val="33848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rgbClr val="33848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편의시설 개수 별 점수</a:t>
            </a:r>
            <a:r>
              <a:rPr lang="en-US" altLang="ko-KR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만점</a:t>
            </a:r>
            <a:r>
              <a:rPr lang="en-US" altLang="ko-KR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: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편의시설을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~3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개까지 선택할 수 있고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개수에 따라 점수 계산 방법이 달라짐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편의시설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선택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편의시설 당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기본값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 2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선택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점씩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1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선택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10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0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선택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편의시설 점수가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이상이면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아닐 경우 개수에 비례해서 점수 계산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대중교통 소요 시간 점수</a:t>
            </a:r>
            <a:r>
              <a:rPr lang="en-US" altLang="ko-KR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만점</a:t>
            </a:r>
            <a:r>
              <a:rPr lang="en-US" altLang="ko-KR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: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직장 주소</a:t>
            </a: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입력</a:t>
            </a: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매물 간 거리 계산 후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구별 평균 속도를 이용해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 별 소요 시간 도출 </a:t>
            </a: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</a:t>
            </a: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4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</a:t>
            </a: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속력</a:t>
            </a: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이하면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반 이상이면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 시간은 소요시간에 반비례해서 점수 계산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ko-KR" altLang="en-US" sz="12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</a:t>
            </a:r>
            <a:r>
              <a:rPr lang="en-US" altLang="ko-KR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</a:t>
            </a:r>
            <a:r>
              <a:rPr lang="ko-KR" altLang="en-US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만점</a:t>
            </a:r>
            <a:r>
              <a:rPr lang="en-US" altLang="ko-KR" sz="16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: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초역세권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역세권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역세권이 아닌 경우에 따라 다르게 점수 계산 후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2.5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만점으로 환산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   :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환승역인 경우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아니면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점으로 점수 계산 후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2.5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만점으로 환산</a:t>
            </a:r>
          </a:p>
        </p:txBody>
      </p:sp>
    </p:spTree>
    <p:extLst>
      <p:ext uri="{BB962C8B-B14F-4D97-AF65-F5344CB8AC3E}">
        <p14:creationId xmlns:p14="http://schemas.microsoft.com/office/powerpoint/2010/main" val="412450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2105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제작과정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매물 시스템 </a:t>
            </a:r>
            <a:r>
              <a:rPr lang="en-US" altLang="ko-KR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테이블 </a:t>
            </a:r>
            <a:r>
              <a:rPr lang="en-US" altLang="ko-KR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ERD</a:t>
            </a:r>
            <a:endParaRPr lang="ko-KR" altLang="en-US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94133EE-75AC-4DC7-9373-C13A7E52C2AB}"/>
              </a:ext>
            </a:extLst>
          </p:cNvPr>
          <p:cNvGraphicFramePr>
            <a:graphicFrameLocks noGrp="1"/>
          </p:cNvGraphicFramePr>
          <p:nvPr/>
        </p:nvGraphicFramePr>
        <p:xfrm>
          <a:off x="981990" y="1274496"/>
          <a:ext cx="5004148" cy="550792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4291">
                  <a:extLst>
                    <a:ext uri="{9D8B030D-6E8A-4147-A177-3AD203B41FA5}">
                      <a16:colId xmlns:a16="http://schemas.microsoft.com/office/drawing/2014/main" val="2421852155"/>
                    </a:ext>
                  </a:extLst>
                </a:gridCol>
                <a:gridCol w="1524962">
                  <a:extLst>
                    <a:ext uri="{9D8B030D-6E8A-4147-A177-3AD203B41FA5}">
                      <a16:colId xmlns:a16="http://schemas.microsoft.com/office/drawing/2014/main" val="3200425063"/>
                    </a:ext>
                  </a:extLst>
                </a:gridCol>
                <a:gridCol w="2178421">
                  <a:extLst>
                    <a:ext uri="{9D8B030D-6E8A-4147-A177-3AD203B41FA5}">
                      <a16:colId xmlns:a16="http://schemas.microsoft.com/office/drawing/2014/main" val="2463830282"/>
                    </a:ext>
                  </a:extLst>
                </a:gridCol>
                <a:gridCol w="846474">
                  <a:extLst>
                    <a:ext uri="{9D8B030D-6E8A-4147-A177-3AD203B41FA5}">
                      <a16:colId xmlns:a16="http://schemas.microsoft.com/office/drawing/2014/main" val="2407919318"/>
                    </a:ext>
                  </a:extLst>
                </a:gridCol>
              </a:tblGrid>
              <a:tr h="276562">
                <a:tc gridSpan="4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오피스텔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D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5746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PK/FK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Logical Name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Name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Type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96954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address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도로명주소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48384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rent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월세 구분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370835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size_cut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면적 범주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685824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size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면적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FLOAT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89804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deposit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보증금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829263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pay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월세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309338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year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건축년도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FLOAT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633000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contract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계약일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158196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road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도로명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693053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name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건물명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598732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floor_cut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층 범주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31904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floor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층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169710"/>
                  </a:ext>
                </a:extLst>
              </a:tr>
              <a:tr h="2005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area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138146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recent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최신 여부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492178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latitude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위도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FLOAT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138596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longitude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경도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FLOAT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919604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PK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criteria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위도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경도 병합 문자 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92369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station_area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초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역세권 여부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410088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station_name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500m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내 지하철명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930183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transfer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환승역 여부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509212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hos_num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300m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내 병원 개수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622455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mart_num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300m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내 마트 개수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930041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fast_num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300m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내 패스트푸드점 개수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968687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cafe_num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300m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내 카페 개수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432069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cul_num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300m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내 문화시설 개수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982807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con_num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300m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내 편의점 개수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485225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laun_num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300m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내 세탁소 개수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579564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da_num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300m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내 </a:t>
                      </a:r>
                      <a:r>
                        <a:rPr lang="ko-KR" alt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다이소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개수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239324"/>
                  </a:ext>
                </a:extLst>
              </a:tr>
              <a:tr h="1717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gym_num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300m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내 실내운동시설 개수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5837" marR="5837" marT="5837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67586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A3ECD82-96C9-46F7-BE82-694BCC94D468}"/>
              </a:ext>
            </a:extLst>
          </p:cNvPr>
          <p:cNvGraphicFramePr>
            <a:graphicFrameLocks noGrp="1"/>
          </p:cNvGraphicFramePr>
          <p:nvPr/>
        </p:nvGraphicFramePr>
        <p:xfrm>
          <a:off x="7415693" y="1422741"/>
          <a:ext cx="3492500" cy="1482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1767">
                  <a:extLst>
                    <a:ext uri="{9D8B030D-6E8A-4147-A177-3AD203B41FA5}">
                      <a16:colId xmlns:a16="http://schemas.microsoft.com/office/drawing/2014/main" val="1003411353"/>
                    </a:ext>
                  </a:extLst>
                </a:gridCol>
                <a:gridCol w="1132720">
                  <a:extLst>
                    <a:ext uri="{9D8B030D-6E8A-4147-A177-3AD203B41FA5}">
                      <a16:colId xmlns:a16="http://schemas.microsoft.com/office/drawing/2014/main" val="842452438"/>
                    </a:ext>
                  </a:extLst>
                </a:gridCol>
                <a:gridCol w="1269133">
                  <a:extLst>
                    <a:ext uri="{9D8B030D-6E8A-4147-A177-3AD203B41FA5}">
                      <a16:colId xmlns:a16="http://schemas.microsoft.com/office/drawing/2014/main" val="4156302627"/>
                    </a:ext>
                  </a:extLst>
                </a:gridCol>
                <a:gridCol w="648880">
                  <a:extLst>
                    <a:ext uri="{9D8B030D-6E8A-4147-A177-3AD203B41FA5}">
                      <a16:colId xmlns:a16="http://schemas.microsoft.com/office/drawing/2014/main" val="3729330103"/>
                    </a:ext>
                  </a:extLst>
                </a:gridCol>
              </a:tblGrid>
              <a:tr h="175895">
                <a:tc gridSpan="4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카페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D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82034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PK/FK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Logical Name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Name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Type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695740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house_type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주택 유형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130508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FK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criteria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위도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경도 병합 문자 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585016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con_name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카페 이름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91124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con_address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카페 도로명주소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62090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con_latitude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카페 위도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021646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con_longitude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카페 경도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64075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09041A-476E-461C-9210-9D99C8693F9F}"/>
              </a:ext>
            </a:extLst>
          </p:cNvPr>
          <p:cNvGraphicFramePr>
            <a:graphicFrameLocks noGrp="1"/>
          </p:cNvGraphicFramePr>
          <p:nvPr/>
        </p:nvGraphicFramePr>
        <p:xfrm>
          <a:off x="7415693" y="3429000"/>
          <a:ext cx="3492500" cy="1482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2400">
                  <a:extLst>
                    <a:ext uri="{9D8B030D-6E8A-4147-A177-3AD203B41FA5}">
                      <a16:colId xmlns:a16="http://schemas.microsoft.com/office/drawing/2014/main" val="2732229181"/>
                    </a:ext>
                  </a:extLst>
                </a:gridCol>
                <a:gridCol w="1122087">
                  <a:extLst>
                    <a:ext uri="{9D8B030D-6E8A-4147-A177-3AD203B41FA5}">
                      <a16:colId xmlns:a16="http://schemas.microsoft.com/office/drawing/2014/main" val="383625223"/>
                    </a:ext>
                  </a:extLst>
                </a:gridCol>
                <a:gridCol w="1269133">
                  <a:extLst>
                    <a:ext uri="{9D8B030D-6E8A-4147-A177-3AD203B41FA5}">
                      <a16:colId xmlns:a16="http://schemas.microsoft.com/office/drawing/2014/main" val="2680461633"/>
                    </a:ext>
                  </a:extLst>
                </a:gridCol>
                <a:gridCol w="648880">
                  <a:extLst>
                    <a:ext uri="{9D8B030D-6E8A-4147-A177-3AD203B41FA5}">
                      <a16:colId xmlns:a16="http://schemas.microsoft.com/office/drawing/2014/main" val="3865342609"/>
                    </a:ext>
                  </a:extLst>
                </a:gridCol>
              </a:tblGrid>
              <a:tr h="175895">
                <a:tc gridSpan="4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편의점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D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8808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PK/FK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Logical Name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Name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Type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400868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house_type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주택 유형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77297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FK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criteria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위도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경도 병합 문자 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039727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con_name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편의점 이름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406447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con_address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편의점 도로명주소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782663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con_latitude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편의점 위도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52759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con_longitude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편의점 경도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66355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B3C2962-750D-4A3F-A858-2E68DAB08C9A}"/>
              </a:ext>
            </a:extLst>
          </p:cNvPr>
          <p:cNvSpPr/>
          <p:nvPr/>
        </p:nvSpPr>
        <p:spPr>
          <a:xfrm>
            <a:off x="980861" y="807437"/>
            <a:ext cx="3166251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주택 유형별 실거래가 정보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(3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개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  <a:endParaRPr lang="ko-KR" altLang="en-US" b="1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rgbClr val="33848D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28897-94EF-4BA8-8434-6FCA72D26CF8}"/>
              </a:ext>
            </a:extLst>
          </p:cNvPr>
          <p:cNvSpPr txBox="1"/>
          <p:nvPr/>
        </p:nvSpPr>
        <p:spPr>
          <a:xfrm rot="5400000">
            <a:off x="8800918" y="5400661"/>
            <a:ext cx="10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 . . .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235D71-B633-441D-9E7B-D63926BAC561}"/>
              </a:ext>
            </a:extLst>
          </p:cNvPr>
          <p:cNvSpPr/>
          <p:nvPr/>
        </p:nvSpPr>
        <p:spPr>
          <a:xfrm>
            <a:off x="7417875" y="940968"/>
            <a:ext cx="2525050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편의시설 상세 정보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(9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개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  <a:endParaRPr lang="ko-KR" altLang="en-US" b="1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rgbClr val="33848D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8193A18-0D80-4B82-8FFF-E688E7FDE857}"/>
              </a:ext>
            </a:extLst>
          </p:cNvPr>
          <p:cNvCxnSpPr>
            <a:cxnSpLocks/>
          </p:cNvCxnSpPr>
          <p:nvPr/>
        </p:nvCxnSpPr>
        <p:spPr>
          <a:xfrm flipH="1">
            <a:off x="6698512" y="2131416"/>
            <a:ext cx="717182" cy="0"/>
          </a:xfrm>
          <a:prstGeom prst="line">
            <a:avLst/>
          </a:prstGeom>
          <a:ln cap="sq">
            <a:solidFill>
              <a:schemeClr val="bg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643F46F-8004-4931-B072-A2616B6FCFCA}"/>
              </a:ext>
            </a:extLst>
          </p:cNvPr>
          <p:cNvCxnSpPr>
            <a:cxnSpLocks/>
          </p:cNvCxnSpPr>
          <p:nvPr/>
        </p:nvCxnSpPr>
        <p:spPr>
          <a:xfrm flipH="1">
            <a:off x="5986138" y="4622978"/>
            <a:ext cx="717182" cy="0"/>
          </a:xfrm>
          <a:prstGeom prst="line">
            <a:avLst/>
          </a:prstGeom>
          <a:ln cap="sq">
            <a:solidFill>
              <a:schemeClr val="bg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4B1FB0-4D4C-458B-9524-44E0ECD730CE}"/>
              </a:ext>
            </a:extLst>
          </p:cNvPr>
          <p:cNvCxnSpPr>
            <a:cxnSpLocks/>
          </p:cNvCxnSpPr>
          <p:nvPr/>
        </p:nvCxnSpPr>
        <p:spPr>
          <a:xfrm flipV="1">
            <a:off x="6698512" y="2131416"/>
            <a:ext cx="0" cy="2491562"/>
          </a:xfrm>
          <a:prstGeom prst="line">
            <a:avLst/>
          </a:prstGeom>
          <a:ln cap="sq">
            <a:solidFill>
              <a:schemeClr val="bg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42B50F7-0B4C-4D6F-982E-9B95851CABC9}"/>
              </a:ext>
            </a:extLst>
          </p:cNvPr>
          <p:cNvGrpSpPr/>
          <p:nvPr/>
        </p:nvGrpSpPr>
        <p:grpSpPr>
          <a:xfrm>
            <a:off x="7148945" y="2044509"/>
            <a:ext cx="261942" cy="173814"/>
            <a:chOff x="6698212" y="885743"/>
            <a:chExt cx="261942" cy="173814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40ADA6B-D2C0-4A47-98BD-2220969D4543}"/>
                </a:ext>
              </a:extLst>
            </p:cNvPr>
            <p:cNvCxnSpPr>
              <a:cxnSpLocks/>
            </p:cNvCxnSpPr>
            <p:nvPr/>
          </p:nvCxnSpPr>
          <p:spPr>
            <a:xfrm>
              <a:off x="6818635" y="885743"/>
              <a:ext cx="0" cy="173814"/>
            </a:xfrm>
            <a:prstGeom prst="line">
              <a:avLst/>
            </a:prstGeom>
            <a:ln w="19050" cap="sq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93B667E-2BAD-4046-98B4-945B4BE71DCA}"/>
                </a:ext>
              </a:extLst>
            </p:cNvPr>
            <p:cNvSpPr/>
            <p:nvPr/>
          </p:nvSpPr>
          <p:spPr>
            <a:xfrm>
              <a:off x="6698212" y="907289"/>
              <a:ext cx="97786" cy="9778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A9D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B684AD4-0C0B-432B-8AB5-72656218D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468" y="966815"/>
              <a:ext cx="133686" cy="0"/>
            </a:xfrm>
            <a:prstGeom prst="line">
              <a:avLst/>
            </a:prstGeom>
            <a:ln w="19050" cap="sq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8D8181E-017C-41C8-B4A9-A4DF1932C347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6826468" y="996546"/>
              <a:ext cx="133686" cy="0"/>
            </a:xfrm>
            <a:prstGeom prst="line">
              <a:avLst/>
            </a:prstGeom>
            <a:ln w="19050" cap="sq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AB60226-E339-441B-B30C-87171C4F2047}"/>
                </a:ext>
              </a:extLst>
            </p:cNvPr>
            <p:cNvCxnSpPr>
              <a:cxnSpLocks/>
            </p:cNvCxnSpPr>
            <p:nvPr/>
          </p:nvCxnSpPr>
          <p:spPr>
            <a:xfrm rot="9600000" flipH="1">
              <a:off x="6820791" y="934440"/>
              <a:ext cx="133686" cy="0"/>
            </a:xfrm>
            <a:prstGeom prst="line">
              <a:avLst/>
            </a:prstGeom>
            <a:ln w="19050" cap="sq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DBA1A42-C167-4BE5-AD60-8D1F9A414CE9}"/>
              </a:ext>
            </a:extLst>
          </p:cNvPr>
          <p:cNvGrpSpPr/>
          <p:nvPr/>
        </p:nvGrpSpPr>
        <p:grpSpPr>
          <a:xfrm flipH="1">
            <a:off x="5998990" y="4546704"/>
            <a:ext cx="261942" cy="173814"/>
            <a:chOff x="6698212" y="885743"/>
            <a:chExt cx="261942" cy="173814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48C86A7-242C-42B9-8816-7151442D08F3}"/>
                </a:ext>
              </a:extLst>
            </p:cNvPr>
            <p:cNvCxnSpPr>
              <a:cxnSpLocks/>
            </p:cNvCxnSpPr>
            <p:nvPr/>
          </p:nvCxnSpPr>
          <p:spPr>
            <a:xfrm>
              <a:off x="6818635" y="885743"/>
              <a:ext cx="0" cy="173814"/>
            </a:xfrm>
            <a:prstGeom prst="line">
              <a:avLst/>
            </a:prstGeom>
            <a:ln w="19050" cap="sq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E70A02A-621D-4B96-8162-B3AE91C50D4F}"/>
                </a:ext>
              </a:extLst>
            </p:cNvPr>
            <p:cNvSpPr/>
            <p:nvPr/>
          </p:nvSpPr>
          <p:spPr>
            <a:xfrm>
              <a:off x="6698212" y="907289"/>
              <a:ext cx="97786" cy="9778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A9D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0D05CDA-DC35-4600-A0B7-A8BB6FD93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468" y="966815"/>
              <a:ext cx="133686" cy="0"/>
            </a:xfrm>
            <a:prstGeom prst="line">
              <a:avLst/>
            </a:prstGeom>
            <a:ln w="19050" cap="sq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0098C12-E2E9-4840-8F6F-3B5084D517B6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6826468" y="996546"/>
              <a:ext cx="133686" cy="0"/>
            </a:xfrm>
            <a:prstGeom prst="line">
              <a:avLst/>
            </a:prstGeom>
            <a:ln w="19050" cap="sq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EC69056-03B8-453E-96D3-76EFBA24D82D}"/>
                </a:ext>
              </a:extLst>
            </p:cNvPr>
            <p:cNvCxnSpPr>
              <a:cxnSpLocks/>
            </p:cNvCxnSpPr>
            <p:nvPr/>
          </p:nvCxnSpPr>
          <p:spPr>
            <a:xfrm rot="9600000" flipH="1">
              <a:off x="6820791" y="934440"/>
              <a:ext cx="133686" cy="0"/>
            </a:xfrm>
            <a:prstGeom prst="line">
              <a:avLst/>
            </a:prstGeom>
            <a:ln w="19050" cap="sq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94F1A0F-021A-41AB-A938-42263F9C2940}"/>
              </a:ext>
            </a:extLst>
          </p:cNvPr>
          <p:cNvCxnSpPr>
            <a:cxnSpLocks/>
            <a:endCxn id="42" idx="2"/>
          </p:cNvCxnSpPr>
          <p:nvPr/>
        </p:nvCxnSpPr>
        <p:spPr>
          <a:xfrm flipH="1">
            <a:off x="6260932" y="4168026"/>
            <a:ext cx="1140248" cy="449117"/>
          </a:xfrm>
          <a:prstGeom prst="line">
            <a:avLst/>
          </a:prstGeom>
          <a:ln cap="sq">
            <a:solidFill>
              <a:schemeClr val="bg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33BC074-6FCF-413E-94E2-44BEF76F4956}"/>
              </a:ext>
            </a:extLst>
          </p:cNvPr>
          <p:cNvGrpSpPr/>
          <p:nvPr/>
        </p:nvGrpSpPr>
        <p:grpSpPr>
          <a:xfrm rot="20237399">
            <a:off x="7149031" y="4148058"/>
            <a:ext cx="261942" cy="173814"/>
            <a:chOff x="6698212" y="885743"/>
            <a:chExt cx="261942" cy="173814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67CAD2D-50B9-4188-8F49-57A206CDAC5C}"/>
                </a:ext>
              </a:extLst>
            </p:cNvPr>
            <p:cNvCxnSpPr>
              <a:cxnSpLocks/>
            </p:cNvCxnSpPr>
            <p:nvPr/>
          </p:nvCxnSpPr>
          <p:spPr>
            <a:xfrm>
              <a:off x="6818635" y="885743"/>
              <a:ext cx="0" cy="173814"/>
            </a:xfrm>
            <a:prstGeom prst="line">
              <a:avLst/>
            </a:prstGeom>
            <a:ln w="19050" cap="sq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B5E9CC6-6C5F-4CD7-BE53-D712D614C23B}"/>
                </a:ext>
              </a:extLst>
            </p:cNvPr>
            <p:cNvSpPr/>
            <p:nvPr/>
          </p:nvSpPr>
          <p:spPr>
            <a:xfrm>
              <a:off x="6698212" y="907289"/>
              <a:ext cx="97786" cy="9778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A9D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C8BEA48-6FC9-4671-8A6D-FC932B0DD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468" y="966815"/>
              <a:ext cx="133686" cy="0"/>
            </a:xfrm>
            <a:prstGeom prst="line">
              <a:avLst/>
            </a:prstGeom>
            <a:ln w="19050" cap="sq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99C7A75-BA07-4192-8DD2-1B485E4D7BD5}"/>
                </a:ext>
              </a:extLst>
            </p:cNvPr>
            <p:cNvCxnSpPr>
              <a:cxnSpLocks/>
            </p:cNvCxnSpPr>
            <p:nvPr/>
          </p:nvCxnSpPr>
          <p:spPr>
            <a:xfrm rot="1200000" flipH="1">
              <a:off x="6826468" y="996546"/>
              <a:ext cx="133686" cy="0"/>
            </a:xfrm>
            <a:prstGeom prst="line">
              <a:avLst/>
            </a:prstGeom>
            <a:ln w="19050" cap="sq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B9F4496-4A38-4556-B2A8-A7678DE3914B}"/>
                </a:ext>
              </a:extLst>
            </p:cNvPr>
            <p:cNvCxnSpPr>
              <a:cxnSpLocks/>
            </p:cNvCxnSpPr>
            <p:nvPr/>
          </p:nvCxnSpPr>
          <p:spPr>
            <a:xfrm rot="9600000" flipH="1">
              <a:off x="6820791" y="934440"/>
              <a:ext cx="133686" cy="0"/>
            </a:xfrm>
            <a:prstGeom prst="line">
              <a:avLst/>
            </a:prstGeom>
            <a:ln w="19050" cap="sq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4898DFF-808E-406F-9264-25886D836E23}"/>
              </a:ext>
            </a:extLst>
          </p:cNvPr>
          <p:cNvSpPr txBox="1"/>
          <p:nvPr/>
        </p:nvSpPr>
        <p:spPr>
          <a:xfrm rot="10800000" flipV="1">
            <a:off x="6022048" y="6515252"/>
            <a:ext cx="64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. . 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2124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2105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제작과정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매물 시스템 </a:t>
            </a:r>
            <a:r>
              <a:rPr lang="en-US" altLang="ko-KR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테이블 </a:t>
            </a:r>
            <a:r>
              <a:rPr lang="en-US" altLang="ko-KR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ERD</a:t>
            </a:r>
            <a:endParaRPr lang="ko-KR" altLang="en-US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DF96C75-FF40-4098-A5DE-EA61E076AC17}"/>
              </a:ext>
            </a:extLst>
          </p:cNvPr>
          <p:cNvGraphicFramePr>
            <a:graphicFrameLocks noGrp="1"/>
          </p:cNvGraphicFramePr>
          <p:nvPr/>
        </p:nvGraphicFramePr>
        <p:xfrm>
          <a:off x="8216731" y="1604189"/>
          <a:ext cx="3193655" cy="7874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1362">
                  <a:extLst>
                    <a:ext uri="{9D8B030D-6E8A-4147-A177-3AD203B41FA5}">
                      <a16:colId xmlns:a16="http://schemas.microsoft.com/office/drawing/2014/main" val="135432212"/>
                    </a:ext>
                  </a:extLst>
                </a:gridCol>
                <a:gridCol w="1045465">
                  <a:extLst>
                    <a:ext uri="{9D8B030D-6E8A-4147-A177-3AD203B41FA5}">
                      <a16:colId xmlns:a16="http://schemas.microsoft.com/office/drawing/2014/main" val="1813988432"/>
                    </a:ext>
                  </a:extLst>
                </a:gridCol>
                <a:gridCol w="798414">
                  <a:extLst>
                    <a:ext uri="{9D8B030D-6E8A-4147-A177-3AD203B41FA5}">
                      <a16:colId xmlns:a16="http://schemas.microsoft.com/office/drawing/2014/main" val="774003599"/>
                    </a:ext>
                  </a:extLst>
                </a:gridCol>
                <a:gridCol w="798414">
                  <a:extLst>
                    <a:ext uri="{9D8B030D-6E8A-4147-A177-3AD203B41FA5}">
                      <a16:colId xmlns:a16="http://schemas.microsoft.com/office/drawing/2014/main" val="4064350788"/>
                    </a:ext>
                  </a:extLst>
                </a:gridCol>
              </a:tblGrid>
              <a:tr h="175895">
                <a:tc gridSpan="4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구별 평균 속도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D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60756"/>
                  </a:ext>
                </a:extLst>
              </a:tr>
              <a:tr h="18544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PK/FK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Logical Name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Name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Type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395918"/>
                  </a:ext>
                </a:extLst>
              </a:tr>
              <a:tr h="9635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PK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area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91398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speed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평균 속도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FLOAT</a:t>
                      </a:r>
                    </a:p>
                  </a:txBody>
                  <a:tcPr marL="7315" marR="7315" marT="7315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61340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B4A6C4-C669-4E04-9485-3A6A236E22B5}"/>
              </a:ext>
            </a:extLst>
          </p:cNvPr>
          <p:cNvGraphicFramePr>
            <a:graphicFrameLocks noGrp="1"/>
          </p:cNvGraphicFramePr>
          <p:nvPr/>
        </p:nvGraphicFramePr>
        <p:xfrm>
          <a:off x="932467" y="1369894"/>
          <a:ext cx="5595925" cy="5286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6741">
                  <a:extLst>
                    <a:ext uri="{9D8B030D-6E8A-4147-A177-3AD203B41FA5}">
                      <a16:colId xmlns:a16="http://schemas.microsoft.com/office/drawing/2014/main" val="3453915395"/>
                    </a:ext>
                  </a:extLst>
                </a:gridCol>
                <a:gridCol w="2133468">
                  <a:extLst>
                    <a:ext uri="{9D8B030D-6E8A-4147-A177-3AD203B41FA5}">
                      <a16:colId xmlns:a16="http://schemas.microsoft.com/office/drawing/2014/main" val="98384893"/>
                    </a:ext>
                  </a:extLst>
                </a:gridCol>
                <a:gridCol w="2080368">
                  <a:extLst>
                    <a:ext uri="{9D8B030D-6E8A-4147-A177-3AD203B41FA5}">
                      <a16:colId xmlns:a16="http://schemas.microsoft.com/office/drawing/2014/main" val="957743097"/>
                    </a:ext>
                  </a:extLst>
                </a:gridCol>
                <a:gridCol w="895348">
                  <a:extLst>
                    <a:ext uri="{9D8B030D-6E8A-4147-A177-3AD203B41FA5}">
                      <a16:colId xmlns:a16="http://schemas.microsoft.com/office/drawing/2014/main" val="3140703807"/>
                    </a:ext>
                  </a:extLst>
                </a:gridCol>
              </a:tblGrid>
              <a:tr h="145045">
                <a:tc gridSpan="4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네이버 부동산 매물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D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314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PK/FK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Logical Name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Name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7119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n_address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도로명주소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66501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n_rent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월세 구분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99865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n_size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전용 면적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FLOAT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18484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n_size_pro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공급 면적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FLOAT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77591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n_deposit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보증금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6419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n_pay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월세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INT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14895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PK</a:t>
                      </a:r>
                      <a:endParaRPr lang="ko-KR" alt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n_road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도로명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0654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PK</a:t>
                      </a:r>
                      <a:endParaRPr lang="ko-KR" alt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n_road_some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도로명 일부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길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로까지만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23021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n_name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건물명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1492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n_floor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해당층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총층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87728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n_date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입주가능일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83300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n_latitude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위도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FLOAT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392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n_longitude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경도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FLOAT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54467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n_loan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융자금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30904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n_side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건물 방향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12531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n_cost_incloud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관리비 포함 종류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4223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n_cost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관리비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6500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n_double_floor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복층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여부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5481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n_room_bath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방수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욕실수</a:t>
                      </a:r>
                      <a:endParaRPr lang="ko-KR" alt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84451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n_heat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난방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0200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n_parking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총 주차대수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86115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n_households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총 </a:t>
                      </a:r>
                      <a:r>
                        <a:rPr lang="ko-KR" alt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세대수</a:t>
                      </a:r>
                      <a:endParaRPr lang="ko-KR" alt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7936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n_area_type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지역 용도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2559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n_security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보안시설 종류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98221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n_other_con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기타 시설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53518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n_parking_incloud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주차 포함 여부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14447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n_window_veranda</a:t>
                      </a:r>
                      <a:endParaRPr lang="en-US" sz="1100" kern="120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방범창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베란다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12544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house_type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주택 유형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1500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</a:p>
                  </a:txBody>
                  <a:tcPr marL="6032" marR="6032" marT="6032" marB="0" anchor="ctr">
                    <a:lnL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A9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4609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B3C2962-750D-4A3F-A858-2E68DAB08C9A}"/>
              </a:ext>
            </a:extLst>
          </p:cNvPr>
          <p:cNvSpPr/>
          <p:nvPr/>
        </p:nvSpPr>
        <p:spPr>
          <a:xfrm>
            <a:off x="932467" y="896688"/>
            <a:ext cx="1928733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네이버 부동산 매물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0EC9E0-9825-4FE9-86C1-3084FC753E26}"/>
              </a:ext>
            </a:extLst>
          </p:cNvPr>
          <p:cNvSpPr/>
          <p:nvPr/>
        </p:nvSpPr>
        <p:spPr>
          <a:xfrm>
            <a:off x="8184559" y="1133291"/>
            <a:ext cx="1569660" cy="470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구별 평균 속도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C9ADF-8BAF-4DED-92CA-1C6583BB7016}"/>
              </a:ext>
            </a:extLst>
          </p:cNvPr>
          <p:cNvSpPr txBox="1"/>
          <p:nvPr/>
        </p:nvSpPr>
        <p:spPr>
          <a:xfrm>
            <a:off x="6946750" y="3315020"/>
            <a:ext cx="43127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거래 데이터 테이블에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부동산 매물을 도로명으로 매칭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구별 평균 속도는 추천 매물 시스템 코드가 실행되면 해당 테이블에서 값을 불러옴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33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2105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제작과정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웹사이트에 </a:t>
            </a:r>
            <a:r>
              <a:rPr lang="en-US" altLang="ko-KR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574B5-A2DB-48A1-8CBD-9EA6ADA29332}"/>
              </a:ext>
            </a:extLst>
          </p:cNvPr>
          <p:cNvSpPr txBox="1"/>
          <p:nvPr/>
        </p:nvSpPr>
        <p:spPr>
          <a:xfrm>
            <a:off x="611564" y="1369894"/>
            <a:ext cx="518774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0" u="none" strike="noStrike" dirty="0">
                <a:solidFill>
                  <a:srgbClr val="33848D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QGIS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 정보 오픈 소스 프로그램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데이터를 지도 상에 표시하고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정보 함수를 사용하기 위해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 정보 데이터로 변경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5D2AC8-0ECC-4AAB-A242-72CB87B0A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137" y="1489485"/>
            <a:ext cx="7789108" cy="42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0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2105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제작과정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웹사이트에 </a:t>
            </a:r>
            <a:r>
              <a:rPr lang="en-US" altLang="ko-KR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574B5-A2DB-48A1-8CBD-9EA6ADA29332}"/>
              </a:ext>
            </a:extLst>
          </p:cNvPr>
          <p:cNvSpPr txBox="1"/>
          <p:nvPr/>
        </p:nvSpPr>
        <p:spPr>
          <a:xfrm>
            <a:off x="592710" y="1369894"/>
            <a:ext cx="518774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0" u="none" strike="noStrike" dirty="0">
                <a:solidFill>
                  <a:srgbClr val="33848D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sz="2000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ost</a:t>
            </a:r>
            <a:r>
              <a:rPr lang="en-US" altLang="ko-KR" sz="2000" b="1" i="0" u="none" strike="noStrike" dirty="0">
                <a:solidFill>
                  <a:srgbClr val="33848D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greSQL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 데이터베이스 구축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불러올 때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속도 단축을 위해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 사용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7FD38F1-D0D4-4B35-A0C0-84A8EA621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68" y="1369894"/>
            <a:ext cx="8671430" cy="49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2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2105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결과시연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웹사이트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574B5-A2DB-48A1-8CBD-9EA6ADA29332}"/>
              </a:ext>
            </a:extLst>
          </p:cNvPr>
          <p:cNvSpPr txBox="1"/>
          <p:nvPr/>
        </p:nvSpPr>
        <p:spPr>
          <a:xfrm>
            <a:off x="4860184" y="1163972"/>
            <a:ext cx="518774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바로방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홈페이지</a:t>
            </a:r>
            <a:endParaRPr lang="en-US" altLang="ko-KR" sz="2000" b="1" i="0" u="none" strike="noStrike" dirty="0">
              <a:solidFill>
                <a:schemeClr val="bg2">
                  <a:lumMod val="50000"/>
                </a:schemeClr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90EC27-A505-4DE5-92C4-79F3015F5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38" y="1200928"/>
            <a:ext cx="535246" cy="5352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8DF9C2-049F-4D12-B46D-2FB7EAA01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536" y="1933182"/>
            <a:ext cx="6535162" cy="4189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BD395F-AF67-4B41-B903-DFBC715F2715}"/>
              </a:ext>
            </a:extLst>
          </p:cNvPr>
          <p:cNvSpPr txBox="1"/>
          <p:nvPr/>
        </p:nvSpPr>
        <p:spPr>
          <a:xfrm>
            <a:off x="800100" y="2428726"/>
            <a:ext cx="51877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웹사이트 제작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JAVAscript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 구현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디자인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6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37369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한계 및 향후 보완점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 및 보완점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918C55C-160D-45EF-AAA9-6E30B37FA890}"/>
              </a:ext>
            </a:extLst>
          </p:cNvPr>
          <p:cNvCxnSpPr>
            <a:cxnSpLocks/>
          </p:cNvCxnSpPr>
          <p:nvPr/>
        </p:nvCxnSpPr>
        <p:spPr>
          <a:xfrm>
            <a:off x="7043074" y="2417329"/>
            <a:ext cx="1650059" cy="0"/>
          </a:xfrm>
          <a:prstGeom prst="line">
            <a:avLst/>
          </a:prstGeom>
          <a:ln cap="sq">
            <a:solidFill>
              <a:schemeClr val="bg2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03E1148-4935-4D2A-B469-1FE57B79A0E6}"/>
              </a:ext>
            </a:extLst>
          </p:cNvPr>
          <p:cNvGrpSpPr/>
          <p:nvPr/>
        </p:nvGrpSpPr>
        <p:grpSpPr>
          <a:xfrm>
            <a:off x="8780381" y="1146656"/>
            <a:ext cx="2918682" cy="2097322"/>
            <a:chOff x="8780381" y="1146656"/>
            <a:chExt cx="2918682" cy="209732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D040FCF-6630-46A2-93AD-E436627E67A0}"/>
                </a:ext>
              </a:extLst>
            </p:cNvPr>
            <p:cNvSpPr/>
            <p:nvPr/>
          </p:nvSpPr>
          <p:spPr>
            <a:xfrm>
              <a:off x="8780381" y="1146656"/>
              <a:ext cx="2918682" cy="2097322"/>
            </a:xfrm>
            <a:prstGeom prst="roundRect">
              <a:avLst/>
            </a:prstGeom>
            <a:solidFill>
              <a:srgbClr val="69C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6E64AB-839B-451C-8C73-9DA45C3994FF}"/>
                </a:ext>
              </a:extLst>
            </p:cNvPr>
            <p:cNvSpPr txBox="1"/>
            <p:nvPr/>
          </p:nvSpPr>
          <p:spPr>
            <a:xfrm>
              <a:off x="8780381" y="1907673"/>
              <a:ext cx="29186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prstClr val="black">
                        <a:lumMod val="50000"/>
                        <a:lumOff val="50000"/>
                        <a:alpha val="15000"/>
                      </a:prst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가중치 점수의</a:t>
              </a:r>
              <a:br>
                <a:rPr lang="en-US" altLang="ko-KR" sz="2000" b="1" dirty="0">
                  <a:ln>
                    <a:solidFill>
                      <a:prstClr val="black">
                        <a:lumMod val="50000"/>
                        <a:lumOff val="50000"/>
                        <a:alpha val="15000"/>
                      </a:prst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b="1" dirty="0">
                  <a:ln>
                    <a:solidFill>
                      <a:prstClr val="black">
                        <a:lumMod val="50000"/>
                        <a:lumOff val="50000"/>
                        <a:alpha val="15000"/>
                      </a:prst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타당성 부족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DD87305-5254-4326-8E2E-654386B659E3}"/>
                </a:ext>
              </a:extLst>
            </p:cNvPr>
            <p:cNvSpPr txBox="1"/>
            <p:nvPr/>
          </p:nvSpPr>
          <p:spPr>
            <a:xfrm>
              <a:off x="9057354" y="2581202"/>
              <a:ext cx="23647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사용자 평점 및 후기를 통해 </a:t>
              </a:r>
              <a:endParaRPr lang="en-US" altLang="ko-KR" sz="1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가중치 지속 보완 필요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CA0588F-FF5C-4014-BD0A-0CFB9582F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83443" y="1289086"/>
              <a:ext cx="522136" cy="52213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01522B-4297-4486-84B8-46DBD5A27BF1}"/>
              </a:ext>
            </a:extLst>
          </p:cNvPr>
          <p:cNvGrpSpPr/>
          <p:nvPr/>
        </p:nvGrpSpPr>
        <p:grpSpPr>
          <a:xfrm>
            <a:off x="569850" y="3830327"/>
            <a:ext cx="2918682" cy="2295170"/>
            <a:chOff x="569850" y="3830327"/>
            <a:chExt cx="2918682" cy="229517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E32FF86-CA8C-4686-9541-439403C686C1}"/>
                </a:ext>
              </a:extLst>
            </p:cNvPr>
            <p:cNvSpPr/>
            <p:nvPr/>
          </p:nvSpPr>
          <p:spPr>
            <a:xfrm>
              <a:off x="569850" y="3830327"/>
              <a:ext cx="2918682" cy="2295170"/>
            </a:xfrm>
            <a:prstGeom prst="roundRect">
              <a:avLst/>
            </a:prstGeom>
            <a:solidFill>
              <a:srgbClr val="69C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6FD4666-1B9F-429D-ABFB-F84A6A4C1077}"/>
                </a:ext>
              </a:extLst>
            </p:cNvPr>
            <p:cNvSpPr txBox="1"/>
            <p:nvPr/>
          </p:nvSpPr>
          <p:spPr>
            <a:xfrm>
              <a:off x="569850" y="4567722"/>
              <a:ext cx="29186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prstClr val="black">
                        <a:lumMod val="50000"/>
                        <a:lumOff val="50000"/>
                        <a:alpha val="15000"/>
                      </a:prst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동향 관련</a:t>
              </a:r>
              <a:br>
                <a:rPr lang="en-US" altLang="ko-KR" sz="2000" b="1" dirty="0">
                  <a:ln>
                    <a:solidFill>
                      <a:prstClr val="black">
                        <a:lumMod val="50000"/>
                        <a:lumOff val="50000"/>
                        <a:alpha val="15000"/>
                      </a:prst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b="1" dirty="0">
                  <a:ln>
                    <a:solidFill>
                      <a:prstClr val="black">
                        <a:lumMod val="50000"/>
                        <a:lumOff val="50000"/>
                        <a:alpha val="15000"/>
                      </a:prst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 정보 제공 미흡 </a:t>
              </a:r>
              <a:endParaRPr lang="ko-KR" altLang="en-US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77FB92-629A-4F0F-9520-7139629C23AB}"/>
                </a:ext>
              </a:extLst>
            </p:cNvPr>
            <p:cNvSpPr txBox="1"/>
            <p:nvPr/>
          </p:nvSpPr>
          <p:spPr>
            <a:xfrm>
              <a:off x="710906" y="5267286"/>
              <a:ext cx="26248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실거래가 추이</a:t>
              </a:r>
              <a:r>
                <a:rPr lang="en-US" altLang="ko-KR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, </a:t>
              </a:r>
              <a:br>
                <a:rPr lang="en-US" altLang="ko-KR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</a:br>
              <a:r>
                <a:rPr lang="ko-KR" altLang="en-US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전</a:t>
              </a:r>
              <a:r>
                <a:rPr lang="en-US" altLang="ko-KR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/</a:t>
              </a:r>
              <a:r>
                <a:rPr lang="ko-KR" altLang="en-US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월세 거래 동향 등을 </a:t>
              </a:r>
              <a:br>
                <a:rPr lang="en-US" altLang="ko-KR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</a:br>
              <a:r>
                <a:rPr lang="ko-KR" altLang="en-US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그래프 형태로 제공 필요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E93F077A-A527-4597-898A-5E2E6630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51303" y="3969494"/>
              <a:ext cx="495459" cy="495459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4189E5-29D9-40E3-95E6-7815D7037D85}"/>
              </a:ext>
            </a:extLst>
          </p:cNvPr>
          <p:cNvGrpSpPr/>
          <p:nvPr/>
        </p:nvGrpSpPr>
        <p:grpSpPr>
          <a:xfrm>
            <a:off x="569850" y="1368668"/>
            <a:ext cx="2918682" cy="2097323"/>
            <a:chOff x="569850" y="1368668"/>
            <a:chExt cx="2918682" cy="209732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95F0EED4-181C-4224-BB9C-254515FCC2B1}"/>
                </a:ext>
              </a:extLst>
            </p:cNvPr>
            <p:cNvSpPr/>
            <p:nvPr/>
          </p:nvSpPr>
          <p:spPr>
            <a:xfrm>
              <a:off x="569850" y="1368668"/>
              <a:ext cx="2918682" cy="2097323"/>
            </a:xfrm>
            <a:prstGeom prst="roundRect">
              <a:avLst/>
            </a:prstGeom>
            <a:solidFill>
              <a:srgbClr val="69C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497436-87B2-4F52-945F-08557203CA81}"/>
                </a:ext>
              </a:extLst>
            </p:cNvPr>
            <p:cNvSpPr txBox="1"/>
            <p:nvPr/>
          </p:nvSpPr>
          <p:spPr>
            <a:xfrm>
              <a:off x="694995" y="2151407"/>
              <a:ext cx="272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prstClr val="black">
                        <a:lumMod val="50000"/>
                        <a:lumOff val="50000"/>
                        <a:alpha val="15000"/>
                      </a:prst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실시간 정보 반영 불가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41D31C-2629-495C-BBB6-63B8791261EB}"/>
                </a:ext>
              </a:extLst>
            </p:cNvPr>
            <p:cNvSpPr txBox="1"/>
            <p:nvPr/>
          </p:nvSpPr>
          <p:spPr>
            <a:xfrm>
              <a:off x="569850" y="2575602"/>
              <a:ext cx="29186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실시간 부동산 매물 정보</a:t>
              </a:r>
              <a:r>
                <a:rPr lang="en-US" altLang="ko-KR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,</a:t>
              </a:r>
              <a:br>
                <a:rPr lang="en-US" altLang="ko-KR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</a:br>
              <a:r>
                <a:rPr lang="ko-KR" altLang="en-US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편의시설 정보 등을 </a:t>
              </a:r>
              <a:br>
                <a:rPr lang="en-US" altLang="ko-KR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</a:br>
              <a:r>
                <a:rPr lang="ko-KR" altLang="en-US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가져 올 수 있도록 개선 필요 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66D9DF4-ECB6-425D-9F8B-6280CB766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51303" y="1503292"/>
              <a:ext cx="555224" cy="555224"/>
            </a:xfrm>
            <a:prstGeom prst="rect">
              <a:avLst/>
            </a:prstGeom>
          </p:spPr>
        </p:pic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9383E74-7CE0-4C9C-8FA2-030AC8259BA0}"/>
              </a:ext>
            </a:extLst>
          </p:cNvPr>
          <p:cNvCxnSpPr>
            <a:cxnSpLocks/>
          </p:cNvCxnSpPr>
          <p:nvPr/>
        </p:nvCxnSpPr>
        <p:spPr>
          <a:xfrm flipH="1">
            <a:off x="3528481" y="2722573"/>
            <a:ext cx="2244033" cy="0"/>
          </a:xfrm>
          <a:prstGeom prst="line">
            <a:avLst/>
          </a:prstGeom>
          <a:ln cap="sq">
            <a:solidFill>
              <a:schemeClr val="bg2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C3AEEF0-4619-45AD-B839-396DB17AF8EB}"/>
              </a:ext>
            </a:extLst>
          </p:cNvPr>
          <p:cNvCxnSpPr>
            <a:cxnSpLocks/>
          </p:cNvCxnSpPr>
          <p:nvPr/>
        </p:nvCxnSpPr>
        <p:spPr>
          <a:xfrm flipH="1">
            <a:off x="3432084" y="4924799"/>
            <a:ext cx="1475785" cy="0"/>
          </a:xfrm>
          <a:prstGeom prst="line">
            <a:avLst/>
          </a:prstGeom>
          <a:ln cap="sq">
            <a:solidFill>
              <a:schemeClr val="bg2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4DE0BED-8E99-4934-B97A-E92D0BFAA776}"/>
              </a:ext>
            </a:extLst>
          </p:cNvPr>
          <p:cNvCxnSpPr>
            <a:cxnSpLocks/>
          </p:cNvCxnSpPr>
          <p:nvPr/>
        </p:nvCxnSpPr>
        <p:spPr>
          <a:xfrm>
            <a:off x="7043074" y="4567722"/>
            <a:ext cx="1437191" cy="0"/>
          </a:xfrm>
          <a:prstGeom prst="line">
            <a:avLst/>
          </a:prstGeom>
          <a:ln cap="sq">
            <a:solidFill>
              <a:schemeClr val="bg2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25B2FE0E-219E-4CB3-9BEB-AFEB6CFB584B}"/>
              </a:ext>
            </a:extLst>
          </p:cNvPr>
          <p:cNvGrpSpPr/>
          <p:nvPr/>
        </p:nvGrpSpPr>
        <p:grpSpPr>
          <a:xfrm>
            <a:off x="8780381" y="3429001"/>
            <a:ext cx="2924751" cy="2791045"/>
            <a:chOff x="8780381" y="3429001"/>
            <a:chExt cx="2924751" cy="279104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3F8054B-4F46-4044-9A37-1E04067FD728}"/>
                </a:ext>
              </a:extLst>
            </p:cNvPr>
            <p:cNvSpPr/>
            <p:nvPr/>
          </p:nvSpPr>
          <p:spPr>
            <a:xfrm>
              <a:off x="8780381" y="3429001"/>
              <a:ext cx="2918682" cy="2791045"/>
            </a:xfrm>
            <a:prstGeom prst="roundRect">
              <a:avLst/>
            </a:prstGeom>
            <a:solidFill>
              <a:srgbClr val="69C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1C0B51-5594-4D62-85D1-AA9163977D1F}"/>
                </a:ext>
              </a:extLst>
            </p:cNvPr>
            <p:cNvSpPr txBox="1"/>
            <p:nvPr/>
          </p:nvSpPr>
          <p:spPr>
            <a:xfrm>
              <a:off x="8786450" y="4210976"/>
              <a:ext cx="29186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사용자 로그 축적 및</a:t>
              </a:r>
              <a:br>
                <a:rPr lang="en-US" altLang="ko-KR" sz="2000" b="1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</a:br>
              <a:r>
                <a:rPr lang="en-US" altLang="ko-KR" sz="2000" b="1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ko-KR" altLang="en-US" sz="2000" b="1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서비스 평점 기능 미비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FAE2EF6-3AC0-46D8-8E87-A969D331F1B3}"/>
                </a:ext>
              </a:extLst>
            </p:cNvPr>
            <p:cNvSpPr txBox="1"/>
            <p:nvPr/>
          </p:nvSpPr>
          <p:spPr>
            <a:xfrm>
              <a:off x="8786450" y="4893447"/>
              <a:ext cx="29065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로그인을 통한 로그 데이터 수집</a:t>
              </a:r>
              <a:r>
                <a:rPr lang="en-US" altLang="ko-KR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, </a:t>
              </a:r>
              <a:br>
                <a:rPr lang="en-US" altLang="ko-KR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</a:br>
              <a:r>
                <a:rPr lang="ko-KR" altLang="en-US" sz="1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추천 관련 평점 및 후기 기능 구현을 통해 향후 데이터 분석을 통한 개선 필요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BB8F4E0-2100-444F-AF77-AE991EF08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66355" y="3582557"/>
              <a:ext cx="523243" cy="523243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D79CA36-F90D-4473-B850-CBF844934CC3}"/>
                </a:ext>
              </a:extLst>
            </p:cNvPr>
            <p:cNvSpPr txBox="1"/>
            <p:nvPr/>
          </p:nvSpPr>
          <p:spPr>
            <a:xfrm>
              <a:off x="8780381" y="5616824"/>
              <a:ext cx="2918682" cy="400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prstClr val="black">
                        <a:lumMod val="50000"/>
                        <a:lumOff val="50000"/>
                        <a:alpha val="15000"/>
                      </a:prst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</a:t>
              </a:r>
              <a:r>
                <a:rPr lang="en-US" altLang="ko-KR" sz="2000" b="1" dirty="0">
                  <a:ln>
                    <a:solidFill>
                      <a:prstClr val="black">
                        <a:lumMod val="50000"/>
                        <a:lumOff val="50000"/>
                        <a:alpha val="15000"/>
                      </a:prst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UI </a:t>
              </a:r>
              <a:r>
                <a:rPr lang="ko-KR" altLang="en-US" sz="2000" b="1" dirty="0">
                  <a:ln>
                    <a:solidFill>
                      <a:prstClr val="black">
                        <a:lumMod val="50000"/>
                        <a:lumOff val="50000"/>
                        <a:alpha val="15000"/>
                      </a:prst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개선 필요</a:t>
              </a:r>
              <a:endParaRPr lang="ko-KR" altLang="en-US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F6CFE27-110E-4862-BC20-B8C14463D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2282" y="3592389"/>
              <a:ext cx="484575" cy="484575"/>
            </a:xfrm>
            <a:prstGeom prst="rect">
              <a:avLst/>
            </a:prstGeom>
          </p:spPr>
        </p:pic>
      </p:grpSp>
      <p:pic>
        <p:nvPicPr>
          <p:cNvPr id="58" name="그림 57" descr="지도이(가) 표시된 사진&#10;&#10;자동 생성된 설명">
            <a:extLst>
              <a:ext uri="{FF2B5EF4-FFF2-40B4-BE49-F238E27FC236}">
                <a16:creationId xmlns:a16="http://schemas.microsoft.com/office/drawing/2014/main" id="{C7A658A9-7504-45D6-8C22-B05407EFF98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980" y="2326254"/>
            <a:ext cx="3892123" cy="29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5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677B1CB-86DF-4FE3-A342-D8D7625108D0}"/>
              </a:ext>
            </a:extLst>
          </p:cNvPr>
          <p:cNvSpPr/>
          <p:nvPr/>
        </p:nvSpPr>
        <p:spPr>
          <a:xfrm>
            <a:off x="0" y="0"/>
            <a:ext cx="226469" cy="6858000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070E6D8-12AB-4B6B-84D9-97BB8EE9F582}"/>
              </a:ext>
            </a:extLst>
          </p:cNvPr>
          <p:cNvSpPr txBox="1"/>
          <p:nvPr/>
        </p:nvSpPr>
        <p:spPr>
          <a:xfrm>
            <a:off x="1387744" y="7641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목차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F383CC9-1337-4FB6-92C7-D2AF4FD764F2}"/>
              </a:ext>
            </a:extLst>
          </p:cNvPr>
          <p:cNvSpPr txBox="1"/>
          <p:nvPr/>
        </p:nvSpPr>
        <p:spPr>
          <a:xfrm>
            <a:off x="1387744" y="168004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b="1" dirty="0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개요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6C144E9-03DB-4406-B12F-25EE5995BFD9}"/>
              </a:ext>
            </a:extLst>
          </p:cNvPr>
          <p:cNvSpPr txBox="1"/>
          <p:nvPr/>
        </p:nvSpPr>
        <p:spPr>
          <a:xfrm>
            <a:off x="1387744" y="241964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b="1" dirty="0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 과정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0154B3AE-6EB5-4953-A061-F10A0B1D937D}"/>
              </a:ext>
            </a:extLst>
          </p:cNvPr>
          <p:cNvSpPr txBox="1"/>
          <p:nvPr/>
        </p:nvSpPr>
        <p:spPr>
          <a:xfrm>
            <a:off x="1725548" y="2875054"/>
            <a:ext cx="1451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웹사이트 형태 기획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60D06207-49AB-467C-BEB4-81D1CF9CE765}"/>
              </a:ext>
            </a:extLst>
          </p:cNvPr>
          <p:cNvSpPr txBox="1"/>
          <p:nvPr/>
        </p:nvSpPr>
        <p:spPr>
          <a:xfrm>
            <a:off x="1725548" y="3171080"/>
            <a:ext cx="17988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공공데이터 수집</a:t>
            </a:r>
            <a:r>
              <a:rPr lang="en-US" altLang="ko-KR" sz="13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dirty="0" err="1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endParaRPr lang="en-US" altLang="ko-KR" sz="13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B6135DAA-86DB-4EE2-8573-88E4E3423063}"/>
              </a:ext>
            </a:extLst>
          </p:cNvPr>
          <p:cNvSpPr txBox="1"/>
          <p:nvPr/>
        </p:nvSpPr>
        <p:spPr>
          <a:xfrm>
            <a:off x="1387744" y="479542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b="1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시연</a:t>
            </a:r>
            <a:endParaRPr lang="ko-KR" altLang="en-US" b="1" dirty="0">
              <a:solidFill>
                <a:srgbClr val="69C1C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1ECC0-7246-4D27-8749-49AC99A63B0A}"/>
              </a:ext>
            </a:extLst>
          </p:cNvPr>
          <p:cNvSpPr txBox="1"/>
          <p:nvPr/>
        </p:nvSpPr>
        <p:spPr>
          <a:xfrm>
            <a:off x="1725548" y="3463468"/>
            <a:ext cx="1529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EDA, </a:t>
            </a:r>
            <a:r>
              <a:rPr lang="ko-KR" altLang="en-US" sz="13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300" dirty="0" err="1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en-US" altLang="ko-KR" sz="13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95DDDAE-7EE4-4E89-A1E8-24F4BA89299E}"/>
              </a:ext>
            </a:extLst>
          </p:cNvPr>
          <p:cNvSpPr txBox="1"/>
          <p:nvPr/>
        </p:nvSpPr>
        <p:spPr>
          <a:xfrm>
            <a:off x="1733847" y="4049694"/>
            <a:ext cx="1529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웹사이트 제작</a:t>
            </a:r>
            <a:endParaRPr lang="en-US" altLang="ko-KR" sz="13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3E84412C-5FE5-4592-8617-A735F64B9DE6}"/>
              </a:ext>
            </a:extLst>
          </p:cNvPr>
          <p:cNvSpPr txBox="1"/>
          <p:nvPr/>
        </p:nvSpPr>
        <p:spPr>
          <a:xfrm>
            <a:off x="1733847" y="3754708"/>
            <a:ext cx="17860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추천 시스템 제작</a:t>
            </a:r>
            <a:endParaRPr lang="en-US" altLang="ko-KR" sz="13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0B8428-2B49-4901-8045-26F582C9E26F}"/>
              </a:ext>
            </a:extLst>
          </p:cNvPr>
          <p:cNvSpPr txBox="1"/>
          <p:nvPr/>
        </p:nvSpPr>
        <p:spPr>
          <a:xfrm>
            <a:off x="1387744" y="5530577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b="1" dirty="0">
                <a:solidFill>
                  <a:srgbClr val="69C1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 및 향후 보완점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A431C67-2EBE-4630-8ABA-A09817930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5" y="700227"/>
            <a:ext cx="628846" cy="62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5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677B1CB-86DF-4FE3-A342-D8D7625108D0}"/>
              </a:ext>
            </a:extLst>
          </p:cNvPr>
          <p:cNvSpPr/>
          <p:nvPr/>
        </p:nvSpPr>
        <p:spPr>
          <a:xfrm>
            <a:off x="0" y="0"/>
            <a:ext cx="226469" cy="6858000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070E6D8-12AB-4B6B-84D9-97BB8EE9F582}"/>
              </a:ext>
            </a:extLst>
          </p:cNvPr>
          <p:cNvSpPr txBox="1"/>
          <p:nvPr/>
        </p:nvSpPr>
        <p:spPr>
          <a:xfrm>
            <a:off x="558404" y="2032000"/>
            <a:ext cx="219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bg2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</a:p>
        </p:txBody>
      </p:sp>
      <p:pic>
        <p:nvPicPr>
          <p:cNvPr id="431" name="그림 430" descr="지도이(가) 표시된 사진&#10;&#10;자동 생성된 설명">
            <a:extLst>
              <a:ext uri="{FF2B5EF4-FFF2-40B4-BE49-F238E27FC236}">
                <a16:creationId xmlns:a16="http://schemas.microsoft.com/office/drawing/2014/main" id="{5225A695-A9C0-4DEA-8D42-EF88A8FC6F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11" y="729000"/>
            <a:ext cx="703521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1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13BA2D00-216F-4657-90A7-AC8AE8B7DD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27" y="4460064"/>
            <a:ext cx="2884741" cy="22142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2637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 및 개요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무엇을 왜 만들기로 했나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92FF5A-8D3F-4A2D-8075-93F6462F7C0F}"/>
              </a:ext>
            </a:extLst>
          </p:cNvPr>
          <p:cNvSpPr txBox="1"/>
          <p:nvPr/>
        </p:nvSpPr>
        <p:spPr>
          <a:xfrm>
            <a:off x="1311992" y="1997839"/>
            <a:ext cx="9568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취직 또는 취업 준비로 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서울에 자취방을 구해야 하는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2030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세대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자취방을 구할 때 넓은 서울에서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어느 지역부터 찾아봐야 할지 막막했던 경험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41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지도이(가) 표시된 사진&#10;&#10;자동 생성된 설명">
            <a:extLst>
              <a:ext uri="{FF2B5EF4-FFF2-40B4-BE49-F238E27FC236}">
                <a16:creationId xmlns:a16="http://schemas.microsoft.com/office/drawing/2014/main" id="{E4F5831E-6FFA-40B5-8AAA-EA20169ABD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1" y="1512321"/>
            <a:ext cx="4645905" cy="35660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2637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 및 개요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무엇을 왜 만들기로 했나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480F-38B6-4941-9F32-2CD0A8A5ABF1}"/>
              </a:ext>
            </a:extLst>
          </p:cNvPr>
          <p:cNvSpPr txBox="1"/>
          <p:nvPr/>
        </p:nvSpPr>
        <p:spPr>
          <a:xfrm>
            <a:off x="3939419" y="4254292"/>
            <a:ext cx="8544232" cy="183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자취방을 추천해주는 웹사이트</a:t>
            </a:r>
            <a:endParaRPr lang="en-US" altLang="ko-KR" sz="2600" b="1" dirty="0">
              <a:solidFill>
                <a:srgbClr val="33848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실거래가 기반 집 추천과</a:t>
            </a:r>
            <a:endParaRPr lang="en-US" altLang="ko-KR" sz="2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집의 현재 부동산 매물 정보까지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358409-949A-44AF-A131-BE41C2F04C14}"/>
              </a:ext>
            </a:extLst>
          </p:cNvPr>
          <p:cNvCxnSpPr>
            <a:cxnSpLocks/>
          </p:cNvCxnSpPr>
          <p:nvPr/>
        </p:nvCxnSpPr>
        <p:spPr>
          <a:xfrm>
            <a:off x="5003636" y="2929789"/>
            <a:ext cx="2779397" cy="0"/>
          </a:xfrm>
          <a:prstGeom prst="line">
            <a:avLst/>
          </a:prstGeom>
          <a:ln cap="sq">
            <a:solidFill>
              <a:schemeClr val="bg2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9EAFA8-1F32-4F7C-B523-20CA9D39CAF8}"/>
              </a:ext>
            </a:extLst>
          </p:cNvPr>
          <p:cNvGrpSpPr/>
          <p:nvPr/>
        </p:nvGrpSpPr>
        <p:grpSpPr>
          <a:xfrm>
            <a:off x="9190243" y="2308870"/>
            <a:ext cx="1745750" cy="1745750"/>
            <a:chOff x="9649865" y="726033"/>
            <a:chExt cx="1745750" cy="17457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ACDBA89-D10B-4B8C-BE0F-D55FA96B3407}"/>
                </a:ext>
              </a:extLst>
            </p:cNvPr>
            <p:cNvSpPr/>
            <p:nvPr/>
          </p:nvSpPr>
          <p:spPr>
            <a:xfrm>
              <a:off x="9649865" y="726033"/>
              <a:ext cx="1745750" cy="1745750"/>
            </a:xfrm>
            <a:prstGeom prst="ellipse">
              <a:avLst/>
            </a:prstGeom>
            <a:solidFill>
              <a:srgbClr val="9A9DA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F8EE88-7F91-4851-A601-092156DDA850}"/>
                </a:ext>
              </a:extLst>
            </p:cNvPr>
            <p:cNvSpPr txBox="1"/>
            <p:nvPr/>
          </p:nvSpPr>
          <p:spPr>
            <a:xfrm>
              <a:off x="9843140" y="1023341"/>
              <a:ext cx="1350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부동산 </a:t>
              </a:r>
              <a:endPara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매물 정보</a:t>
              </a:r>
              <a:endPara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연동 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0D42E34-E427-45AF-A521-3F62C465EA85}"/>
              </a:ext>
            </a:extLst>
          </p:cNvPr>
          <p:cNvGrpSpPr/>
          <p:nvPr/>
        </p:nvGrpSpPr>
        <p:grpSpPr>
          <a:xfrm>
            <a:off x="7642343" y="1057631"/>
            <a:ext cx="1745750" cy="1745750"/>
            <a:chOff x="7271272" y="726033"/>
            <a:chExt cx="1745750" cy="174575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9E0EAD9-68D9-4874-8FA9-10BFB37E8244}"/>
                </a:ext>
              </a:extLst>
            </p:cNvPr>
            <p:cNvSpPr/>
            <p:nvPr/>
          </p:nvSpPr>
          <p:spPr>
            <a:xfrm>
              <a:off x="7271272" y="726033"/>
              <a:ext cx="1745750" cy="1745750"/>
            </a:xfrm>
            <a:prstGeom prst="ellipse">
              <a:avLst/>
            </a:prstGeom>
            <a:solidFill>
              <a:srgbClr val="69C1C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E870DB-7FD4-4239-A90A-9CFEF744EC97}"/>
                </a:ext>
              </a:extLst>
            </p:cNvPr>
            <p:cNvSpPr txBox="1"/>
            <p:nvPr/>
          </p:nvSpPr>
          <p:spPr>
            <a:xfrm>
              <a:off x="7469122" y="1015405"/>
              <a:ext cx="1350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실거래가 </a:t>
              </a:r>
              <a:endPara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기반</a:t>
              </a:r>
              <a:endPara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algn="ctr"/>
              <a:r>
                <a:rPr lang="ko-KR" altLang="en-US" sz="24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집 추천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2272E5C6-E4D1-4AA3-ADAC-E6670C2D8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02" y="2749734"/>
            <a:ext cx="442352" cy="44235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9193910-A103-418C-BD3C-6285A11CB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07" y="3244138"/>
            <a:ext cx="442352" cy="44235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988EEE5-44D9-4251-8C7B-E97EB1B42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98" y="3749017"/>
            <a:ext cx="442352" cy="4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8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497F9C9-5A42-4CA7-9EEA-7DC0C95C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91" y="1066186"/>
            <a:ext cx="2270754" cy="3626672"/>
          </a:xfrm>
          <a:prstGeom prst="rect">
            <a:avLst/>
          </a:prstGeom>
          <a:ln>
            <a:solidFill>
              <a:srgbClr val="9A9DA2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2105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제작과정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웹사이트 형태 기획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CBBF80B-FAFF-4A42-AC92-4FA1AEA9A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8" y="1750141"/>
            <a:ext cx="2858462" cy="3752827"/>
          </a:xfrm>
          <a:prstGeom prst="rect">
            <a:avLst/>
          </a:prstGeom>
          <a:ln>
            <a:solidFill>
              <a:srgbClr val="9A9DA2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196DD8-EF26-4D45-92DA-9426E7C14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82" y="1369894"/>
            <a:ext cx="3500750" cy="4702499"/>
          </a:xfrm>
          <a:prstGeom prst="rect">
            <a:avLst/>
          </a:prstGeom>
          <a:ln>
            <a:solidFill>
              <a:srgbClr val="9A9DA2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577A7D-51CB-4C1F-9A25-EFDD37ABE1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35" y="2972102"/>
            <a:ext cx="3189297" cy="2256669"/>
          </a:xfrm>
          <a:prstGeom prst="rect">
            <a:avLst/>
          </a:prstGeom>
          <a:ln>
            <a:solidFill>
              <a:srgbClr val="9A9DA2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4A9CBD-1FF8-4D2D-B780-D41DF8F342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7" y="3706016"/>
            <a:ext cx="2784910" cy="28300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C46AA7-C5F4-4522-9670-E637CDD9136F}"/>
              </a:ext>
            </a:extLst>
          </p:cNvPr>
          <p:cNvSpPr txBox="1"/>
          <p:nvPr/>
        </p:nvSpPr>
        <p:spPr>
          <a:xfrm>
            <a:off x="7351742" y="1105042"/>
            <a:ext cx="445181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웹사이트 구성 초안</a:t>
            </a:r>
            <a:endParaRPr lang="en-US" altLang="ko-KR" b="1" dirty="0">
              <a:solidFill>
                <a:srgbClr val="33848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목표했던 웹사이트 형태 </a:t>
            </a:r>
            <a:endParaRPr lang="en-US" altLang="ko-KR" sz="1600" b="1" dirty="0">
              <a:solidFill>
                <a:srgbClr val="33848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 화면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주택 형태 선택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오피스텔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빌라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단독다가구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월세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보증금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월세 입력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직장 주소 입력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선호 편의시설 선택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디테일 화면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지도에 추천 집과 편의시설 정보 띄우기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부동산 매물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거래되었던 가격 추이 통계정보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68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2105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제작과정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공공데이터 수집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35097-3F59-42E8-B2FC-7EC0D7E2F31A}"/>
              </a:ext>
            </a:extLst>
          </p:cNvPr>
          <p:cNvSpPr txBox="1"/>
          <p:nvPr/>
        </p:nvSpPr>
        <p:spPr>
          <a:xfrm>
            <a:off x="800100" y="1351200"/>
            <a:ext cx="967494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실거래가 정보</a:t>
            </a:r>
            <a:endParaRPr lang="en-US" altLang="ko-KR" sz="2000" b="1" dirty="0">
              <a:solidFill>
                <a:srgbClr val="33848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수집처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국토교통부 실거래가 공개시스템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http://rtdown.molit.go.kr/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종류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서울에서 자취방을 구하는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2030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세대 타겟에 맞추어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전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월세 연립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 다가구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오피스텔 데이터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i="0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기간 </a:t>
            </a:r>
            <a:r>
              <a:rPr lang="en-US" altLang="ko-KR" sz="1600" i="0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2015.01.01~2020.09.30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i="0" dirty="0">
                <a:solidFill>
                  <a:srgbClr val="33848D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b="1" i="0" dirty="0">
                <a:solidFill>
                  <a:srgbClr val="33848D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편의시설 </a:t>
            </a:r>
            <a:endParaRPr lang="en-US" altLang="ko-KR" sz="2000" b="1" i="0" dirty="0">
              <a:solidFill>
                <a:srgbClr val="33848D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수집처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 데이터 포털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https://www.data.go.kr/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–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데이터명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소상 공인 시장 진흥 공단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상가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상권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종류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세탁업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다이소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실내운동시설</a:t>
            </a:r>
            <a:endParaRPr lang="en-US" altLang="ko-KR" sz="1600" b="0" i="0" dirty="0">
              <a:solidFill>
                <a:schemeClr val="bg2">
                  <a:lumMod val="50000"/>
                </a:schemeClr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수집처</a:t>
            </a:r>
            <a:r>
              <a:rPr lang="en-US" altLang="ko-KR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열린 데이터 광장</a:t>
            </a:r>
            <a:r>
              <a:rPr lang="en-US" altLang="ko-KR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https://data.seoul.go.kr/</a:t>
            </a:r>
            <a:r>
              <a:rPr lang="en-US" altLang="ko-KR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데이터명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서울특별시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체력단련장업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인허가 정보</a:t>
            </a:r>
            <a:endParaRPr lang="en-US" altLang="ko-KR" sz="14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종류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실내운동시설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 데이터 포털에서 수집한 실내운동시설 데이터가 다소 미비하여 보완 용도로 수집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지하철역</a:t>
            </a:r>
            <a:endParaRPr lang="en-US" altLang="ko-KR" sz="2000" b="1" dirty="0">
              <a:solidFill>
                <a:srgbClr val="33848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열린 데이터 광장</a:t>
            </a:r>
            <a:r>
              <a:rPr lang="en-US" altLang="ko-KR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https://data.seoul.go.kr/</a:t>
            </a:r>
            <a:r>
              <a:rPr lang="en-US" altLang="ko-KR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-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데이터명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서울특별시 노선 별 지하철역 정보</a:t>
            </a:r>
            <a:r>
              <a:rPr lang="en-US" altLang="ko-KR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</a:t>
            </a:r>
            <a:r>
              <a:rPr lang="en-US" altLang="ko-KR" sz="1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4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2105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제작과정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 </a:t>
            </a:r>
            <a:r>
              <a:rPr lang="en-US" altLang="ko-KR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API, </a:t>
            </a:r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부동산 </a:t>
            </a:r>
            <a:r>
              <a:rPr lang="ko-KR" altLang="en-US" dirty="0" err="1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endParaRPr lang="ko-KR" altLang="en-US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35097-3F59-42E8-B2FC-7EC0D7E2F31A}"/>
              </a:ext>
            </a:extLst>
          </p:cNvPr>
          <p:cNvSpPr txBox="1"/>
          <p:nvPr/>
        </p:nvSpPr>
        <p:spPr>
          <a:xfrm>
            <a:off x="800100" y="2105561"/>
            <a:ext cx="96749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위도</a:t>
            </a:r>
            <a:r>
              <a:rPr lang="en-US" altLang="ko-KR" sz="2000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</a:t>
            </a:r>
            <a:r>
              <a:rPr lang="en-US" altLang="ko-KR" sz="2000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거래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편의시설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지하철역 데이터에 위도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 컬럼 추가</a:t>
            </a:r>
            <a:endParaRPr lang="en-US" altLang="ko-KR" sz="1600" dirty="0">
              <a:solidFill>
                <a:srgbClr val="E7E6E6">
                  <a:lumMod val="5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</a:t>
            </a:r>
            <a:r>
              <a:rPr lang="en-US" altLang="ko-KR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편의시설</a:t>
            </a:r>
            <a:r>
              <a:rPr lang="en-US" altLang="ko-KR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지하철역 데이터가 각각 별도의 데이터이므로</a:t>
            </a:r>
            <a:r>
              <a:rPr lang="en-US" altLang="ko-KR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위도</a:t>
            </a:r>
            <a:r>
              <a:rPr lang="en-US" altLang="ko-KR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 기준으로 매칭하여 활용하기 위한 목적</a:t>
            </a:r>
            <a:r>
              <a:rPr lang="en-US" altLang="ko-KR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dirty="0">
              <a:solidFill>
                <a:srgbClr val="E7E6E6">
                  <a:lumMod val="5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rgbClr val="33848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부동산 </a:t>
            </a:r>
            <a:r>
              <a:rPr lang="ko-KR" altLang="en-US" sz="2000" b="1" dirty="0" err="1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endParaRPr lang="en-US" altLang="ko-KR" sz="2000" b="1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rgbClr val="33848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 이용하여 네이버 부동산에 올라온 부동산 실 매물 데이터 구 별로 나누어 </a:t>
            </a:r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된 데이터에 위도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 컬럼 추가 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실거래가 데이터에 실제 매물 데이터를 매칭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연동하여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최신 데이터 제공 용도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56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2105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제작과정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dirty="0" err="1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574B5-A2DB-48A1-8CBD-9EA6ADA29332}"/>
              </a:ext>
            </a:extLst>
          </p:cNvPr>
          <p:cNvSpPr txBox="1"/>
          <p:nvPr/>
        </p:nvSpPr>
        <p:spPr>
          <a:xfrm>
            <a:off x="800099" y="1535866"/>
            <a:ext cx="108891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실거래가 정보</a:t>
            </a:r>
            <a:endParaRPr lang="en-US" altLang="ko-KR" sz="2000" b="1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rgbClr val="33848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오피스텔</a:t>
            </a:r>
            <a:r>
              <a:rPr lang="en-US" altLang="ko-KR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(208947)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도로명 외 주소 컬럼 삭제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불필요한 컬럼 삭제</a:t>
            </a:r>
            <a:endParaRPr lang="en-US" altLang="ko-KR" sz="1600" dirty="0">
              <a:solidFill>
                <a:srgbClr val="E7E6E6">
                  <a:lumMod val="5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 다가구</a:t>
            </a:r>
            <a:r>
              <a:rPr lang="en-US" altLang="ko-KR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(762504)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도로명 </a:t>
            </a:r>
            <a:r>
              <a:rPr lang="ko-KR" altLang="en-US" sz="1600" dirty="0" err="1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73841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삭제</a:t>
            </a:r>
            <a:r>
              <a:rPr lang="en-US" altLang="ko-KR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관악구 주로 분포</a:t>
            </a:r>
            <a:r>
              <a:rPr lang="en-US" altLang="ko-KR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지번 주소는 단독 다가구의 모든 데이터가 </a:t>
            </a:r>
            <a:r>
              <a:rPr lang="ko-KR" altLang="en-US" sz="1400" dirty="0" err="1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마스킹되어있어</a:t>
            </a:r>
            <a:r>
              <a:rPr lang="ko-KR" altLang="en-US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 불가</a:t>
            </a:r>
            <a:r>
              <a:rPr lang="en-US" altLang="ko-KR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연립</a:t>
            </a:r>
            <a:r>
              <a:rPr lang="en-US" altLang="ko-KR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(503838)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도로명 외 주소 컬럼 삭제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불필요한 컬럼 삭제</a:t>
            </a:r>
            <a:endParaRPr lang="en-US" altLang="ko-KR" sz="1600" dirty="0">
              <a:solidFill>
                <a:srgbClr val="E7E6E6">
                  <a:lumMod val="5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전체 데이터에서 중복된 데이터 삭제</a:t>
            </a:r>
            <a:endParaRPr lang="en-US" altLang="ko-KR" sz="1600" dirty="0">
              <a:solidFill>
                <a:srgbClr val="E7E6E6">
                  <a:lumMod val="5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각 매물 별 최신 거래 데이터 구분 컬럼 추가</a:t>
            </a:r>
            <a:r>
              <a:rPr lang="en-US" altLang="ko-KR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최신 거래일 경우 </a:t>
            </a:r>
            <a:r>
              <a:rPr lang="en-US" altLang="ko-KR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1, </a:t>
            </a:r>
            <a:r>
              <a:rPr lang="ko-KR" altLang="en-US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아닌 경우 </a:t>
            </a:r>
            <a:r>
              <a:rPr lang="en-US" altLang="ko-KR" sz="14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0)</a:t>
            </a:r>
            <a:b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</a:b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주소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건물명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전월세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면적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범주형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), 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층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범주형</a:t>
            </a: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solidFill>
                  <a:srgbClr val="E7E6E6">
                    <a:lumMod val="5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컬럼이 모두 같은 매물 중 최신 거래 구별</a:t>
            </a:r>
            <a:endParaRPr lang="en-US" altLang="ko-KR" sz="1600" dirty="0">
              <a:solidFill>
                <a:srgbClr val="E7E6E6">
                  <a:lumMod val="5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rgbClr val="33848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b="1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부동산 매물</a:t>
            </a:r>
            <a:endParaRPr lang="en-US" altLang="ko-KR" sz="2000" b="1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rgbClr val="33848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</a:t>
            </a:r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매물이지만 각기 다른 공인중개사에서 업로드한 중복 매물 데이터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면적 단위가 공급면적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계약면적 등으로 나뉘어져 있어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전용면적 수치를 추출하여 통일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실거래가 정보 데이터와 도로명주소 기준으로 매칭하여 최종 웹페이지에서 불러올 수 있도록 함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13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DF14030-984E-4511-81AE-0445F4E62274}"/>
              </a:ext>
            </a:extLst>
          </p:cNvPr>
          <p:cNvSpPr txBox="1"/>
          <p:nvPr/>
        </p:nvSpPr>
        <p:spPr>
          <a:xfrm>
            <a:off x="800100" y="102632"/>
            <a:ext cx="2105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2600" dirty="0">
                <a:solidFill>
                  <a:srgbClr val="69C1C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제작과정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3CBCE-E38D-49EC-981C-A6C35EAE3D20}"/>
              </a:ext>
            </a:extLst>
          </p:cNvPr>
          <p:cNvSpPr/>
          <p:nvPr/>
        </p:nvSpPr>
        <p:spPr>
          <a:xfrm>
            <a:off x="-1" y="0"/>
            <a:ext cx="721801" cy="1004332"/>
          </a:xfrm>
          <a:prstGeom prst="rect">
            <a:avLst/>
          </a:prstGeom>
          <a:solidFill>
            <a:srgbClr val="69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7587BF-74F3-43EA-A321-BC2DA89689A6}"/>
              </a:ext>
            </a:extLst>
          </p:cNvPr>
          <p:cNvSpPr txBox="1"/>
          <p:nvPr/>
        </p:nvSpPr>
        <p:spPr>
          <a:xfrm>
            <a:off x="800100" y="551597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dirty="0" err="1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반경 </a:t>
            </a:r>
            <a:r>
              <a:rPr lang="en-US" altLang="ko-KR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300m </a:t>
            </a:r>
            <a:r>
              <a:rPr lang="ko-KR" altLang="en-US" dirty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편의시설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35097-3F59-42E8-B2FC-7EC0D7E2F31A}"/>
              </a:ext>
            </a:extLst>
          </p:cNvPr>
          <p:cNvSpPr txBox="1"/>
          <p:nvPr/>
        </p:nvSpPr>
        <p:spPr>
          <a:xfrm>
            <a:off x="800100" y="1239226"/>
            <a:ext cx="107835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3-1. </a:t>
            </a:r>
            <a:r>
              <a:rPr lang="ko-KR" altLang="en-US" sz="2000" b="1" dirty="0">
                <a:solidFill>
                  <a:srgbClr val="33848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편의시설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거래 데이터에 위도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 기준으로 주변 반경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300m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편의시설 정보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점포명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 및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 당 편의시설 각각의 개수 컬럼 추가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대형마트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문화시설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카페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병원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음식점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거리계산 함수 이용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공공데이터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세탁업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다이소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실내운동시설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7DEBDA-4D69-4366-AEA1-E9B707CFAE74}"/>
              </a:ext>
            </a:extLst>
          </p:cNvPr>
          <p:cNvGrpSpPr/>
          <p:nvPr/>
        </p:nvGrpSpPr>
        <p:grpSpPr>
          <a:xfrm>
            <a:off x="4107282" y="4112068"/>
            <a:ext cx="7335378" cy="2606464"/>
            <a:chOff x="2799477" y="4067376"/>
            <a:chExt cx="7335378" cy="260646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1F7C07-7F58-4742-8D0C-EF8C3544A4E8}"/>
                </a:ext>
              </a:extLst>
            </p:cNvPr>
            <p:cNvSpPr txBox="1"/>
            <p:nvPr/>
          </p:nvSpPr>
          <p:spPr>
            <a:xfrm>
              <a:off x="9043474" y="5017886"/>
              <a:ext cx="109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. . .</a:t>
              </a:r>
              <a:endParaRPr lang="ko-KR" altLang="en-US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6FF193E-8080-4C1B-84DC-E4349F8B9049}"/>
                </a:ext>
              </a:extLst>
            </p:cNvPr>
            <p:cNvGrpSpPr/>
            <p:nvPr/>
          </p:nvGrpSpPr>
          <p:grpSpPr>
            <a:xfrm>
              <a:off x="2799477" y="4067376"/>
              <a:ext cx="5656261" cy="2109144"/>
              <a:chOff x="2799477" y="4067376"/>
              <a:chExt cx="5656261" cy="2109144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662756B-D676-4CDC-A506-DD4ED07055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252" y="4810293"/>
                <a:ext cx="1524000" cy="0"/>
              </a:xfrm>
              <a:prstGeom prst="line">
                <a:avLst/>
              </a:prstGeom>
              <a:ln w="5715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D2342AA-A56D-4BAC-A148-5F0BA16EC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6745" y="5223253"/>
                <a:ext cx="512507" cy="0"/>
              </a:xfrm>
              <a:prstGeom prst="line">
                <a:avLst/>
              </a:prstGeom>
              <a:ln w="5715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CB5C263-A278-45F8-9B29-D40AD34F3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0677" y="4810293"/>
                <a:ext cx="0" cy="810387"/>
              </a:xfrm>
              <a:prstGeom prst="line">
                <a:avLst/>
              </a:prstGeom>
              <a:ln w="5715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CF07B3F3-0628-4ABE-B237-18CC11BCD7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6745" y="5620680"/>
                <a:ext cx="512507" cy="0"/>
              </a:xfrm>
              <a:prstGeom prst="line">
                <a:avLst/>
              </a:prstGeom>
              <a:ln w="5715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E6B4970B-F0D7-417B-912A-50BE1703B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5209" y="4794904"/>
                <a:ext cx="512507" cy="0"/>
              </a:xfrm>
              <a:prstGeom prst="line">
                <a:avLst/>
              </a:prstGeom>
              <a:ln w="5715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5B6A5D-8625-44C7-BBD0-5BF4DBF702FE}"/>
                  </a:ext>
                </a:extLst>
              </p:cNvPr>
              <p:cNvSpPr txBox="1"/>
              <p:nvPr/>
            </p:nvSpPr>
            <p:spPr>
              <a:xfrm>
                <a:off x="4326192" y="4451147"/>
                <a:ext cx="1091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300m </a:t>
                </a:r>
                <a:r>
                  <a:rPr lang="ko-KR" altLang="en-US" sz="1400" b="1" dirty="0"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내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4E2899-5683-49CE-90F2-E4AA70EA3C7A}"/>
                  </a:ext>
                </a:extLst>
              </p:cNvPr>
              <p:cNvSpPr txBox="1"/>
              <p:nvPr/>
            </p:nvSpPr>
            <p:spPr>
              <a:xfrm>
                <a:off x="5417573" y="4618392"/>
                <a:ext cx="1010519" cy="307777"/>
              </a:xfrm>
              <a:prstGeom prst="rect">
                <a:avLst/>
              </a:prstGeom>
              <a:solidFill>
                <a:srgbClr val="69C1C9">
                  <a:alpha val="20000"/>
                </a:srgbClr>
              </a:solidFill>
              <a:ln w="28575" cap="rnd">
                <a:solidFill>
                  <a:srgbClr val="33848D">
                    <a:alpha val="6200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10519"/>
                          <a:gd name="connsiteY0" fmla="*/ 0 h 338554"/>
                          <a:gd name="connsiteX1" fmla="*/ 525470 w 1010519"/>
                          <a:gd name="connsiteY1" fmla="*/ 0 h 338554"/>
                          <a:gd name="connsiteX2" fmla="*/ 1010519 w 1010519"/>
                          <a:gd name="connsiteY2" fmla="*/ 0 h 338554"/>
                          <a:gd name="connsiteX3" fmla="*/ 1010519 w 1010519"/>
                          <a:gd name="connsiteY3" fmla="*/ 338554 h 338554"/>
                          <a:gd name="connsiteX4" fmla="*/ 515365 w 1010519"/>
                          <a:gd name="connsiteY4" fmla="*/ 338554 h 338554"/>
                          <a:gd name="connsiteX5" fmla="*/ 0 w 1010519"/>
                          <a:gd name="connsiteY5" fmla="*/ 338554 h 338554"/>
                          <a:gd name="connsiteX6" fmla="*/ 0 w 1010519"/>
                          <a:gd name="connsiteY6" fmla="*/ 0 h 3385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10519" h="338554" fill="none" extrusionOk="0">
                            <a:moveTo>
                              <a:pt x="0" y="0"/>
                            </a:moveTo>
                            <a:cubicBezTo>
                              <a:pt x="128149" y="-9202"/>
                              <a:pt x="282408" y="50287"/>
                              <a:pt x="525470" y="0"/>
                            </a:cubicBezTo>
                            <a:cubicBezTo>
                              <a:pt x="768532" y="-50287"/>
                              <a:pt x="884789" y="33348"/>
                              <a:pt x="1010519" y="0"/>
                            </a:cubicBezTo>
                            <a:cubicBezTo>
                              <a:pt x="1018154" y="126744"/>
                              <a:pt x="972933" y="253838"/>
                              <a:pt x="1010519" y="338554"/>
                            </a:cubicBezTo>
                            <a:cubicBezTo>
                              <a:pt x="773667" y="358350"/>
                              <a:pt x="726184" y="303779"/>
                              <a:pt x="515365" y="338554"/>
                            </a:cubicBezTo>
                            <a:cubicBezTo>
                              <a:pt x="304546" y="373329"/>
                              <a:pt x="178042" y="317612"/>
                              <a:pt x="0" y="338554"/>
                            </a:cubicBezTo>
                            <a:cubicBezTo>
                              <a:pt x="-33099" y="247216"/>
                              <a:pt x="8235" y="114205"/>
                              <a:pt x="0" y="0"/>
                            </a:cubicBezTo>
                            <a:close/>
                          </a:path>
                          <a:path w="1010519" h="338554" stroke="0" extrusionOk="0">
                            <a:moveTo>
                              <a:pt x="0" y="0"/>
                            </a:moveTo>
                            <a:cubicBezTo>
                              <a:pt x="199743" y="-56780"/>
                              <a:pt x="320392" y="53288"/>
                              <a:pt x="495154" y="0"/>
                            </a:cubicBezTo>
                            <a:cubicBezTo>
                              <a:pt x="669916" y="-53288"/>
                              <a:pt x="869809" y="24887"/>
                              <a:pt x="1010519" y="0"/>
                            </a:cubicBezTo>
                            <a:cubicBezTo>
                              <a:pt x="1042526" y="165407"/>
                              <a:pt x="986068" y="265303"/>
                              <a:pt x="1010519" y="338554"/>
                            </a:cubicBezTo>
                            <a:cubicBezTo>
                              <a:pt x="762054" y="352208"/>
                              <a:pt x="742887" y="291800"/>
                              <a:pt x="505260" y="338554"/>
                            </a:cubicBezTo>
                            <a:cubicBezTo>
                              <a:pt x="267633" y="385308"/>
                              <a:pt x="142666" y="286743"/>
                              <a:pt x="0" y="338554"/>
                            </a:cubicBezTo>
                            <a:cubicBezTo>
                              <a:pt x="-6802" y="201495"/>
                              <a:pt x="23749" y="12799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GS</a:t>
                </a:r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편의점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C20738-CBAB-48CB-B69A-4D90CB81C49D}"/>
                  </a:ext>
                </a:extLst>
              </p:cNvPr>
              <p:cNvSpPr txBox="1"/>
              <p:nvPr/>
            </p:nvSpPr>
            <p:spPr>
              <a:xfrm>
                <a:off x="5417573" y="5017886"/>
                <a:ext cx="1010519" cy="324498"/>
              </a:xfrm>
              <a:prstGeom prst="rect">
                <a:avLst/>
              </a:prstGeom>
              <a:solidFill>
                <a:srgbClr val="69C1C9">
                  <a:alpha val="20000"/>
                </a:srgbClr>
              </a:solidFill>
              <a:ln w="28575" cap="rnd">
                <a:solidFill>
                  <a:srgbClr val="33848D">
                    <a:alpha val="6200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10519"/>
                          <a:gd name="connsiteY0" fmla="*/ 0 h 338554"/>
                          <a:gd name="connsiteX1" fmla="*/ 525470 w 1010519"/>
                          <a:gd name="connsiteY1" fmla="*/ 0 h 338554"/>
                          <a:gd name="connsiteX2" fmla="*/ 1010519 w 1010519"/>
                          <a:gd name="connsiteY2" fmla="*/ 0 h 338554"/>
                          <a:gd name="connsiteX3" fmla="*/ 1010519 w 1010519"/>
                          <a:gd name="connsiteY3" fmla="*/ 338554 h 338554"/>
                          <a:gd name="connsiteX4" fmla="*/ 515365 w 1010519"/>
                          <a:gd name="connsiteY4" fmla="*/ 338554 h 338554"/>
                          <a:gd name="connsiteX5" fmla="*/ 0 w 1010519"/>
                          <a:gd name="connsiteY5" fmla="*/ 338554 h 338554"/>
                          <a:gd name="connsiteX6" fmla="*/ 0 w 1010519"/>
                          <a:gd name="connsiteY6" fmla="*/ 0 h 3385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10519" h="338554" fill="none" extrusionOk="0">
                            <a:moveTo>
                              <a:pt x="0" y="0"/>
                            </a:moveTo>
                            <a:cubicBezTo>
                              <a:pt x="128149" y="-9202"/>
                              <a:pt x="282408" y="50287"/>
                              <a:pt x="525470" y="0"/>
                            </a:cubicBezTo>
                            <a:cubicBezTo>
                              <a:pt x="768532" y="-50287"/>
                              <a:pt x="884789" y="33348"/>
                              <a:pt x="1010519" y="0"/>
                            </a:cubicBezTo>
                            <a:cubicBezTo>
                              <a:pt x="1018154" y="126744"/>
                              <a:pt x="972933" y="253838"/>
                              <a:pt x="1010519" y="338554"/>
                            </a:cubicBezTo>
                            <a:cubicBezTo>
                              <a:pt x="773667" y="358350"/>
                              <a:pt x="726184" y="303779"/>
                              <a:pt x="515365" y="338554"/>
                            </a:cubicBezTo>
                            <a:cubicBezTo>
                              <a:pt x="304546" y="373329"/>
                              <a:pt x="178042" y="317612"/>
                              <a:pt x="0" y="338554"/>
                            </a:cubicBezTo>
                            <a:cubicBezTo>
                              <a:pt x="-33099" y="247216"/>
                              <a:pt x="8235" y="114205"/>
                              <a:pt x="0" y="0"/>
                            </a:cubicBezTo>
                            <a:close/>
                          </a:path>
                          <a:path w="1010519" h="338554" stroke="0" extrusionOk="0">
                            <a:moveTo>
                              <a:pt x="0" y="0"/>
                            </a:moveTo>
                            <a:cubicBezTo>
                              <a:pt x="199743" y="-56780"/>
                              <a:pt x="320392" y="53288"/>
                              <a:pt x="495154" y="0"/>
                            </a:cubicBezTo>
                            <a:cubicBezTo>
                              <a:pt x="669916" y="-53288"/>
                              <a:pt x="869809" y="24887"/>
                              <a:pt x="1010519" y="0"/>
                            </a:cubicBezTo>
                            <a:cubicBezTo>
                              <a:pt x="1042526" y="165407"/>
                              <a:pt x="986068" y="265303"/>
                              <a:pt x="1010519" y="338554"/>
                            </a:cubicBezTo>
                            <a:cubicBezTo>
                              <a:pt x="762054" y="352208"/>
                              <a:pt x="742887" y="291800"/>
                              <a:pt x="505260" y="338554"/>
                            </a:cubicBezTo>
                            <a:cubicBezTo>
                              <a:pt x="267633" y="385308"/>
                              <a:pt x="142666" y="286743"/>
                              <a:pt x="0" y="338554"/>
                            </a:cubicBezTo>
                            <a:cubicBezTo>
                              <a:pt x="-6802" y="201495"/>
                              <a:pt x="23749" y="12799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lIns="54000" tIns="54000" rIns="54000" bIns="54000" rtlCol="0" anchor="ctr" anchorCtr="1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CU</a:t>
                </a:r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편의점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24BCEE-B42D-4A0D-A006-95443D64EE2D}"/>
                  </a:ext>
                </a:extLst>
              </p:cNvPr>
              <p:cNvSpPr txBox="1"/>
              <p:nvPr/>
            </p:nvSpPr>
            <p:spPr>
              <a:xfrm>
                <a:off x="5417573" y="5435807"/>
                <a:ext cx="1010519" cy="324498"/>
              </a:xfrm>
              <a:prstGeom prst="rect">
                <a:avLst/>
              </a:prstGeom>
              <a:solidFill>
                <a:srgbClr val="69C1C9">
                  <a:alpha val="20000"/>
                </a:srgbClr>
              </a:solidFill>
              <a:ln w="28575" cap="rnd">
                <a:solidFill>
                  <a:srgbClr val="33848D">
                    <a:alpha val="6200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10519"/>
                          <a:gd name="connsiteY0" fmla="*/ 0 h 338554"/>
                          <a:gd name="connsiteX1" fmla="*/ 525470 w 1010519"/>
                          <a:gd name="connsiteY1" fmla="*/ 0 h 338554"/>
                          <a:gd name="connsiteX2" fmla="*/ 1010519 w 1010519"/>
                          <a:gd name="connsiteY2" fmla="*/ 0 h 338554"/>
                          <a:gd name="connsiteX3" fmla="*/ 1010519 w 1010519"/>
                          <a:gd name="connsiteY3" fmla="*/ 338554 h 338554"/>
                          <a:gd name="connsiteX4" fmla="*/ 515365 w 1010519"/>
                          <a:gd name="connsiteY4" fmla="*/ 338554 h 338554"/>
                          <a:gd name="connsiteX5" fmla="*/ 0 w 1010519"/>
                          <a:gd name="connsiteY5" fmla="*/ 338554 h 338554"/>
                          <a:gd name="connsiteX6" fmla="*/ 0 w 1010519"/>
                          <a:gd name="connsiteY6" fmla="*/ 0 h 3385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10519" h="338554" fill="none" extrusionOk="0">
                            <a:moveTo>
                              <a:pt x="0" y="0"/>
                            </a:moveTo>
                            <a:cubicBezTo>
                              <a:pt x="128149" y="-9202"/>
                              <a:pt x="282408" y="50287"/>
                              <a:pt x="525470" y="0"/>
                            </a:cubicBezTo>
                            <a:cubicBezTo>
                              <a:pt x="768532" y="-50287"/>
                              <a:pt x="884789" y="33348"/>
                              <a:pt x="1010519" y="0"/>
                            </a:cubicBezTo>
                            <a:cubicBezTo>
                              <a:pt x="1018154" y="126744"/>
                              <a:pt x="972933" y="253838"/>
                              <a:pt x="1010519" y="338554"/>
                            </a:cubicBezTo>
                            <a:cubicBezTo>
                              <a:pt x="773667" y="358350"/>
                              <a:pt x="726184" y="303779"/>
                              <a:pt x="515365" y="338554"/>
                            </a:cubicBezTo>
                            <a:cubicBezTo>
                              <a:pt x="304546" y="373329"/>
                              <a:pt x="178042" y="317612"/>
                              <a:pt x="0" y="338554"/>
                            </a:cubicBezTo>
                            <a:cubicBezTo>
                              <a:pt x="-33099" y="247216"/>
                              <a:pt x="8235" y="114205"/>
                              <a:pt x="0" y="0"/>
                            </a:cubicBezTo>
                            <a:close/>
                          </a:path>
                          <a:path w="1010519" h="338554" stroke="0" extrusionOk="0">
                            <a:moveTo>
                              <a:pt x="0" y="0"/>
                            </a:moveTo>
                            <a:cubicBezTo>
                              <a:pt x="199743" y="-56780"/>
                              <a:pt x="320392" y="53288"/>
                              <a:pt x="495154" y="0"/>
                            </a:cubicBezTo>
                            <a:cubicBezTo>
                              <a:pt x="669916" y="-53288"/>
                              <a:pt x="869809" y="24887"/>
                              <a:pt x="1010519" y="0"/>
                            </a:cubicBezTo>
                            <a:cubicBezTo>
                              <a:pt x="1042526" y="165407"/>
                              <a:pt x="986068" y="265303"/>
                              <a:pt x="1010519" y="338554"/>
                            </a:cubicBezTo>
                            <a:cubicBezTo>
                              <a:pt x="762054" y="352208"/>
                              <a:pt x="742887" y="291800"/>
                              <a:pt x="505260" y="338554"/>
                            </a:cubicBezTo>
                            <a:cubicBezTo>
                              <a:pt x="267633" y="385308"/>
                              <a:pt x="142666" y="286743"/>
                              <a:pt x="0" y="338554"/>
                            </a:cubicBezTo>
                            <a:cubicBezTo>
                              <a:pt x="-6802" y="201495"/>
                              <a:pt x="23749" y="12799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lIns="54000" tIns="54000" rIns="54000" bIns="54000" rtlCol="0" anchor="ctr" anchorCtr="1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세븐일레븐</a:t>
                </a:r>
              </a:p>
            </p:txBody>
          </p:sp>
          <p:sp>
            <p:nvSpPr>
              <p:cNvPr id="3" name="화살표: 위쪽 2">
                <a:extLst>
                  <a:ext uri="{FF2B5EF4-FFF2-40B4-BE49-F238E27FC236}">
                    <a16:creationId xmlns:a16="http://schemas.microsoft.com/office/drawing/2014/main" id="{981ED94F-B50B-47C7-BB50-B4C45B65F4AA}"/>
                  </a:ext>
                </a:extLst>
              </p:cNvPr>
              <p:cNvSpPr/>
              <p:nvPr/>
            </p:nvSpPr>
            <p:spPr>
              <a:xfrm>
                <a:off x="2799477" y="4067376"/>
                <a:ext cx="1435510" cy="1075318"/>
              </a:xfrm>
              <a:custGeom>
                <a:avLst/>
                <a:gdLst>
                  <a:gd name="connsiteX0" fmla="*/ 0 w 1821167"/>
                  <a:gd name="connsiteY0" fmla="*/ 580956 h 1161912"/>
                  <a:gd name="connsiteX1" fmla="*/ 910584 w 1821167"/>
                  <a:gd name="connsiteY1" fmla="*/ 0 h 1161912"/>
                  <a:gd name="connsiteX2" fmla="*/ 1821167 w 1821167"/>
                  <a:gd name="connsiteY2" fmla="*/ 580956 h 1161912"/>
                  <a:gd name="connsiteX3" fmla="*/ 1365875 w 1821167"/>
                  <a:gd name="connsiteY3" fmla="*/ 580956 h 1161912"/>
                  <a:gd name="connsiteX4" fmla="*/ 1365875 w 1821167"/>
                  <a:gd name="connsiteY4" fmla="*/ 1161912 h 1161912"/>
                  <a:gd name="connsiteX5" fmla="*/ 455292 w 1821167"/>
                  <a:gd name="connsiteY5" fmla="*/ 1161912 h 1161912"/>
                  <a:gd name="connsiteX6" fmla="*/ 455292 w 1821167"/>
                  <a:gd name="connsiteY6" fmla="*/ 580956 h 1161912"/>
                  <a:gd name="connsiteX7" fmla="*/ 0 w 1821167"/>
                  <a:gd name="connsiteY7" fmla="*/ 580956 h 1161912"/>
                  <a:gd name="connsiteX0" fmla="*/ 0 w 1821167"/>
                  <a:gd name="connsiteY0" fmla="*/ 679279 h 1260235"/>
                  <a:gd name="connsiteX1" fmla="*/ 910584 w 1821167"/>
                  <a:gd name="connsiteY1" fmla="*/ 0 h 1260235"/>
                  <a:gd name="connsiteX2" fmla="*/ 1821167 w 1821167"/>
                  <a:gd name="connsiteY2" fmla="*/ 679279 h 1260235"/>
                  <a:gd name="connsiteX3" fmla="*/ 1365875 w 1821167"/>
                  <a:gd name="connsiteY3" fmla="*/ 679279 h 1260235"/>
                  <a:gd name="connsiteX4" fmla="*/ 1365875 w 1821167"/>
                  <a:gd name="connsiteY4" fmla="*/ 1260235 h 1260235"/>
                  <a:gd name="connsiteX5" fmla="*/ 455292 w 1821167"/>
                  <a:gd name="connsiteY5" fmla="*/ 1260235 h 1260235"/>
                  <a:gd name="connsiteX6" fmla="*/ 455292 w 1821167"/>
                  <a:gd name="connsiteY6" fmla="*/ 679279 h 1260235"/>
                  <a:gd name="connsiteX7" fmla="*/ 0 w 1821167"/>
                  <a:gd name="connsiteY7" fmla="*/ 679279 h 1260235"/>
                  <a:gd name="connsiteX0" fmla="*/ 0 w 1703180"/>
                  <a:gd name="connsiteY0" fmla="*/ 679279 h 1260235"/>
                  <a:gd name="connsiteX1" fmla="*/ 792597 w 1703180"/>
                  <a:gd name="connsiteY1" fmla="*/ 0 h 1260235"/>
                  <a:gd name="connsiteX2" fmla="*/ 1703180 w 1703180"/>
                  <a:gd name="connsiteY2" fmla="*/ 679279 h 1260235"/>
                  <a:gd name="connsiteX3" fmla="*/ 1247888 w 1703180"/>
                  <a:gd name="connsiteY3" fmla="*/ 679279 h 1260235"/>
                  <a:gd name="connsiteX4" fmla="*/ 1247888 w 1703180"/>
                  <a:gd name="connsiteY4" fmla="*/ 1260235 h 1260235"/>
                  <a:gd name="connsiteX5" fmla="*/ 337305 w 1703180"/>
                  <a:gd name="connsiteY5" fmla="*/ 1260235 h 1260235"/>
                  <a:gd name="connsiteX6" fmla="*/ 337305 w 1703180"/>
                  <a:gd name="connsiteY6" fmla="*/ 679279 h 1260235"/>
                  <a:gd name="connsiteX7" fmla="*/ 0 w 1703180"/>
                  <a:gd name="connsiteY7" fmla="*/ 679279 h 1260235"/>
                  <a:gd name="connsiteX0" fmla="*/ 0 w 1585193"/>
                  <a:gd name="connsiteY0" fmla="*/ 679279 h 1260235"/>
                  <a:gd name="connsiteX1" fmla="*/ 792597 w 1585193"/>
                  <a:gd name="connsiteY1" fmla="*/ 0 h 1260235"/>
                  <a:gd name="connsiteX2" fmla="*/ 1585193 w 1585193"/>
                  <a:gd name="connsiteY2" fmla="*/ 679279 h 1260235"/>
                  <a:gd name="connsiteX3" fmla="*/ 1247888 w 1585193"/>
                  <a:gd name="connsiteY3" fmla="*/ 679279 h 1260235"/>
                  <a:gd name="connsiteX4" fmla="*/ 1247888 w 1585193"/>
                  <a:gd name="connsiteY4" fmla="*/ 1260235 h 1260235"/>
                  <a:gd name="connsiteX5" fmla="*/ 337305 w 1585193"/>
                  <a:gd name="connsiteY5" fmla="*/ 1260235 h 1260235"/>
                  <a:gd name="connsiteX6" fmla="*/ 337305 w 1585193"/>
                  <a:gd name="connsiteY6" fmla="*/ 679279 h 1260235"/>
                  <a:gd name="connsiteX7" fmla="*/ 0 w 1585193"/>
                  <a:gd name="connsiteY7" fmla="*/ 679279 h 1260235"/>
                  <a:gd name="connsiteX0" fmla="*/ 0 w 1585193"/>
                  <a:gd name="connsiteY0" fmla="*/ 679279 h 1260235"/>
                  <a:gd name="connsiteX1" fmla="*/ 792597 w 1585193"/>
                  <a:gd name="connsiteY1" fmla="*/ 0 h 1260235"/>
                  <a:gd name="connsiteX2" fmla="*/ 1585193 w 1585193"/>
                  <a:gd name="connsiteY2" fmla="*/ 679279 h 1260235"/>
                  <a:gd name="connsiteX3" fmla="*/ 1247888 w 1585193"/>
                  <a:gd name="connsiteY3" fmla="*/ 679279 h 1260235"/>
                  <a:gd name="connsiteX4" fmla="*/ 1247888 w 1585193"/>
                  <a:gd name="connsiteY4" fmla="*/ 1260235 h 1260235"/>
                  <a:gd name="connsiteX5" fmla="*/ 337305 w 1585193"/>
                  <a:gd name="connsiteY5" fmla="*/ 1181577 h 1260235"/>
                  <a:gd name="connsiteX6" fmla="*/ 337305 w 1585193"/>
                  <a:gd name="connsiteY6" fmla="*/ 679279 h 1260235"/>
                  <a:gd name="connsiteX7" fmla="*/ 0 w 1585193"/>
                  <a:gd name="connsiteY7" fmla="*/ 679279 h 1260235"/>
                  <a:gd name="connsiteX0" fmla="*/ 0 w 1585193"/>
                  <a:gd name="connsiteY0" fmla="*/ 679279 h 1181577"/>
                  <a:gd name="connsiteX1" fmla="*/ 792597 w 1585193"/>
                  <a:gd name="connsiteY1" fmla="*/ 0 h 1181577"/>
                  <a:gd name="connsiteX2" fmla="*/ 1585193 w 1585193"/>
                  <a:gd name="connsiteY2" fmla="*/ 679279 h 1181577"/>
                  <a:gd name="connsiteX3" fmla="*/ 1247888 w 1585193"/>
                  <a:gd name="connsiteY3" fmla="*/ 679279 h 1181577"/>
                  <a:gd name="connsiteX4" fmla="*/ 1238056 w 1585193"/>
                  <a:gd name="connsiteY4" fmla="*/ 1181577 h 1181577"/>
                  <a:gd name="connsiteX5" fmla="*/ 337305 w 1585193"/>
                  <a:gd name="connsiteY5" fmla="*/ 1181577 h 1181577"/>
                  <a:gd name="connsiteX6" fmla="*/ 337305 w 1585193"/>
                  <a:gd name="connsiteY6" fmla="*/ 679279 h 1181577"/>
                  <a:gd name="connsiteX7" fmla="*/ 0 w 1585193"/>
                  <a:gd name="connsiteY7" fmla="*/ 679279 h 1181577"/>
                  <a:gd name="connsiteX0" fmla="*/ 0 w 1585193"/>
                  <a:gd name="connsiteY0" fmla="*/ 679279 h 1181577"/>
                  <a:gd name="connsiteX1" fmla="*/ 792597 w 1585193"/>
                  <a:gd name="connsiteY1" fmla="*/ 0 h 1181577"/>
                  <a:gd name="connsiteX2" fmla="*/ 1585193 w 1585193"/>
                  <a:gd name="connsiteY2" fmla="*/ 679279 h 1181577"/>
                  <a:gd name="connsiteX3" fmla="*/ 1243895 w 1585193"/>
                  <a:gd name="connsiteY3" fmla="*/ 679279 h 1181577"/>
                  <a:gd name="connsiteX4" fmla="*/ 1238056 w 1585193"/>
                  <a:gd name="connsiteY4" fmla="*/ 1181577 h 1181577"/>
                  <a:gd name="connsiteX5" fmla="*/ 337305 w 1585193"/>
                  <a:gd name="connsiteY5" fmla="*/ 1181577 h 1181577"/>
                  <a:gd name="connsiteX6" fmla="*/ 337305 w 1585193"/>
                  <a:gd name="connsiteY6" fmla="*/ 679279 h 1181577"/>
                  <a:gd name="connsiteX7" fmla="*/ 0 w 1585193"/>
                  <a:gd name="connsiteY7" fmla="*/ 679279 h 1181577"/>
                  <a:gd name="connsiteX0" fmla="*/ 0 w 1529292"/>
                  <a:gd name="connsiteY0" fmla="*/ 675286 h 1181577"/>
                  <a:gd name="connsiteX1" fmla="*/ 736696 w 1529292"/>
                  <a:gd name="connsiteY1" fmla="*/ 0 h 1181577"/>
                  <a:gd name="connsiteX2" fmla="*/ 1529292 w 1529292"/>
                  <a:gd name="connsiteY2" fmla="*/ 679279 h 1181577"/>
                  <a:gd name="connsiteX3" fmla="*/ 1187994 w 1529292"/>
                  <a:gd name="connsiteY3" fmla="*/ 679279 h 1181577"/>
                  <a:gd name="connsiteX4" fmla="*/ 1182155 w 1529292"/>
                  <a:gd name="connsiteY4" fmla="*/ 1181577 h 1181577"/>
                  <a:gd name="connsiteX5" fmla="*/ 281404 w 1529292"/>
                  <a:gd name="connsiteY5" fmla="*/ 1181577 h 1181577"/>
                  <a:gd name="connsiteX6" fmla="*/ 281404 w 1529292"/>
                  <a:gd name="connsiteY6" fmla="*/ 679279 h 1181577"/>
                  <a:gd name="connsiteX7" fmla="*/ 0 w 1529292"/>
                  <a:gd name="connsiteY7" fmla="*/ 675286 h 1181577"/>
                  <a:gd name="connsiteX0" fmla="*/ 0 w 1457419"/>
                  <a:gd name="connsiteY0" fmla="*/ 675286 h 1181577"/>
                  <a:gd name="connsiteX1" fmla="*/ 736696 w 1457419"/>
                  <a:gd name="connsiteY1" fmla="*/ 0 h 1181577"/>
                  <a:gd name="connsiteX2" fmla="*/ 1457419 w 1457419"/>
                  <a:gd name="connsiteY2" fmla="*/ 675286 h 1181577"/>
                  <a:gd name="connsiteX3" fmla="*/ 1187994 w 1457419"/>
                  <a:gd name="connsiteY3" fmla="*/ 679279 h 1181577"/>
                  <a:gd name="connsiteX4" fmla="*/ 1182155 w 1457419"/>
                  <a:gd name="connsiteY4" fmla="*/ 1181577 h 1181577"/>
                  <a:gd name="connsiteX5" fmla="*/ 281404 w 1457419"/>
                  <a:gd name="connsiteY5" fmla="*/ 1181577 h 1181577"/>
                  <a:gd name="connsiteX6" fmla="*/ 281404 w 1457419"/>
                  <a:gd name="connsiteY6" fmla="*/ 679279 h 1181577"/>
                  <a:gd name="connsiteX7" fmla="*/ 0 w 1457419"/>
                  <a:gd name="connsiteY7" fmla="*/ 675286 h 1181577"/>
                  <a:gd name="connsiteX0" fmla="*/ 0 w 1449433"/>
                  <a:gd name="connsiteY0" fmla="*/ 679279 h 1181577"/>
                  <a:gd name="connsiteX1" fmla="*/ 728710 w 1449433"/>
                  <a:gd name="connsiteY1" fmla="*/ 0 h 1181577"/>
                  <a:gd name="connsiteX2" fmla="*/ 1449433 w 1449433"/>
                  <a:gd name="connsiteY2" fmla="*/ 675286 h 1181577"/>
                  <a:gd name="connsiteX3" fmla="*/ 1180008 w 1449433"/>
                  <a:gd name="connsiteY3" fmla="*/ 679279 h 1181577"/>
                  <a:gd name="connsiteX4" fmla="*/ 1174169 w 1449433"/>
                  <a:gd name="connsiteY4" fmla="*/ 1181577 h 1181577"/>
                  <a:gd name="connsiteX5" fmla="*/ 273418 w 1449433"/>
                  <a:gd name="connsiteY5" fmla="*/ 1181577 h 1181577"/>
                  <a:gd name="connsiteX6" fmla="*/ 273418 w 1449433"/>
                  <a:gd name="connsiteY6" fmla="*/ 679279 h 1181577"/>
                  <a:gd name="connsiteX7" fmla="*/ 0 w 1449433"/>
                  <a:gd name="connsiteY7" fmla="*/ 679279 h 1181577"/>
                  <a:gd name="connsiteX0" fmla="*/ 0 w 1449433"/>
                  <a:gd name="connsiteY0" fmla="*/ 679279 h 1181577"/>
                  <a:gd name="connsiteX1" fmla="*/ 728710 w 1449433"/>
                  <a:gd name="connsiteY1" fmla="*/ 0 h 1181577"/>
                  <a:gd name="connsiteX2" fmla="*/ 1449433 w 1449433"/>
                  <a:gd name="connsiteY2" fmla="*/ 683272 h 1181577"/>
                  <a:gd name="connsiteX3" fmla="*/ 1180008 w 1449433"/>
                  <a:gd name="connsiteY3" fmla="*/ 679279 h 1181577"/>
                  <a:gd name="connsiteX4" fmla="*/ 1174169 w 1449433"/>
                  <a:gd name="connsiteY4" fmla="*/ 1181577 h 1181577"/>
                  <a:gd name="connsiteX5" fmla="*/ 273418 w 1449433"/>
                  <a:gd name="connsiteY5" fmla="*/ 1181577 h 1181577"/>
                  <a:gd name="connsiteX6" fmla="*/ 273418 w 1449433"/>
                  <a:gd name="connsiteY6" fmla="*/ 679279 h 1181577"/>
                  <a:gd name="connsiteX7" fmla="*/ 0 w 1449433"/>
                  <a:gd name="connsiteY7" fmla="*/ 679279 h 1181577"/>
                  <a:gd name="connsiteX0" fmla="*/ 0 w 1449433"/>
                  <a:gd name="connsiteY0" fmla="*/ 679279 h 1181577"/>
                  <a:gd name="connsiteX1" fmla="*/ 728710 w 1449433"/>
                  <a:gd name="connsiteY1" fmla="*/ 0 h 1181577"/>
                  <a:gd name="connsiteX2" fmla="*/ 1449433 w 1449433"/>
                  <a:gd name="connsiteY2" fmla="*/ 683272 h 1181577"/>
                  <a:gd name="connsiteX3" fmla="*/ 1176015 w 1449433"/>
                  <a:gd name="connsiteY3" fmla="*/ 679279 h 1181577"/>
                  <a:gd name="connsiteX4" fmla="*/ 1174169 w 1449433"/>
                  <a:gd name="connsiteY4" fmla="*/ 1181577 h 1181577"/>
                  <a:gd name="connsiteX5" fmla="*/ 273418 w 1449433"/>
                  <a:gd name="connsiteY5" fmla="*/ 1181577 h 1181577"/>
                  <a:gd name="connsiteX6" fmla="*/ 273418 w 1449433"/>
                  <a:gd name="connsiteY6" fmla="*/ 679279 h 1181577"/>
                  <a:gd name="connsiteX7" fmla="*/ 0 w 1449433"/>
                  <a:gd name="connsiteY7" fmla="*/ 679279 h 1181577"/>
                  <a:gd name="connsiteX0" fmla="*/ 0 w 1449433"/>
                  <a:gd name="connsiteY0" fmla="*/ 583449 h 1085747"/>
                  <a:gd name="connsiteX1" fmla="*/ 728710 w 1449433"/>
                  <a:gd name="connsiteY1" fmla="*/ 0 h 1085747"/>
                  <a:gd name="connsiteX2" fmla="*/ 1449433 w 1449433"/>
                  <a:gd name="connsiteY2" fmla="*/ 587442 h 1085747"/>
                  <a:gd name="connsiteX3" fmla="*/ 1176015 w 1449433"/>
                  <a:gd name="connsiteY3" fmla="*/ 583449 h 1085747"/>
                  <a:gd name="connsiteX4" fmla="*/ 1174169 w 1449433"/>
                  <a:gd name="connsiteY4" fmla="*/ 1085747 h 1085747"/>
                  <a:gd name="connsiteX5" fmla="*/ 273418 w 1449433"/>
                  <a:gd name="connsiteY5" fmla="*/ 1085747 h 1085747"/>
                  <a:gd name="connsiteX6" fmla="*/ 273418 w 1449433"/>
                  <a:gd name="connsiteY6" fmla="*/ 583449 h 1085747"/>
                  <a:gd name="connsiteX7" fmla="*/ 0 w 1449433"/>
                  <a:gd name="connsiteY7" fmla="*/ 583449 h 108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433" h="1085747">
                    <a:moveTo>
                      <a:pt x="0" y="583449"/>
                    </a:moveTo>
                    <a:lnTo>
                      <a:pt x="728710" y="0"/>
                    </a:lnTo>
                    <a:lnTo>
                      <a:pt x="1449433" y="587442"/>
                    </a:lnTo>
                    <a:lnTo>
                      <a:pt x="1176015" y="583449"/>
                    </a:lnTo>
                    <a:cubicBezTo>
                      <a:pt x="1174069" y="750882"/>
                      <a:pt x="1176115" y="918314"/>
                      <a:pt x="1174169" y="1085747"/>
                    </a:cubicBezTo>
                    <a:lnTo>
                      <a:pt x="273418" y="1085747"/>
                    </a:lnTo>
                    <a:lnTo>
                      <a:pt x="273418" y="583449"/>
                    </a:lnTo>
                    <a:lnTo>
                      <a:pt x="0" y="58344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A2B614A-8C2F-4684-B51F-B858F8CE9E64}"/>
                  </a:ext>
                </a:extLst>
              </p:cNvPr>
              <p:cNvSpPr/>
              <p:nvPr/>
            </p:nvSpPr>
            <p:spPr>
              <a:xfrm>
                <a:off x="3369746" y="4644363"/>
                <a:ext cx="131762" cy="1279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6985EA77-4A57-4F46-8EAD-FF62BC681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5209" y="4794904"/>
                <a:ext cx="9832" cy="1253479"/>
              </a:xfrm>
              <a:prstGeom prst="line">
                <a:avLst/>
              </a:prstGeom>
              <a:ln w="5715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439533F-6652-4A81-930F-943A3777C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0128" y="5215486"/>
                <a:ext cx="512507" cy="0"/>
              </a:xfrm>
              <a:prstGeom prst="line">
                <a:avLst/>
              </a:prstGeom>
              <a:ln w="5715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2A7837A3-7FF1-4BB5-8B1C-B40A6A627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5041" y="5620680"/>
                <a:ext cx="512507" cy="0"/>
              </a:xfrm>
              <a:prstGeom prst="line">
                <a:avLst/>
              </a:prstGeom>
              <a:ln w="5715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79737E-72C8-41B9-9EAC-B0B75288EF36}"/>
                  </a:ext>
                </a:extLst>
              </p:cNvPr>
              <p:cNvSpPr txBox="1"/>
              <p:nvPr/>
            </p:nvSpPr>
            <p:spPr>
              <a:xfrm>
                <a:off x="7252776" y="4618392"/>
                <a:ext cx="1010519" cy="307777"/>
              </a:xfrm>
              <a:prstGeom prst="rect">
                <a:avLst/>
              </a:prstGeom>
              <a:solidFill>
                <a:srgbClr val="69C1C9">
                  <a:alpha val="20000"/>
                </a:srgbClr>
              </a:solidFill>
              <a:ln w="28575" cap="rnd">
                <a:solidFill>
                  <a:srgbClr val="33848D">
                    <a:alpha val="6200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10519"/>
                          <a:gd name="connsiteY0" fmla="*/ 0 h 338554"/>
                          <a:gd name="connsiteX1" fmla="*/ 525470 w 1010519"/>
                          <a:gd name="connsiteY1" fmla="*/ 0 h 338554"/>
                          <a:gd name="connsiteX2" fmla="*/ 1010519 w 1010519"/>
                          <a:gd name="connsiteY2" fmla="*/ 0 h 338554"/>
                          <a:gd name="connsiteX3" fmla="*/ 1010519 w 1010519"/>
                          <a:gd name="connsiteY3" fmla="*/ 338554 h 338554"/>
                          <a:gd name="connsiteX4" fmla="*/ 515365 w 1010519"/>
                          <a:gd name="connsiteY4" fmla="*/ 338554 h 338554"/>
                          <a:gd name="connsiteX5" fmla="*/ 0 w 1010519"/>
                          <a:gd name="connsiteY5" fmla="*/ 338554 h 338554"/>
                          <a:gd name="connsiteX6" fmla="*/ 0 w 1010519"/>
                          <a:gd name="connsiteY6" fmla="*/ 0 h 3385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10519" h="338554" fill="none" extrusionOk="0">
                            <a:moveTo>
                              <a:pt x="0" y="0"/>
                            </a:moveTo>
                            <a:cubicBezTo>
                              <a:pt x="128149" y="-9202"/>
                              <a:pt x="282408" y="50287"/>
                              <a:pt x="525470" y="0"/>
                            </a:cubicBezTo>
                            <a:cubicBezTo>
                              <a:pt x="768532" y="-50287"/>
                              <a:pt x="884789" y="33348"/>
                              <a:pt x="1010519" y="0"/>
                            </a:cubicBezTo>
                            <a:cubicBezTo>
                              <a:pt x="1018154" y="126744"/>
                              <a:pt x="972933" y="253838"/>
                              <a:pt x="1010519" y="338554"/>
                            </a:cubicBezTo>
                            <a:cubicBezTo>
                              <a:pt x="773667" y="358350"/>
                              <a:pt x="726184" y="303779"/>
                              <a:pt x="515365" y="338554"/>
                            </a:cubicBezTo>
                            <a:cubicBezTo>
                              <a:pt x="304546" y="373329"/>
                              <a:pt x="178042" y="317612"/>
                              <a:pt x="0" y="338554"/>
                            </a:cubicBezTo>
                            <a:cubicBezTo>
                              <a:pt x="-33099" y="247216"/>
                              <a:pt x="8235" y="114205"/>
                              <a:pt x="0" y="0"/>
                            </a:cubicBezTo>
                            <a:close/>
                          </a:path>
                          <a:path w="1010519" h="338554" stroke="0" extrusionOk="0">
                            <a:moveTo>
                              <a:pt x="0" y="0"/>
                            </a:moveTo>
                            <a:cubicBezTo>
                              <a:pt x="199743" y="-56780"/>
                              <a:pt x="320392" y="53288"/>
                              <a:pt x="495154" y="0"/>
                            </a:cubicBezTo>
                            <a:cubicBezTo>
                              <a:pt x="669916" y="-53288"/>
                              <a:pt x="869809" y="24887"/>
                              <a:pt x="1010519" y="0"/>
                            </a:cubicBezTo>
                            <a:cubicBezTo>
                              <a:pt x="1042526" y="165407"/>
                              <a:pt x="986068" y="265303"/>
                              <a:pt x="1010519" y="338554"/>
                            </a:cubicBezTo>
                            <a:cubicBezTo>
                              <a:pt x="762054" y="352208"/>
                              <a:pt x="742887" y="291800"/>
                              <a:pt x="505260" y="338554"/>
                            </a:cubicBezTo>
                            <a:cubicBezTo>
                              <a:pt x="267633" y="385308"/>
                              <a:pt x="142666" y="286743"/>
                              <a:pt x="0" y="338554"/>
                            </a:cubicBezTo>
                            <a:cubicBezTo>
                              <a:pt x="-6802" y="201495"/>
                              <a:pt x="23749" y="12799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스타벅스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CA6AE04-46BD-4BB0-A5BF-0BBA26B5F4B3}"/>
                  </a:ext>
                </a:extLst>
              </p:cNvPr>
              <p:cNvSpPr txBox="1"/>
              <p:nvPr/>
            </p:nvSpPr>
            <p:spPr>
              <a:xfrm>
                <a:off x="7252777" y="5017886"/>
                <a:ext cx="1202961" cy="324498"/>
              </a:xfrm>
              <a:prstGeom prst="rect">
                <a:avLst/>
              </a:prstGeom>
              <a:solidFill>
                <a:srgbClr val="69C1C9">
                  <a:alpha val="20000"/>
                </a:srgbClr>
              </a:solidFill>
              <a:ln w="28575" cap="rnd">
                <a:solidFill>
                  <a:srgbClr val="33848D">
                    <a:alpha val="6200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10519"/>
                          <a:gd name="connsiteY0" fmla="*/ 0 h 338554"/>
                          <a:gd name="connsiteX1" fmla="*/ 525470 w 1010519"/>
                          <a:gd name="connsiteY1" fmla="*/ 0 h 338554"/>
                          <a:gd name="connsiteX2" fmla="*/ 1010519 w 1010519"/>
                          <a:gd name="connsiteY2" fmla="*/ 0 h 338554"/>
                          <a:gd name="connsiteX3" fmla="*/ 1010519 w 1010519"/>
                          <a:gd name="connsiteY3" fmla="*/ 338554 h 338554"/>
                          <a:gd name="connsiteX4" fmla="*/ 515365 w 1010519"/>
                          <a:gd name="connsiteY4" fmla="*/ 338554 h 338554"/>
                          <a:gd name="connsiteX5" fmla="*/ 0 w 1010519"/>
                          <a:gd name="connsiteY5" fmla="*/ 338554 h 338554"/>
                          <a:gd name="connsiteX6" fmla="*/ 0 w 1010519"/>
                          <a:gd name="connsiteY6" fmla="*/ 0 h 3385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10519" h="338554" fill="none" extrusionOk="0">
                            <a:moveTo>
                              <a:pt x="0" y="0"/>
                            </a:moveTo>
                            <a:cubicBezTo>
                              <a:pt x="128149" y="-9202"/>
                              <a:pt x="282408" y="50287"/>
                              <a:pt x="525470" y="0"/>
                            </a:cubicBezTo>
                            <a:cubicBezTo>
                              <a:pt x="768532" y="-50287"/>
                              <a:pt x="884789" y="33348"/>
                              <a:pt x="1010519" y="0"/>
                            </a:cubicBezTo>
                            <a:cubicBezTo>
                              <a:pt x="1018154" y="126744"/>
                              <a:pt x="972933" y="253838"/>
                              <a:pt x="1010519" y="338554"/>
                            </a:cubicBezTo>
                            <a:cubicBezTo>
                              <a:pt x="773667" y="358350"/>
                              <a:pt x="726184" y="303779"/>
                              <a:pt x="515365" y="338554"/>
                            </a:cubicBezTo>
                            <a:cubicBezTo>
                              <a:pt x="304546" y="373329"/>
                              <a:pt x="178042" y="317612"/>
                              <a:pt x="0" y="338554"/>
                            </a:cubicBezTo>
                            <a:cubicBezTo>
                              <a:pt x="-33099" y="247216"/>
                              <a:pt x="8235" y="114205"/>
                              <a:pt x="0" y="0"/>
                            </a:cubicBezTo>
                            <a:close/>
                          </a:path>
                          <a:path w="1010519" h="338554" stroke="0" extrusionOk="0">
                            <a:moveTo>
                              <a:pt x="0" y="0"/>
                            </a:moveTo>
                            <a:cubicBezTo>
                              <a:pt x="199743" y="-56780"/>
                              <a:pt x="320392" y="53288"/>
                              <a:pt x="495154" y="0"/>
                            </a:cubicBezTo>
                            <a:cubicBezTo>
                              <a:pt x="669916" y="-53288"/>
                              <a:pt x="869809" y="24887"/>
                              <a:pt x="1010519" y="0"/>
                            </a:cubicBezTo>
                            <a:cubicBezTo>
                              <a:pt x="1042526" y="165407"/>
                              <a:pt x="986068" y="265303"/>
                              <a:pt x="1010519" y="338554"/>
                            </a:cubicBezTo>
                            <a:cubicBezTo>
                              <a:pt x="762054" y="352208"/>
                              <a:pt x="742887" y="291800"/>
                              <a:pt x="505260" y="338554"/>
                            </a:cubicBezTo>
                            <a:cubicBezTo>
                              <a:pt x="267633" y="385308"/>
                              <a:pt x="142666" y="286743"/>
                              <a:pt x="0" y="338554"/>
                            </a:cubicBezTo>
                            <a:cubicBezTo>
                              <a:pt x="-6802" y="201495"/>
                              <a:pt x="23749" y="12799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lIns="54000" tIns="54000" rIns="54000" bIns="54000" rtlCol="0" anchor="ctr" anchorCtr="1">
                <a:spAutoFit/>
              </a:bodyPr>
              <a:lstStyle/>
              <a:p>
                <a:pPr algn="ctr"/>
                <a:r>
                  <a:rPr lang="ko-KR" alt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투썸플레이스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D99761-FAB8-4CEB-8C65-AEB084844E2D}"/>
                  </a:ext>
                </a:extLst>
              </p:cNvPr>
              <p:cNvSpPr txBox="1"/>
              <p:nvPr/>
            </p:nvSpPr>
            <p:spPr>
              <a:xfrm>
                <a:off x="7252776" y="5435807"/>
                <a:ext cx="1049847" cy="324498"/>
              </a:xfrm>
              <a:prstGeom prst="rect">
                <a:avLst/>
              </a:prstGeom>
              <a:solidFill>
                <a:srgbClr val="69C1C9">
                  <a:alpha val="20000"/>
                </a:srgbClr>
              </a:solidFill>
              <a:ln w="28575" cap="rnd">
                <a:solidFill>
                  <a:srgbClr val="33848D">
                    <a:alpha val="6200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10519"/>
                          <a:gd name="connsiteY0" fmla="*/ 0 h 338554"/>
                          <a:gd name="connsiteX1" fmla="*/ 525470 w 1010519"/>
                          <a:gd name="connsiteY1" fmla="*/ 0 h 338554"/>
                          <a:gd name="connsiteX2" fmla="*/ 1010519 w 1010519"/>
                          <a:gd name="connsiteY2" fmla="*/ 0 h 338554"/>
                          <a:gd name="connsiteX3" fmla="*/ 1010519 w 1010519"/>
                          <a:gd name="connsiteY3" fmla="*/ 338554 h 338554"/>
                          <a:gd name="connsiteX4" fmla="*/ 515365 w 1010519"/>
                          <a:gd name="connsiteY4" fmla="*/ 338554 h 338554"/>
                          <a:gd name="connsiteX5" fmla="*/ 0 w 1010519"/>
                          <a:gd name="connsiteY5" fmla="*/ 338554 h 338554"/>
                          <a:gd name="connsiteX6" fmla="*/ 0 w 1010519"/>
                          <a:gd name="connsiteY6" fmla="*/ 0 h 3385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10519" h="338554" fill="none" extrusionOk="0">
                            <a:moveTo>
                              <a:pt x="0" y="0"/>
                            </a:moveTo>
                            <a:cubicBezTo>
                              <a:pt x="128149" y="-9202"/>
                              <a:pt x="282408" y="50287"/>
                              <a:pt x="525470" y="0"/>
                            </a:cubicBezTo>
                            <a:cubicBezTo>
                              <a:pt x="768532" y="-50287"/>
                              <a:pt x="884789" y="33348"/>
                              <a:pt x="1010519" y="0"/>
                            </a:cubicBezTo>
                            <a:cubicBezTo>
                              <a:pt x="1018154" y="126744"/>
                              <a:pt x="972933" y="253838"/>
                              <a:pt x="1010519" y="338554"/>
                            </a:cubicBezTo>
                            <a:cubicBezTo>
                              <a:pt x="773667" y="358350"/>
                              <a:pt x="726184" y="303779"/>
                              <a:pt x="515365" y="338554"/>
                            </a:cubicBezTo>
                            <a:cubicBezTo>
                              <a:pt x="304546" y="373329"/>
                              <a:pt x="178042" y="317612"/>
                              <a:pt x="0" y="338554"/>
                            </a:cubicBezTo>
                            <a:cubicBezTo>
                              <a:pt x="-33099" y="247216"/>
                              <a:pt x="8235" y="114205"/>
                              <a:pt x="0" y="0"/>
                            </a:cubicBezTo>
                            <a:close/>
                          </a:path>
                          <a:path w="1010519" h="338554" stroke="0" extrusionOk="0">
                            <a:moveTo>
                              <a:pt x="0" y="0"/>
                            </a:moveTo>
                            <a:cubicBezTo>
                              <a:pt x="199743" y="-56780"/>
                              <a:pt x="320392" y="53288"/>
                              <a:pt x="495154" y="0"/>
                            </a:cubicBezTo>
                            <a:cubicBezTo>
                              <a:pt x="669916" y="-53288"/>
                              <a:pt x="869809" y="24887"/>
                              <a:pt x="1010519" y="0"/>
                            </a:cubicBezTo>
                            <a:cubicBezTo>
                              <a:pt x="1042526" y="165407"/>
                              <a:pt x="986068" y="265303"/>
                              <a:pt x="1010519" y="338554"/>
                            </a:cubicBezTo>
                            <a:cubicBezTo>
                              <a:pt x="762054" y="352208"/>
                              <a:pt x="742887" y="291800"/>
                              <a:pt x="505260" y="338554"/>
                            </a:cubicBezTo>
                            <a:cubicBezTo>
                              <a:pt x="267633" y="385308"/>
                              <a:pt x="142666" y="286743"/>
                              <a:pt x="0" y="338554"/>
                            </a:cubicBezTo>
                            <a:cubicBezTo>
                              <a:pt x="-6802" y="201495"/>
                              <a:pt x="23749" y="12799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lIns="54000" tIns="54000" rIns="54000" bIns="54000" rtlCol="0" anchor="ctr" anchorCtr="1">
                <a:spAutoFit/>
              </a:bodyPr>
              <a:lstStyle/>
              <a:p>
                <a:pPr algn="ctr"/>
                <a:r>
                  <a:rPr lang="ko-KR" alt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할리스커피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8FC6E20-B079-42C3-BFD7-B754769F1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5041" y="6048383"/>
                <a:ext cx="512507" cy="0"/>
              </a:xfrm>
              <a:prstGeom prst="line">
                <a:avLst/>
              </a:prstGeom>
              <a:ln w="5715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2997FC2-375E-4144-8B1C-2A714DE3B361}"/>
                  </a:ext>
                </a:extLst>
              </p:cNvPr>
              <p:cNvSpPr txBox="1"/>
              <p:nvPr/>
            </p:nvSpPr>
            <p:spPr>
              <a:xfrm>
                <a:off x="7252776" y="5852022"/>
                <a:ext cx="715559" cy="324498"/>
              </a:xfrm>
              <a:prstGeom prst="rect">
                <a:avLst/>
              </a:prstGeom>
              <a:solidFill>
                <a:srgbClr val="69C1C9">
                  <a:alpha val="20000"/>
                </a:srgbClr>
              </a:solidFill>
              <a:ln w="28575" cap="rnd">
                <a:solidFill>
                  <a:srgbClr val="33848D">
                    <a:alpha val="6200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10519"/>
                          <a:gd name="connsiteY0" fmla="*/ 0 h 338554"/>
                          <a:gd name="connsiteX1" fmla="*/ 525470 w 1010519"/>
                          <a:gd name="connsiteY1" fmla="*/ 0 h 338554"/>
                          <a:gd name="connsiteX2" fmla="*/ 1010519 w 1010519"/>
                          <a:gd name="connsiteY2" fmla="*/ 0 h 338554"/>
                          <a:gd name="connsiteX3" fmla="*/ 1010519 w 1010519"/>
                          <a:gd name="connsiteY3" fmla="*/ 338554 h 338554"/>
                          <a:gd name="connsiteX4" fmla="*/ 515365 w 1010519"/>
                          <a:gd name="connsiteY4" fmla="*/ 338554 h 338554"/>
                          <a:gd name="connsiteX5" fmla="*/ 0 w 1010519"/>
                          <a:gd name="connsiteY5" fmla="*/ 338554 h 338554"/>
                          <a:gd name="connsiteX6" fmla="*/ 0 w 1010519"/>
                          <a:gd name="connsiteY6" fmla="*/ 0 h 3385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10519" h="338554" fill="none" extrusionOk="0">
                            <a:moveTo>
                              <a:pt x="0" y="0"/>
                            </a:moveTo>
                            <a:cubicBezTo>
                              <a:pt x="128149" y="-9202"/>
                              <a:pt x="282408" y="50287"/>
                              <a:pt x="525470" y="0"/>
                            </a:cubicBezTo>
                            <a:cubicBezTo>
                              <a:pt x="768532" y="-50287"/>
                              <a:pt x="884789" y="33348"/>
                              <a:pt x="1010519" y="0"/>
                            </a:cubicBezTo>
                            <a:cubicBezTo>
                              <a:pt x="1018154" y="126744"/>
                              <a:pt x="972933" y="253838"/>
                              <a:pt x="1010519" y="338554"/>
                            </a:cubicBezTo>
                            <a:cubicBezTo>
                              <a:pt x="773667" y="358350"/>
                              <a:pt x="726184" y="303779"/>
                              <a:pt x="515365" y="338554"/>
                            </a:cubicBezTo>
                            <a:cubicBezTo>
                              <a:pt x="304546" y="373329"/>
                              <a:pt x="178042" y="317612"/>
                              <a:pt x="0" y="338554"/>
                            </a:cubicBezTo>
                            <a:cubicBezTo>
                              <a:pt x="-33099" y="247216"/>
                              <a:pt x="8235" y="114205"/>
                              <a:pt x="0" y="0"/>
                            </a:cubicBezTo>
                            <a:close/>
                          </a:path>
                          <a:path w="1010519" h="338554" stroke="0" extrusionOk="0">
                            <a:moveTo>
                              <a:pt x="0" y="0"/>
                            </a:moveTo>
                            <a:cubicBezTo>
                              <a:pt x="199743" y="-56780"/>
                              <a:pt x="320392" y="53288"/>
                              <a:pt x="495154" y="0"/>
                            </a:cubicBezTo>
                            <a:cubicBezTo>
                              <a:pt x="669916" y="-53288"/>
                              <a:pt x="869809" y="24887"/>
                              <a:pt x="1010519" y="0"/>
                            </a:cubicBezTo>
                            <a:cubicBezTo>
                              <a:pt x="1042526" y="165407"/>
                              <a:pt x="986068" y="265303"/>
                              <a:pt x="1010519" y="338554"/>
                            </a:cubicBezTo>
                            <a:cubicBezTo>
                              <a:pt x="762054" y="352208"/>
                              <a:pt x="742887" y="291800"/>
                              <a:pt x="505260" y="338554"/>
                            </a:cubicBezTo>
                            <a:cubicBezTo>
                              <a:pt x="267633" y="385308"/>
                              <a:pt x="142666" y="286743"/>
                              <a:pt x="0" y="338554"/>
                            </a:cubicBezTo>
                            <a:cubicBezTo>
                              <a:pt x="-6802" y="201495"/>
                              <a:pt x="23749" y="12799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lIns="54000" tIns="54000" rIns="54000" bIns="54000" rtlCol="0" anchor="ctr" anchorCtr="1">
                <a:spAutoFit/>
              </a:bodyPr>
              <a:lstStyle/>
              <a:p>
                <a:pPr algn="ctr"/>
                <a:r>
                  <a:rPr lang="ko-KR" alt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빽다방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1BCE4E3-9696-43EB-A789-078E6284A2B8}"/>
                  </a:ext>
                </a:extLst>
              </p:cNvPr>
              <p:cNvSpPr/>
              <p:nvPr/>
            </p:nvSpPr>
            <p:spPr>
              <a:xfrm>
                <a:off x="3522146" y="4639444"/>
                <a:ext cx="132830" cy="1328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955AE6-680C-41F1-B262-3A4BCCD67AD8}"/>
                  </a:ext>
                </a:extLst>
              </p:cNvPr>
              <p:cNvSpPr/>
              <p:nvPr/>
            </p:nvSpPr>
            <p:spPr>
              <a:xfrm>
                <a:off x="3374660" y="4796763"/>
                <a:ext cx="126333" cy="1279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27C0D90-2857-4B57-B045-6D6865159E77}"/>
                  </a:ext>
                </a:extLst>
              </p:cNvPr>
              <p:cNvSpPr/>
              <p:nvPr/>
            </p:nvSpPr>
            <p:spPr>
              <a:xfrm>
                <a:off x="3527060" y="4801678"/>
                <a:ext cx="120708" cy="124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6AA51-FCA4-48EB-A611-F3C4489CB066}"/>
                </a:ext>
              </a:extLst>
            </p:cNvPr>
            <p:cNvSpPr/>
            <p:nvPr/>
          </p:nvSpPr>
          <p:spPr>
            <a:xfrm>
              <a:off x="5560912" y="4220435"/>
              <a:ext cx="73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>
                  <a:solidFill>
                    <a:srgbClr val="33848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편의점</a:t>
              </a:r>
              <a:endParaRPr lang="ko-KR" altLang="en-US" sz="16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EE626DE-7D7B-4762-8E63-1225C3704367}"/>
                </a:ext>
              </a:extLst>
            </p:cNvPr>
            <p:cNvSpPr/>
            <p:nvPr/>
          </p:nvSpPr>
          <p:spPr>
            <a:xfrm>
              <a:off x="7496148" y="4220435"/>
              <a:ext cx="5501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rgbClr val="33848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카페</a:t>
              </a:r>
              <a:endParaRPr lang="ko-KR" altLang="en-US" sz="1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1190FC-660E-4805-8816-395D9937946B}"/>
                </a:ext>
              </a:extLst>
            </p:cNvPr>
            <p:cNvSpPr txBox="1"/>
            <p:nvPr/>
          </p:nvSpPr>
          <p:spPr>
            <a:xfrm rot="5400000">
              <a:off x="5739158" y="5962358"/>
              <a:ext cx="4930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. . </a:t>
              </a:r>
              <a:endParaRPr lang="ko-KR" altLang="en-US" sz="11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186DD4-53B2-4AA0-81C0-828C84BE1070}"/>
                </a:ext>
              </a:extLst>
            </p:cNvPr>
            <p:cNvSpPr txBox="1"/>
            <p:nvPr/>
          </p:nvSpPr>
          <p:spPr>
            <a:xfrm rot="5400000">
              <a:off x="7403514" y="6296513"/>
              <a:ext cx="4930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. . </a:t>
              </a:r>
              <a:endParaRPr lang="ko-KR" altLang="en-US" sz="11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72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3341</Words>
  <Application>Microsoft Office PowerPoint</Application>
  <PresentationFormat>와이드스크린</PresentationFormat>
  <Paragraphs>591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나눔바른고딕</vt:lpstr>
      <vt:lpstr>Cambria Math</vt:lpstr>
      <vt:lpstr>타이포_쌍문동 B</vt:lpstr>
      <vt:lpstr>Wingdings</vt:lpstr>
      <vt:lpstr>맑은 고딕</vt:lpstr>
      <vt:lpstr>Monaco</vt:lpstr>
      <vt:lpstr>KoPub돋움체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Kwon Seoyoung</cp:lastModifiedBy>
  <cp:revision>155</cp:revision>
  <dcterms:created xsi:type="dcterms:W3CDTF">2020-02-04T06:04:06Z</dcterms:created>
  <dcterms:modified xsi:type="dcterms:W3CDTF">2020-10-30T08:35:32Z</dcterms:modified>
</cp:coreProperties>
</file>