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  <p:sldId id="259" r:id="rId5"/>
    <p:sldId id="263" r:id="rId6"/>
    <p:sldId id="257" r:id="rId7"/>
    <p:sldId id="262" r:id="rId8"/>
    <p:sldId id="256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F01D-8BC4-4EDA-8DDE-891BCE162565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6703B-01A4-47DF-B1B1-6C1BAB978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8676" y="84217"/>
            <a:ext cx="104405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make pricing easy! </a:t>
            </a:r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don’t limit the number of attendees for a specific </a:t>
            </a:r>
            <a:r>
              <a:rPr lang="en-US" dirty="0" smtClean="0"/>
              <a:t>meeting.</a:t>
            </a:r>
          </a:p>
          <a:p>
            <a:endParaRPr lang="en-US" dirty="0"/>
          </a:p>
          <a:p>
            <a:r>
              <a:rPr lang="en-US" dirty="0" smtClean="0"/>
              <a:t>Of course, iMeet provides everything you need to have meetings: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However, iMeet was built to provide a collaborative experience with capabilities beyond just meetings. </a:t>
            </a:r>
          </a:p>
          <a:p>
            <a:endParaRPr lang="en-US" dirty="0"/>
          </a:p>
          <a:p>
            <a:r>
              <a:rPr lang="en-US" dirty="0" smtClean="0"/>
              <a:t>We provide a complete collaborative environment!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Project Management to plan and manage collaborative activities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Knowledge Management to manage and evolve the collaborative knowledge base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Enterprise Social Networking so collaborators can interact socially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collaborator fully engages in the complete collaborative environment in which meetings take place, but</a:t>
            </a:r>
            <a:r>
              <a:rPr lang="en-US" dirty="0"/>
              <a:t> </a:t>
            </a:r>
            <a:r>
              <a:rPr lang="en-US" dirty="0" smtClean="0"/>
              <a:t>meetings alone are just a part of the collaborative endeavor. A complete collaborative environment requires  Project and Knowledge Management, plus Social Networking to fully engage collaborators in the process.</a:t>
            </a:r>
          </a:p>
          <a:p>
            <a:endParaRPr lang="en-US" dirty="0" smtClean="0"/>
          </a:p>
          <a:p>
            <a:r>
              <a:rPr lang="en-US" dirty="0" smtClean="0"/>
              <a:t>We have it all! So can you!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75" y="1640050"/>
            <a:ext cx="9899113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57249"/>
              </p:ext>
            </p:extLst>
          </p:nvPr>
        </p:nvGraphicFramePr>
        <p:xfrm>
          <a:off x="9437148" y="4688894"/>
          <a:ext cx="2542224" cy="1158452"/>
        </p:xfrm>
        <a:graphic>
          <a:graphicData uri="http://schemas.openxmlformats.org/drawingml/2006/table">
            <a:tbl>
              <a:tblPr/>
              <a:tblGrid>
                <a:gridCol w="835265"/>
                <a:gridCol w="707763"/>
                <a:gridCol w="499598"/>
                <a:gridCol w="499598"/>
              </a:tblGrid>
              <a:tr h="37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Collaborators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192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7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- 1 up to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4618" y="304793"/>
            <a:ext cx="2437769" cy="4267101"/>
            <a:chOff x="9291202" y="389121"/>
            <a:chExt cx="2437769" cy="4267101"/>
          </a:xfrm>
        </p:grpSpPr>
        <p:sp>
          <p:nvSpPr>
            <p:cNvPr id="4" name="Rounded Rectangle 3"/>
            <p:cNvSpPr/>
            <p:nvPr/>
          </p:nvSpPr>
          <p:spPr>
            <a:xfrm>
              <a:off x="9291202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75842" y="909240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35+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5842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$10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25165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016664" y="5960238"/>
            <a:ext cx="92525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528153" y="304793"/>
            <a:ext cx="2437769" cy="4267100"/>
            <a:chOff x="302251" y="389122"/>
            <a:chExt cx="2437769" cy="4267100"/>
          </a:xfrm>
        </p:grpSpPr>
        <p:sp>
          <p:nvSpPr>
            <p:cNvPr id="15" name="Rounded Rectangle 14"/>
            <p:cNvSpPr/>
            <p:nvPr/>
          </p:nvSpPr>
          <p:spPr>
            <a:xfrm>
              <a:off x="302251" y="389122"/>
              <a:ext cx="2437769" cy="4267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2325" y="909240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Up to 5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2325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$40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11648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47721" y="314285"/>
            <a:ext cx="2437769" cy="4267101"/>
            <a:chOff x="3298568" y="389121"/>
            <a:chExt cx="2437769" cy="4267101"/>
          </a:xfrm>
        </p:grpSpPr>
        <p:sp>
          <p:nvSpPr>
            <p:cNvPr id="20" name="Rounded Rectangle 19"/>
            <p:cNvSpPr/>
            <p:nvPr/>
          </p:nvSpPr>
          <p:spPr>
            <a:xfrm>
              <a:off x="3298568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58642" y="907441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20 - 6</a:t>
              </a:r>
              <a:r>
                <a:rPr lang="en-US" sz="2000" dirty="0" smtClean="0"/>
                <a:t> </a:t>
              </a:r>
              <a:endParaRPr lang="en-US" sz="2000" dirty="0"/>
            </a:p>
            <a:p>
              <a:pPr algn="ctr"/>
              <a:r>
                <a:rPr lang="en-US" sz="2000" dirty="0" smtClean="0"/>
                <a:t>Collaborators</a:t>
              </a:r>
              <a:endParaRPr lang="en-US" sz="36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58642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$30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per / monthly</a:t>
              </a:r>
              <a:endParaRPr lang="en-US" sz="2000" dirty="0" smtClean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07965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11671" y="323778"/>
            <a:ext cx="2437769" cy="4267101"/>
            <a:chOff x="6294885" y="389121"/>
            <a:chExt cx="2437769" cy="4267101"/>
          </a:xfrm>
        </p:grpSpPr>
        <p:sp>
          <p:nvSpPr>
            <p:cNvPr id="25" name="Rounded Rectangle 24"/>
            <p:cNvSpPr/>
            <p:nvPr/>
          </p:nvSpPr>
          <p:spPr>
            <a:xfrm>
              <a:off x="6294885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69169" y="907442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35 - 21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44603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$20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93926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95539"/>
              </p:ext>
            </p:extLst>
          </p:nvPr>
        </p:nvGraphicFramePr>
        <p:xfrm>
          <a:off x="6403968" y="4683470"/>
          <a:ext cx="2525273" cy="1171956"/>
        </p:xfrm>
        <a:graphic>
          <a:graphicData uri="http://schemas.openxmlformats.org/drawingml/2006/table">
            <a:tbl>
              <a:tblPr/>
              <a:tblGrid>
                <a:gridCol w="829695"/>
                <a:gridCol w="703044"/>
                <a:gridCol w="496267"/>
                <a:gridCol w="496267"/>
              </a:tblGrid>
              <a:tr h="235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Collaborators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352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- 6 up to 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20097"/>
              </p:ext>
            </p:extLst>
          </p:nvPr>
        </p:nvGraphicFramePr>
        <p:xfrm>
          <a:off x="3239622" y="4699546"/>
          <a:ext cx="2581865" cy="1183896"/>
        </p:xfrm>
        <a:graphic>
          <a:graphicData uri="http://schemas.openxmlformats.org/drawingml/2006/table">
            <a:tbl>
              <a:tblPr/>
              <a:tblGrid>
                <a:gridCol w="848289"/>
                <a:gridCol w="718800"/>
                <a:gridCol w="507388"/>
                <a:gridCol w="507388"/>
              </a:tblGrid>
              <a:tr h="377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Collaborators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9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- 21 up to 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01652"/>
              </p:ext>
            </p:extLst>
          </p:nvPr>
        </p:nvGraphicFramePr>
        <p:xfrm>
          <a:off x="202981" y="4705461"/>
          <a:ext cx="2576320" cy="1129446"/>
        </p:xfrm>
        <a:graphic>
          <a:graphicData uri="http://schemas.openxmlformats.org/drawingml/2006/table">
            <a:tbl>
              <a:tblPr/>
              <a:tblGrid>
                <a:gridCol w="846468"/>
                <a:gridCol w="717256"/>
                <a:gridCol w="506298"/>
                <a:gridCol w="506298"/>
              </a:tblGrid>
              <a:tr h="437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Collaborators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253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7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Pick - 36 or more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4018795" y="5988921"/>
            <a:ext cx="92525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65201" y="5984606"/>
            <a:ext cx="92525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245633" y="5960237"/>
            <a:ext cx="92525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GO</a:t>
            </a:r>
            <a:endParaRPr 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7516" y="421105"/>
            <a:ext cx="103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Guys, this a calculator, double-click and make changes to extrapolate with pick options or change level values: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933180"/>
              </p:ext>
            </p:extLst>
          </p:nvPr>
        </p:nvGraphicFramePr>
        <p:xfrm>
          <a:off x="1335088" y="1347788"/>
          <a:ext cx="5859462" cy="409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3105277" imgH="3514707" progId="Excel.Sheet.12">
                  <p:embed/>
                </p:oleObj>
              </mc:Choice>
              <mc:Fallback>
                <p:oleObj name="Worksheet" r:id="rId3" imgW="3105277" imgH="35147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5088" y="1347788"/>
                        <a:ext cx="5859462" cy="409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3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4618" y="762009"/>
            <a:ext cx="2437769" cy="4267101"/>
            <a:chOff x="9291202" y="389121"/>
            <a:chExt cx="2437769" cy="4267101"/>
          </a:xfrm>
        </p:grpSpPr>
        <p:sp>
          <p:nvSpPr>
            <p:cNvPr id="4" name="Rounded Rectangle 3"/>
            <p:cNvSpPr/>
            <p:nvPr/>
          </p:nvSpPr>
          <p:spPr>
            <a:xfrm>
              <a:off x="9291202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75842" y="909240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35+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575842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$10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225165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47620" y="762009"/>
            <a:ext cx="2437769" cy="4267100"/>
            <a:chOff x="302251" y="389122"/>
            <a:chExt cx="2437769" cy="4267100"/>
          </a:xfrm>
        </p:grpSpPr>
        <p:sp>
          <p:nvSpPr>
            <p:cNvPr id="32" name="Rounded Rectangle 31"/>
            <p:cNvSpPr/>
            <p:nvPr/>
          </p:nvSpPr>
          <p:spPr>
            <a:xfrm>
              <a:off x="302251" y="389122"/>
              <a:ext cx="2437769" cy="42671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2325" y="909240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Up to 5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2325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$40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1648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57353" y="762009"/>
            <a:ext cx="2437769" cy="4267101"/>
            <a:chOff x="3298568" y="389121"/>
            <a:chExt cx="2437769" cy="4267101"/>
          </a:xfrm>
        </p:grpSpPr>
        <p:sp>
          <p:nvSpPr>
            <p:cNvPr id="36" name="Rounded Rectangle 35"/>
            <p:cNvSpPr/>
            <p:nvPr/>
          </p:nvSpPr>
          <p:spPr>
            <a:xfrm>
              <a:off x="3298568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58642" y="907441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20 - 6</a:t>
              </a:r>
              <a:r>
                <a:rPr lang="en-US" sz="2000" dirty="0" smtClean="0"/>
                <a:t> </a:t>
              </a:r>
              <a:endParaRPr lang="en-US" sz="2000" dirty="0"/>
            </a:p>
            <a:p>
              <a:pPr algn="ctr"/>
              <a:r>
                <a:rPr lang="en-US" sz="2000" dirty="0" smtClean="0"/>
                <a:t>Collaborators</a:t>
              </a:r>
              <a:endParaRPr lang="en-US" sz="3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58642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$30 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per / monthly</a:t>
              </a:r>
              <a:endParaRPr lang="en-US" sz="20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07965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64885" y="762008"/>
            <a:ext cx="2437769" cy="4267101"/>
            <a:chOff x="6294885" y="389121"/>
            <a:chExt cx="2437769" cy="4267101"/>
          </a:xfrm>
        </p:grpSpPr>
        <p:sp>
          <p:nvSpPr>
            <p:cNvPr id="28" name="Rounded Rectangle 27"/>
            <p:cNvSpPr/>
            <p:nvPr/>
          </p:nvSpPr>
          <p:spPr>
            <a:xfrm>
              <a:off x="6294885" y="389121"/>
              <a:ext cx="2437769" cy="42671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69169" y="907442"/>
              <a:ext cx="188920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35 - 21</a:t>
              </a:r>
              <a:r>
                <a:rPr lang="en-US" sz="2000" dirty="0" smtClean="0"/>
                <a:t> Collaborators</a:t>
              </a:r>
              <a:endParaRPr lang="en-US" sz="3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44603" y="2621845"/>
              <a:ext cx="1889200" cy="15081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smtClean="0"/>
                <a:t>$20 </a:t>
              </a:r>
              <a:endParaRPr lang="en-US" sz="2000" dirty="0" smtClean="0"/>
            </a:p>
            <a:p>
              <a:pPr algn="ctr"/>
              <a:r>
                <a:rPr lang="en-US" sz="2000" dirty="0"/>
                <a:t>p</a:t>
              </a:r>
              <a:r>
                <a:rPr lang="en-US" sz="2000" dirty="0" smtClean="0"/>
                <a:t>er / monthly</a:t>
              </a:r>
              <a:endParaRPr lang="en-US" sz="20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93926" y="2008945"/>
              <a:ext cx="5414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@</a:t>
              </a:r>
              <a:endParaRPr lang="en-US" sz="28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38462" y="5487771"/>
            <a:ext cx="6255463" cy="8464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Collaborators ----&gt;&gt;   1  .  .  .  5          </a:t>
            </a:r>
            <a:r>
              <a:rPr lang="en-US" sz="1000" dirty="0"/>
              <a:t>----&gt;&gt;</a:t>
            </a:r>
            <a:r>
              <a:rPr lang="en-US" sz="1000" dirty="0" smtClean="0"/>
              <a:t> .  .  .  .  .  .  .  .  .  20         ----&gt;&gt;  .  .  .  .  .  .  .  .  .  35     Unlimited </a:t>
            </a:r>
            <a:r>
              <a:rPr lang="en-US" sz="1000" dirty="0"/>
              <a:t>-</a:t>
            </a:r>
            <a:r>
              <a:rPr lang="en-US" sz="1000" dirty="0" smtClean="0"/>
              <a:t> only</a:t>
            </a:r>
          </a:p>
          <a:p>
            <a:r>
              <a:rPr lang="en-US" sz="2000" dirty="0" smtClean="0"/>
              <a:t>$40 </a:t>
            </a:r>
            <a:r>
              <a:rPr lang="en-US" sz="1200" dirty="0" smtClean="0"/>
              <a:t>per / monthly</a:t>
            </a:r>
            <a:r>
              <a:rPr lang="en-US" sz="2000" dirty="0" smtClean="0"/>
              <a:t>        $30</a:t>
            </a:r>
            <a:r>
              <a:rPr lang="en-US" sz="1200" dirty="0" smtClean="0"/>
              <a:t> per / monthly </a:t>
            </a:r>
            <a:r>
              <a:rPr lang="en-US" sz="2000" dirty="0" smtClean="0"/>
              <a:t>   $20 </a:t>
            </a:r>
            <a:r>
              <a:rPr lang="en-US" sz="1200" dirty="0" smtClean="0"/>
              <a:t>per / monthly</a:t>
            </a:r>
            <a:r>
              <a:rPr lang="en-US" sz="2000" dirty="0" smtClean="0"/>
              <a:t> </a:t>
            </a:r>
            <a:r>
              <a:rPr lang="en-US" sz="2000" dirty="0"/>
              <a:t> </a:t>
            </a:r>
            <a:r>
              <a:rPr lang="en-US" sz="2000" dirty="0" smtClean="0"/>
              <a:t>  $10 </a:t>
            </a:r>
            <a:r>
              <a:rPr lang="en-US" sz="1200" dirty="0" smtClean="0"/>
              <a:t>per / monthly</a:t>
            </a:r>
            <a:r>
              <a:rPr lang="en-US" sz="2000" dirty="0" smtClean="0"/>
              <a:t>	                     </a:t>
            </a:r>
            <a:r>
              <a:rPr lang="en-US" sz="1000" dirty="0" smtClean="0"/>
              <a:t>	</a:t>
            </a:r>
            <a:endParaRPr lang="en-US" sz="1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646947" y="5414213"/>
            <a:ext cx="0" cy="104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59837" y="5409963"/>
            <a:ext cx="0" cy="104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88209" y="5409963"/>
            <a:ext cx="0" cy="104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664" y="2956560"/>
            <a:ext cx="9804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slides below this one are from version 1 if you need to review.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70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" y="1051560"/>
            <a:ext cx="108202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[1/20/2014 3:04:50 PM] John Chowdhury: I think we should do </a:t>
            </a:r>
            <a:r>
              <a:rPr lang="en-US" b="1" dirty="0"/>
              <a:t>$25 per user for 10 or less</a:t>
            </a:r>
          </a:p>
          <a:p>
            <a:r>
              <a:rPr lang="en-US" b="1" dirty="0"/>
              <a:t>$20 for 11 to 200</a:t>
            </a:r>
          </a:p>
          <a:p>
            <a:r>
              <a:rPr lang="en-US" b="1" dirty="0"/>
              <a:t>$18 for 200+</a:t>
            </a:r>
          </a:p>
          <a:p>
            <a:r>
              <a:rPr lang="en-US" dirty="0"/>
              <a:t>[1/20/2014 3:26:11 PM] John Chowdhury: for </a:t>
            </a:r>
            <a:r>
              <a:rPr lang="en-US" b="1" dirty="0"/>
              <a:t>free is for limited time... Initially for 3 months</a:t>
            </a:r>
            <a:r>
              <a:rPr lang="en-US" dirty="0"/>
              <a:t>... later for 1 month...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have up to 3 participants (free that is)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360" y="441960"/>
            <a:ext cx="285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From our pricing discussion: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3360" y="2758440"/>
            <a:ext cx="94105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So, if we translate these into monthly amounts?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$0   per user per month – for 3 or less users	=       (3 * $0) =           </a:t>
            </a:r>
            <a:r>
              <a:rPr lang="en-US" dirty="0" smtClean="0"/>
              <a:t> </a:t>
            </a:r>
            <a:r>
              <a:rPr lang="en-US" b="1" dirty="0" smtClean="0"/>
              <a:t>$</a:t>
            </a:r>
            <a:r>
              <a:rPr lang="en-US" b="1" dirty="0"/>
              <a:t>0</a:t>
            </a:r>
            <a:r>
              <a:rPr lang="en-US" dirty="0"/>
              <a:t> a month </a:t>
            </a:r>
            <a:r>
              <a:rPr lang="en-US" dirty="0" smtClean="0"/>
              <a:t>(3 months only)</a:t>
            </a:r>
            <a:endParaRPr lang="en-US" dirty="0"/>
          </a:p>
          <a:p>
            <a:r>
              <a:rPr lang="en-US" dirty="0"/>
              <a:t>$25 per user per month – for 10 or less users	=   (10 * $25) = 	   </a:t>
            </a:r>
            <a:r>
              <a:rPr lang="en-US" b="1" dirty="0"/>
              <a:t>$250</a:t>
            </a:r>
            <a:r>
              <a:rPr lang="en-US" dirty="0"/>
              <a:t> a month</a:t>
            </a:r>
          </a:p>
          <a:p>
            <a:r>
              <a:rPr lang="en-US" dirty="0"/>
              <a:t>$20 per user per month – for 11 to 200 users	=   (11 * $20) = 	   </a:t>
            </a:r>
            <a:r>
              <a:rPr lang="en-US" b="1" dirty="0"/>
              <a:t>$220 </a:t>
            </a:r>
            <a:r>
              <a:rPr lang="en-US" dirty="0"/>
              <a:t>a month</a:t>
            </a:r>
          </a:p>
          <a:p>
            <a:r>
              <a:rPr lang="en-US" dirty="0"/>
              <a:t>$18 per user per month – for 200+ users	= (201 * $18) = 	</a:t>
            </a:r>
            <a:r>
              <a:rPr lang="en-US" b="1" dirty="0"/>
              <a:t>$3,618 </a:t>
            </a:r>
            <a:r>
              <a:rPr lang="en-US" dirty="0"/>
              <a:t>a month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" y="4800600"/>
            <a:ext cx="10948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may want to change the last one and make it really appealing to choose, say, make it $5 per user per month:</a:t>
            </a:r>
          </a:p>
          <a:p>
            <a:endParaRPr lang="en-US" dirty="0" smtClean="0"/>
          </a:p>
          <a:p>
            <a:r>
              <a:rPr lang="en-US" dirty="0" smtClean="0"/>
              <a:t>(201 * $5) = $1,005 a month or $12,060 per year for 24/7 unlimited users.</a:t>
            </a:r>
          </a:p>
          <a:p>
            <a:endParaRPr lang="en-US" dirty="0"/>
          </a:p>
          <a:p>
            <a:r>
              <a:rPr lang="en-US" b="1" dirty="0" smtClean="0"/>
              <a:t>Check next slide for one way we could display above on pricing page: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4036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110" y="665603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$0</a:t>
            </a:r>
          </a:p>
          <a:p>
            <a:pPr algn="ctr"/>
            <a:r>
              <a:rPr lang="en-US" sz="1600" dirty="0" smtClean="0"/>
              <a:t>Per seat </a:t>
            </a:r>
            <a:r>
              <a:rPr lang="en-US" sz="1600" dirty="0"/>
              <a:t>p</a:t>
            </a:r>
            <a:r>
              <a:rPr lang="en-US" sz="1600" dirty="0" smtClean="0"/>
              <a:t>er month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64110" y="2514465"/>
            <a:ext cx="188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 to </a:t>
            </a:r>
            <a:r>
              <a:rPr lang="en-US" sz="3600" dirty="0" smtClean="0"/>
              <a:t>3 Users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4110" y="4201058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$0</a:t>
            </a:r>
          </a:p>
          <a:p>
            <a:pPr algn="ctr"/>
            <a:r>
              <a:rPr lang="en-US" sz="1600" dirty="0" smtClean="0"/>
              <a:t>monthly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9296398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556472" y="665603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$5</a:t>
            </a:r>
          </a:p>
          <a:p>
            <a:pPr algn="ctr"/>
            <a:r>
              <a:rPr lang="en-US" sz="1600" dirty="0" smtClean="0"/>
              <a:t>Per seat </a:t>
            </a:r>
            <a:r>
              <a:rPr lang="en-US" sz="1600" dirty="0"/>
              <a:t>p</a:t>
            </a:r>
            <a:r>
              <a:rPr lang="en-US" sz="1600" dirty="0" smtClean="0"/>
              <a:t>er month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9556472" y="2576020"/>
            <a:ext cx="18892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Unlimited</a:t>
            </a:r>
          </a:p>
          <a:p>
            <a:pPr algn="ctr"/>
            <a:r>
              <a:rPr lang="en-US" sz="3200" dirty="0" smtClean="0"/>
              <a:t>Users</a:t>
            </a:r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9556472" y="4222323"/>
            <a:ext cx="1889200" cy="1332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n-US" sz="1000" dirty="0" smtClean="0"/>
          </a:p>
          <a:p>
            <a:pPr algn="ctr"/>
            <a:r>
              <a:rPr lang="en-US" sz="4800" dirty="0" smtClean="0"/>
              <a:t>$1005</a:t>
            </a:r>
          </a:p>
          <a:p>
            <a:pPr algn="ctr"/>
            <a:r>
              <a:rPr lang="en-US" sz="1600" dirty="0" smtClean="0"/>
              <a:t>call for details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3333622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93696" y="665603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$25</a:t>
            </a:r>
          </a:p>
          <a:p>
            <a:pPr algn="ctr"/>
            <a:r>
              <a:rPr lang="en-US" sz="1600" dirty="0" smtClean="0"/>
              <a:t>Per seat </a:t>
            </a:r>
            <a:r>
              <a:rPr lang="en-US" sz="1600" dirty="0"/>
              <a:t>p</a:t>
            </a:r>
            <a:r>
              <a:rPr lang="en-US" sz="1600" dirty="0" smtClean="0"/>
              <a:t>er month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593696" y="2514465"/>
            <a:ext cx="188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 to </a:t>
            </a:r>
            <a:r>
              <a:rPr lang="en-US" sz="3600" dirty="0" smtClean="0"/>
              <a:t>10 Users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3593696" y="4201058"/>
            <a:ext cx="18892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$250</a:t>
            </a:r>
          </a:p>
          <a:p>
            <a:pPr algn="ctr"/>
            <a:r>
              <a:rPr lang="en-US" sz="1600" dirty="0" smtClean="0"/>
              <a:t>monthly</a:t>
            </a:r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6300081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60155" y="665603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$20</a:t>
            </a:r>
          </a:p>
          <a:p>
            <a:pPr algn="ctr"/>
            <a:r>
              <a:rPr lang="en-US" sz="1600" dirty="0" smtClean="0"/>
              <a:t>Per seat </a:t>
            </a:r>
            <a:r>
              <a:rPr lang="en-US" sz="1600" dirty="0"/>
              <a:t>p</a:t>
            </a:r>
            <a:r>
              <a:rPr lang="en-US" sz="1600" dirty="0" smtClean="0"/>
              <a:t>er month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6560155" y="2514465"/>
            <a:ext cx="188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Up to </a:t>
            </a:r>
            <a:r>
              <a:rPr lang="en-US" sz="3600" dirty="0" smtClean="0"/>
              <a:t>200 Users</a:t>
            </a:r>
            <a:endParaRPr lang="en-US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6560155" y="4201058"/>
            <a:ext cx="18892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$220</a:t>
            </a:r>
          </a:p>
          <a:p>
            <a:pPr algn="ctr"/>
            <a:r>
              <a:rPr lang="en-US" sz="1600" dirty="0" smtClean="0"/>
              <a:t>monthly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4036" y="6362848"/>
            <a:ext cx="449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I like the way Cisco set pricing, see next slide: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4036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8676" y="880916"/>
            <a:ext cx="188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p to </a:t>
            </a:r>
            <a:r>
              <a:rPr lang="en-US" sz="3600" dirty="0" smtClean="0"/>
              <a:t>10</a:t>
            </a:r>
            <a:r>
              <a:rPr lang="en-US" sz="2000" dirty="0" smtClean="0"/>
              <a:t> Collaborators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4110" y="4453730"/>
            <a:ext cx="18892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$250</a:t>
            </a:r>
            <a:endParaRPr lang="en-US" sz="6600" dirty="0" smtClean="0"/>
          </a:p>
          <a:p>
            <a:pPr algn="ctr"/>
            <a:r>
              <a:rPr lang="en-US" sz="1600" dirty="0" smtClean="0"/>
              <a:t>Monthly @ 10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9296398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333622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88676" y="2593521"/>
            <a:ext cx="1889200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</a:t>
            </a:r>
            <a:r>
              <a:rPr lang="en-US" sz="7200" dirty="0" smtClean="0"/>
              <a:t>25 </a:t>
            </a:r>
            <a:endParaRPr lang="en-US" sz="2000" dirty="0" smtClean="0"/>
          </a:p>
          <a:p>
            <a:pPr algn="ctr"/>
            <a:r>
              <a:rPr lang="en-US" sz="2000" dirty="0" smtClean="0"/>
              <a:t>per</a:t>
            </a:r>
            <a:endParaRPr lang="en-US" sz="2000" dirty="0" smtClean="0"/>
          </a:p>
        </p:txBody>
      </p:sp>
      <p:sp>
        <p:nvSpPr>
          <p:cNvPr id="36" name="Rounded Rectangle 35"/>
          <p:cNvSpPr/>
          <p:nvPr/>
        </p:nvSpPr>
        <p:spPr>
          <a:xfrm>
            <a:off x="6300081" y="360797"/>
            <a:ext cx="2437769" cy="5847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4036" y="6362848"/>
            <a:ext cx="449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I like the way Cisco set pricing, see next slide: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93696" y="880916"/>
            <a:ext cx="188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10+</a:t>
            </a:r>
            <a:r>
              <a:rPr lang="en-US" sz="2000" dirty="0" smtClean="0"/>
              <a:t> Collaborators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6560155" y="879117"/>
            <a:ext cx="188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35</a:t>
            </a:r>
            <a:r>
              <a:rPr lang="en-US" sz="2000" dirty="0" smtClean="0"/>
              <a:t> Collaborators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9570682" y="879118"/>
            <a:ext cx="18892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  <a:r>
              <a:rPr lang="en-US" sz="3600" dirty="0" smtClean="0"/>
              <a:t>5+</a:t>
            </a:r>
            <a:r>
              <a:rPr lang="en-US" sz="2000" dirty="0" smtClean="0"/>
              <a:t> Collaborators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9546116" y="4201058"/>
            <a:ext cx="18892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$250</a:t>
            </a:r>
            <a:endParaRPr lang="en-US" sz="6600" dirty="0" smtClean="0"/>
          </a:p>
          <a:p>
            <a:pPr algn="ctr"/>
            <a:r>
              <a:rPr lang="en-US" sz="1600" dirty="0" smtClean="0"/>
              <a:t>Monthly @ 10 Licenses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570682" y="2272108"/>
            <a:ext cx="18892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$10</a:t>
            </a:r>
            <a:endParaRPr lang="en-US" sz="7200" dirty="0" smtClean="0"/>
          </a:p>
          <a:p>
            <a:pPr algn="ctr"/>
            <a:r>
              <a:rPr lang="en-US" sz="1600" dirty="0" smtClean="0"/>
              <a:t>Per License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526676" y="4185220"/>
            <a:ext cx="18892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$250</a:t>
            </a:r>
            <a:endParaRPr lang="en-US" sz="6600" dirty="0" smtClean="0"/>
          </a:p>
          <a:p>
            <a:pPr algn="ctr"/>
            <a:r>
              <a:rPr lang="en-US" sz="1600" dirty="0" smtClean="0"/>
              <a:t>Monthly @ 10 Licenses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6551242" y="2256270"/>
            <a:ext cx="188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$15</a:t>
            </a:r>
            <a:endParaRPr lang="en-US" sz="7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593696" y="4174413"/>
            <a:ext cx="188920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$250</a:t>
            </a:r>
            <a:endParaRPr lang="en-US" sz="6600" dirty="0" smtClean="0"/>
          </a:p>
          <a:p>
            <a:pPr algn="ctr"/>
            <a:r>
              <a:rPr lang="en-US" sz="1600" dirty="0" smtClean="0"/>
              <a:t>Monthly @ 10 Licenses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607906" y="2621120"/>
            <a:ext cx="1889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$</a:t>
            </a:r>
            <a:r>
              <a:rPr lang="en-US" sz="7200" dirty="0" smtClean="0"/>
              <a:t>20</a:t>
            </a:r>
            <a:endParaRPr lang="en-US" sz="72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337999" y="1980621"/>
            <a:ext cx="541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@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57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390650"/>
            <a:ext cx="10530840" cy="5238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316" y="449728"/>
            <a:ext cx="954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</a:rPr>
              <a:t>Maybe these guys know pricing, they have good market share and may have pricing figured 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696</Words>
  <Application>Microsoft Office PowerPoint</Application>
  <PresentationFormat>Widescreen</PresentationFormat>
  <Paragraphs>187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Aubrey Roberts</dc:creator>
  <cp:lastModifiedBy>Aubrey Roberts</cp:lastModifiedBy>
  <cp:revision>41</cp:revision>
  <dcterms:created xsi:type="dcterms:W3CDTF">2014-01-21T21:49:25Z</dcterms:created>
  <dcterms:modified xsi:type="dcterms:W3CDTF">2014-02-07T21:44:50Z</dcterms:modified>
</cp:coreProperties>
</file>