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4D91-CB27-4128-AFA3-A50168B094DC}" type="datetimeFigureOut">
              <a:rPr lang="fi-FI" smtClean="0"/>
              <a:t>2.12.2013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CAD1-0C62-4E61-B3E1-FDE1024982C1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/>
          </a:bodyPr>
          <a:lstStyle/>
          <a:p>
            <a:r>
              <a:rPr lang="fi-FI" dirty="0" smtClean="0"/>
              <a:t>Sanaluokkien automaattisen tunnistamisen menetelmät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/>
          </a:bodyPr>
          <a:lstStyle/>
          <a:p>
            <a:r>
              <a:rPr lang="fi-FI" dirty="0" smtClean="0"/>
              <a:t>Aleksi Pekkala</a:t>
            </a:r>
          </a:p>
          <a:p>
            <a:r>
              <a:rPr lang="fi-FI" sz="2000" dirty="0" smtClean="0"/>
              <a:t>aleksi.v.a.pekkala@student.jyu.fi</a:t>
            </a:r>
          </a:p>
          <a:p>
            <a:r>
              <a:rPr lang="fi-FI" dirty="0" smtClean="0"/>
              <a:t>Tietotekniikan kandidaattiseminaari</a:t>
            </a:r>
          </a:p>
          <a:p>
            <a:r>
              <a:rPr lang="fi-FI" dirty="0" smtClean="0"/>
              <a:t>4.12.2013</a:t>
            </a:r>
            <a:endParaRPr lang="fi-F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0848"/>
            <a:ext cx="9144000" cy="1143000"/>
          </a:xfrm>
        </p:spPr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2976"/>
            <a:ext cx="9144000" cy="36450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dirty="0" smtClean="0"/>
              <a:t>Kysyttävää?</a:t>
            </a:r>
            <a:endParaRPr lang="fi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Sisällys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Johdanto</a:t>
            </a:r>
          </a:p>
          <a:p>
            <a:r>
              <a:rPr lang="fi-FI" dirty="0" smtClean="0"/>
              <a:t>Haasteet</a:t>
            </a:r>
          </a:p>
          <a:p>
            <a:r>
              <a:rPr lang="fi-FI" dirty="0" smtClean="0"/>
              <a:t>Käyttötarkoitus</a:t>
            </a:r>
          </a:p>
          <a:p>
            <a:r>
              <a:rPr lang="fi-FI" dirty="0" smtClean="0"/>
              <a:t>Menetelmät:</a:t>
            </a:r>
          </a:p>
          <a:p>
            <a:pPr lvl="1"/>
            <a:r>
              <a:rPr lang="fi-FI" dirty="0" smtClean="0"/>
              <a:t>Sääntöpohjaiset</a:t>
            </a:r>
          </a:p>
          <a:p>
            <a:pPr lvl="1"/>
            <a:r>
              <a:rPr lang="fi-FI" dirty="0" smtClean="0"/>
              <a:t>Tilastolliset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Johdanto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fi-FI" dirty="0" smtClean="0"/>
              <a:t>Sanaluokan automaattinen tunnistaminen tekstiyhteyden perusteella</a:t>
            </a:r>
          </a:p>
          <a:p>
            <a:r>
              <a:rPr lang="en-US" dirty="0" smtClean="0"/>
              <a:t>[…] he</a:t>
            </a:r>
            <a:r>
              <a:rPr lang="en-US" dirty="0" smtClean="0">
                <a:solidFill>
                  <a:srgbClr val="FF0000"/>
                </a:solidFill>
              </a:rPr>
              <a:t>/PPS</a:t>
            </a:r>
            <a:r>
              <a:rPr lang="en-US" dirty="0" smtClean="0"/>
              <a:t> said</a:t>
            </a:r>
            <a:r>
              <a:rPr lang="en-US" dirty="0" smtClean="0">
                <a:solidFill>
                  <a:srgbClr val="FF0000"/>
                </a:solidFill>
              </a:rPr>
              <a:t>/VBD</a:t>
            </a:r>
            <a:r>
              <a:rPr lang="en-US" dirty="0" smtClean="0"/>
              <a:t> it</a:t>
            </a:r>
            <a:r>
              <a:rPr lang="en-US" dirty="0" smtClean="0">
                <a:solidFill>
                  <a:srgbClr val="FF0000"/>
                </a:solidFill>
              </a:rPr>
              <a:t>/PPS</a:t>
            </a:r>
            <a:r>
              <a:rPr lang="en-US" dirty="0" smtClean="0"/>
              <a:t> would</a:t>
            </a:r>
            <a:r>
              <a:rPr lang="en-US" dirty="0" smtClean="0">
                <a:solidFill>
                  <a:srgbClr val="FF0000"/>
                </a:solidFill>
              </a:rPr>
              <a:t>/MD</a:t>
            </a:r>
            <a:r>
              <a:rPr lang="en-US" dirty="0" smtClean="0"/>
              <a:t> force</a:t>
            </a:r>
            <a:r>
              <a:rPr lang="en-US" dirty="0" smtClean="0">
                <a:solidFill>
                  <a:srgbClr val="FF0000"/>
                </a:solidFill>
              </a:rPr>
              <a:t>/VB</a:t>
            </a:r>
            <a:r>
              <a:rPr lang="en-US" dirty="0" smtClean="0"/>
              <a:t> banks</a:t>
            </a:r>
            <a:r>
              <a:rPr lang="en-US" dirty="0" smtClean="0">
                <a:solidFill>
                  <a:srgbClr val="FF0000"/>
                </a:solidFill>
              </a:rPr>
              <a:t>/NNS</a:t>
            </a:r>
            <a:r>
              <a:rPr lang="en-US" dirty="0" smtClean="0"/>
              <a:t> to</a:t>
            </a:r>
            <a:r>
              <a:rPr lang="en-US" dirty="0" smtClean="0">
                <a:solidFill>
                  <a:srgbClr val="FF0000"/>
                </a:solidFill>
              </a:rPr>
              <a:t>/TO</a:t>
            </a:r>
            <a:r>
              <a:rPr lang="en-US" dirty="0" smtClean="0"/>
              <a:t> violate</a:t>
            </a:r>
            <a:r>
              <a:rPr lang="en-US" dirty="0" smtClean="0">
                <a:solidFill>
                  <a:srgbClr val="FF0000"/>
                </a:solidFill>
              </a:rPr>
              <a:t>/VB</a:t>
            </a:r>
            <a:r>
              <a:rPr lang="en-US" dirty="0" smtClean="0"/>
              <a:t> their</a:t>
            </a:r>
            <a:r>
              <a:rPr lang="en-US" dirty="0" smtClean="0">
                <a:solidFill>
                  <a:srgbClr val="FF0000"/>
                </a:solidFill>
              </a:rPr>
              <a:t>/PP$ </a:t>
            </a:r>
            <a:r>
              <a:rPr lang="en-US" dirty="0" smtClean="0"/>
              <a:t>contractual</a:t>
            </a:r>
            <a:r>
              <a:rPr lang="en-US" dirty="0" smtClean="0">
                <a:solidFill>
                  <a:srgbClr val="FF0000"/>
                </a:solidFill>
              </a:rPr>
              <a:t>/JJ</a:t>
            </a:r>
            <a:r>
              <a:rPr lang="en-US" dirty="0" smtClean="0"/>
              <a:t> obligations</a:t>
            </a:r>
            <a:r>
              <a:rPr lang="en-US" dirty="0" smtClean="0">
                <a:solidFill>
                  <a:srgbClr val="FF0000"/>
                </a:solidFill>
              </a:rPr>
              <a:t>/NNS</a:t>
            </a:r>
            <a:r>
              <a:rPr lang="en-US" dirty="0" smtClean="0"/>
              <a:t> with</a:t>
            </a:r>
            <a:r>
              <a:rPr lang="en-US" dirty="0" smtClean="0">
                <a:solidFill>
                  <a:srgbClr val="FF0000"/>
                </a:solidFill>
              </a:rPr>
              <a:t>/IN</a:t>
            </a:r>
            <a:r>
              <a:rPr lang="en-US" dirty="0" smtClean="0"/>
              <a:t> depositors</a:t>
            </a:r>
            <a:r>
              <a:rPr lang="en-US" dirty="0" smtClean="0">
                <a:solidFill>
                  <a:srgbClr val="FF0000"/>
                </a:solidFill>
              </a:rPr>
              <a:t>/NNS</a:t>
            </a:r>
            <a:r>
              <a:rPr lang="en-US" dirty="0" smtClean="0"/>
              <a:t> […]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Haasteet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Monitulkintaisuus:</a:t>
            </a:r>
            <a:endParaRPr lang="fi-FI" dirty="0"/>
          </a:p>
          <a:p>
            <a:pPr lvl="1"/>
            <a:r>
              <a:rPr lang="fi-FI" i="1" dirty="0" smtClean="0"/>
              <a:t>Time </a:t>
            </a:r>
            <a:r>
              <a:rPr lang="fi-FI" i="1" dirty="0" smtClean="0">
                <a:solidFill>
                  <a:srgbClr val="FF0000"/>
                </a:solidFill>
              </a:rPr>
              <a:t>flies</a:t>
            </a:r>
            <a:r>
              <a:rPr lang="fi-FI" i="1" dirty="0" smtClean="0"/>
              <a:t> like an arrow</a:t>
            </a:r>
          </a:p>
          <a:p>
            <a:pPr lvl="1"/>
            <a:r>
              <a:rPr lang="fi-FI" i="1" dirty="0" smtClean="0"/>
              <a:t>Fruit </a:t>
            </a:r>
            <a:r>
              <a:rPr lang="fi-FI" i="1" dirty="0" smtClean="0">
                <a:solidFill>
                  <a:srgbClr val="FF0000"/>
                </a:solidFill>
              </a:rPr>
              <a:t>flies</a:t>
            </a:r>
            <a:r>
              <a:rPr lang="fi-FI" i="1" dirty="0" smtClean="0"/>
              <a:t> like a banana</a:t>
            </a:r>
          </a:p>
          <a:p>
            <a:pPr lvl="1"/>
            <a:r>
              <a:rPr lang="fi-FI" dirty="0" smtClean="0"/>
              <a:t>Apuna lokaalit sekä kontekstuaaliset vihjeet</a:t>
            </a:r>
          </a:p>
          <a:p>
            <a:r>
              <a:rPr lang="fi-FI" dirty="0" smtClean="0"/>
              <a:t>Tuntemattomat sanat</a:t>
            </a:r>
            <a:endParaRPr lang="fi-FI" dirty="0"/>
          </a:p>
          <a:p>
            <a:r>
              <a:rPr lang="fi-FI" dirty="0" smtClean="0"/>
              <a:t>Nykyinen suorituskyky noin 97%</a:t>
            </a:r>
          </a:p>
          <a:p>
            <a:pPr lvl="1"/>
            <a:r>
              <a:rPr lang="fi-FI" dirty="0" smtClean="0"/>
              <a:t>Lähtötaso on 90%</a:t>
            </a:r>
          </a:p>
          <a:p>
            <a:pPr lvl="1"/>
            <a:r>
              <a:rPr lang="fi-FI" dirty="0" smtClean="0"/>
              <a:t>Kokonaisten lauseiden tunnistustarkkuus ~56%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Käyttötarkoitus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Tärkeä </a:t>
            </a:r>
            <a:r>
              <a:rPr lang="fi-FI" b="1" dirty="0" smtClean="0"/>
              <a:t>esikäsittelyvaihe</a:t>
            </a:r>
            <a:r>
              <a:rPr lang="fi-FI" dirty="0" smtClean="0"/>
              <a:t> luonnollisten kielten prosessointiketjussa</a:t>
            </a:r>
          </a:p>
          <a:p>
            <a:r>
              <a:rPr lang="fi-FI" dirty="0" smtClean="0"/>
              <a:t>Ei ratkaise tekstin monitulkintaisuutta, mutta rajaa mahdollisten tulkintojen määrää</a:t>
            </a:r>
          </a:p>
          <a:p>
            <a:endParaRPr lang="fi-FI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redlinels.com/wp-content/uploads/2012/05/Google-Translate-screensh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064"/>
            <a:ext cx="917321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nmeonline.com/wp-content/uploads/2013/03/IBM-Wat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00808"/>
            <a:ext cx="9168343" cy="515719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William Wilkinson's </a:t>
            </a:r>
            <a:r>
              <a:rPr lang="en-US" sz="3200" dirty="0" smtClean="0"/>
              <a:t>"An </a:t>
            </a:r>
            <a:r>
              <a:rPr lang="en-US" sz="3200" dirty="0"/>
              <a:t>Account of the Principalities of Wallachia and Moldavia" inspired this author's most famous novel</a:t>
            </a:r>
            <a:endParaRPr lang="fi-FI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192" y="6497960"/>
            <a:ext cx="4186808" cy="36004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fi-FI" sz="1200" dirty="0" smtClean="0">
                <a:solidFill>
                  <a:schemeClr val="bg1">
                    <a:lumMod val="95000"/>
                  </a:schemeClr>
                </a:solidFill>
              </a:rPr>
              <a:t>http://www.cnmeonline.com/analysis/no-jeopardy-for-watson/</a:t>
            </a:r>
            <a:endParaRPr lang="fi-FI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Sääntöpohjaiset menetelmät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fi-FI" dirty="0" smtClean="0"/>
              <a:t>Kielitieteellinen näkökulma</a:t>
            </a:r>
          </a:p>
          <a:p>
            <a:r>
              <a:rPr lang="fi-FI" dirty="0" smtClean="0"/>
              <a:t>Sanaluokan yksikäsitteistämiseen käytetään käsin koottuja sääntöjä</a:t>
            </a:r>
          </a:p>
          <a:p>
            <a:pPr lvl="1"/>
            <a:r>
              <a:rPr lang="fi-FI" i="1" dirty="0" smtClean="0"/>
              <a:t>korvaa </a:t>
            </a:r>
            <a:r>
              <a:rPr lang="fi-FI" i="1" dirty="0"/>
              <a:t>substantiivi erisnimellä, jos </a:t>
            </a:r>
            <a:r>
              <a:rPr lang="fi-FI" i="1" dirty="0" smtClean="0"/>
              <a:t>sanalla on </a:t>
            </a:r>
            <a:r>
              <a:rPr lang="fi-FI" i="1" dirty="0"/>
              <a:t>iso </a:t>
            </a:r>
            <a:r>
              <a:rPr lang="fi-FI" i="1" dirty="0" smtClean="0"/>
              <a:t>alkukirjain</a:t>
            </a:r>
          </a:p>
          <a:p>
            <a:pPr lvl="1"/>
            <a:r>
              <a:rPr lang="fi-FI" i="1" dirty="0" smtClean="0"/>
              <a:t>korvaa substantiivi verbillä, jos edeltävä sanaluokka on pronomini</a:t>
            </a:r>
          </a:p>
          <a:p>
            <a:r>
              <a:rPr lang="fi-FI" dirty="0" smtClean="0"/>
              <a:t>Sääntöjen kokoaminen työlästä</a:t>
            </a:r>
          </a:p>
          <a:p>
            <a:pPr lvl="1"/>
            <a:r>
              <a:rPr lang="fi-FI" dirty="0" smtClean="0"/>
              <a:t>Brillin (1992) tunnistin</a:t>
            </a:r>
            <a:endParaRPr lang="fi-F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Tilastolliset menetelmät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r>
              <a:rPr lang="fi-FI" dirty="0" smtClean="0"/>
              <a:t>Sanaluokkien tunnistaminen on </a:t>
            </a:r>
            <a:r>
              <a:rPr lang="fi-FI" b="1" dirty="0" smtClean="0"/>
              <a:t>sarjanluokitteluongelma: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fi-FI" dirty="0" smtClean="0"/>
              <a:t>Voidaan ratkaista yleisillä koneoppimismenetelmillä, mm.</a:t>
            </a:r>
          </a:p>
          <a:p>
            <a:pPr lvl="1"/>
            <a:r>
              <a:rPr lang="fi-FI" dirty="0" smtClean="0"/>
              <a:t>Markovin piilomallit</a:t>
            </a:r>
          </a:p>
          <a:p>
            <a:pPr lvl="1"/>
            <a:r>
              <a:rPr lang="fi-FI" dirty="0" smtClean="0"/>
              <a:t>Log-lineaariset mallit</a:t>
            </a:r>
          </a:p>
          <a:p>
            <a:pPr lvl="1"/>
            <a:endParaRPr lang="fi-FI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3033713"/>
            <a:ext cx="5924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172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Sanaluokkien automaattisen tunnistamisen menetelmät</vt:lpstr>
      <vt:lpstr>Sisällys</vt:lpstr>
      <vt:lpstr>Johdanto</vt:lpstr>
      <vt:lpstr>Haasteet</vt:lpstr>
      <vt:lpstr>Käyttötarkoitus</vt:lpstr>
      <vt:lpstr>Slide 6</vt:lpstr>
      <vt:lpstr>William Wilkinson's "An Account of the Principalities of Wallachia and Moldavia" inspired this author's most famous novel</vt:lpstr>
      <vt:lpstr>Sääntöpohjaiset menetelmät</vt:lpstr>
      <vt:lpstr>Tilastolliset menetelmät</vt:lpstr>
      <vt:lpstr>Kiitos!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Sanaluokkien automaattisen tunnistamisen menetelmät</dc:title>
  <dc:creator>Aleksi</dc:creator>
  <cp:lastModifiedBy>Aleksi</cp:lastModifiedBy>
  <cp:revision>19</cp:revision>
  <dcterms:created xsi:type="dcterms:W3CDTF">2013-12-02T14:59:27Z</dcterms:created>
  <dcterms:modified xsi:type="dcterms:W3CDTF">2013-12-02T17:54:09Z</dcterms:modified>
</cp:coreProperties>
</file>