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9"/>
  </p:notesMasterIdLst>
  <p:handoutMasterIdLst>
    <p:handoutMasterId r:id="rId10"/>
  </p:handoutMasterIdLst>
  <p:sldIdLst>
    <p:sldId id="257" r:id="rId2"/>
    <p:sldId id="268" r:id="rId3"/>
    <p:sldId id="263" r:id="rId4"/>
    <p:sldId id="264" r:id="rId5"/>
    <p:sldId id="265" r:id="rId6"/>
    <p:sldId id="266" r:id="rId7"/>
    <p:sldId id="267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7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6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E3DF08-AC00-479B-8A6E-81723CF9C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F9E3D-98E4-46FB-8F13-538CB941E7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EE786BD-4A27-4208-874D-4639A6A6BDD5}"/>
              </a:ext>
            </a:extLst>
          </p:cNvPr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1026F0-7FA9-4A21-93A0-320C1412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F4F70E-EEE3-43E0-83B9-CF4041384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3CB4FDD-CDD2-4DC9-B6AC-006CC6CF46A6}"/>
              </a:ext>
            </a:extLst>
          </p:cNvPr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2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260684"/>
            <a:ext cx="8825658" cy="3329581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COMET</a:t>
            </a:r>
            <a:r>
              <a:rPr lang="en-US" sz="4800" dirty="0">
                <a:solidFill>
                  <a:schemeClr val="tx1"/>
                </a:solidFill>
              </a:rPr>
              <a:t>: A </a:t>
            </a:r>
            <a:r>
              <a:rPr lang="en-US" sz="4800" b="1" dirty="0" err="1">
                <a:solidFill>
                  <a:schemeClr val="tx1"/>
                </a:solidFill>
              </a:rPr>
              <a:t>CO</a:t>
            </a:r>
            <a:r>
              <a:rPr lang="en-US" sz="4800" dirty="0" err="1">
                <a:solidFill>
                  <a:schemeClr val="tx1"/>
                </a:solidFill>
              </a:rPr>
              <a:t>gnitive</a:t>
            </a:r>
            <a:r>
              <a:rPr lang="en-US" sz="4800" dirty="0">
                <a:solidFill>
                  <a:schemeClr val="tx1"/>
                </a:solidFill>
              </a:rPr>
              <a:t> Radio </a:t>
            </a:r>
            <a:r>
              <a:rPr lang="en-US" sz="4800" b="1" dirty="0">
                <a:solidFill>
                  <a:schemeClr val="tx1"/>
                </a:solidFill>
              </a:rPr>
              <a:t>M</a:t>
            </a:r>
            <a:r>
              <a:rPr lang="en-US" sz="4800" dirty="0">
                <a:solidFill>
                  <a:schemeClr val="tx1"/>
                </a:solidFill>
              </a:rPr>
              <a:t>ultimedia </a:t>
            </a:r>
            <a:r>
              <a:rPr lang="en-US" sz="4800" dirty="0" err="1">
                <a:solidFill>
                  <a:schemeClr val="tx1"/>
                </a:solidFill>
              </a:rPr>
              <a:t>N</a:t>
            </a:r>
            <a:r>
              <a:rPr lang="en-US" sz="4800" b="1" dirty="0" err="1">
                <a:solidFill>
                  <a:schemeClr val="tx1"/>
                </a:solidFill>
              </a:rPr>
              <a:t>E</a:t>
            </a:r>
            <a:r>
              <a:rPr lang="en-US" sz="4800" dirty="0" err="1">
                <a:solidFill>
                  <a:schemeClr val="tx1"/>
                </a:solidFill>
              </a:rPr>
              <a:t>twork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chemeClr val="tx1"/>
                </a:solidFill>
              </a:rPr>
              <a:t>T</a:t>
            </a:r>
            <a:r>
              <a:rPr lang="en-US" sz="4800" dirty="0">
                <a:solidFill>
                  <a:schemeClr val="tx1"/>
                </a:solidFill>
              </a:rPr>
              <a:t>estbed for Multimedia Communication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4955" y="3766727"/>
            <a:ext cx="2614940" cy="212072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Team Members:</a:t>
            </a:r>
          </a:p>
          <a:p>
            <a:r>
              <a:rPr lang="en-US" dirty="0"/>
              <a:t>Eric Pires</a:t>
            </a:r>
          </a:p>
          <a:p>
            <a:r>
              <a:rPr lang="en-US" dirty="0"/>
              <a:t>Jeffrey </a:t>
            </a:r>
            <a:r>
              <a:rPr lang="en-US" dirty="0" err="1"/>
              <a:t>KobzA</a:t>
            </a:r>
            <a:endParaRPr lang="en-US" dirty="0"/>
          </a:p>
          <a:p>
            <a:r>
              <a:rPr lang="en-US" dirty="0"/>
              <a:t>Kevin Francois</a:t>
            </a:r>
          </a:p>
          <a:p>
            <a:r>
              <a:rPr lang="en-US" dirty="0"/>
              <a:t>Tobias Young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1DF68BF3-D7C0-4B23-88F1-97213F177639}"/>
              </a:ext>
            </a:extLst>
          </p:cNvPr>
          <p:cNvSpPr txBox="1">
            <a:spLocks/>
          </p:cNvSpPr>
          <p:nvPr/>
        </p:nvSpPr>
        <p:spPr>
          <a:xfrm>
            <a:off x="6553122" y="3766727"/>
            <a:ext cx="4179045" cy="2329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Sponsored By:</a:t>
            </a:r>
          </a:p>
          <a:p>
            <a:r>
              <a:rPr lang="en-US" dirty="0"/>
              <a:t>Dr. Honggang Wang</a:t>
            </a:r>
          </a:p>
          <a:p>
            <a:r>
              <a:rPr lang="en-US" dirty="0"/>
              <a:t>Dr. Dayalan Kasilingam</a:t>
            </a:r>
          </a:p>
          <a:p>
            <a:r>
              <a:rPr lang="en-US" dirty="0"/>
              <a:t>Dr. Liudong Xing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E89B-A030-4378-805B-6A411B9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A0AA-162A-43BF-8D8A-C90365C9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3725"/>
            <a:ext cx="8946541" cy="50048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 a communications testbed using software defined radio technologies and apply it to transmit data</a:t>
            </a:r>
          </a:p>
          <a:p>
            <a:pPr lvl="1"/>
            <a:r>
              <a:rPr lang="en-US" dirty="0"/>
              <a:t>SDR allows for traditional  radio hardware to be defined in software </a:t>
            </a:r>
          </a:p>
          <a:p>
            <a:pPr lvl="2"/>
            <a:r>
              <a:rPr lang="en-US" dirty="0"/>
              <a:t>Requires strong computing resources (FPGA, CPLD) to handle analog signal processing</a:t>
            </a:r>
          </a:p>
          <a:p>
            <a:pPr lvl="2"/>
            <a:r>
              <a:rPr lang="en-US" dirty="0"/>
              <a:t>Antenna also required for transmitting / receiving radio signals over a specified frequency</a:t>
            </a:r>
          </a:p>
          <a:p>
            <a:pPr lvl="1"/>
            <a:r>
              <a:rPr lang="en-US" dirty="0"/>
              <a:t>Sample files will be provided by customer</a:t>
            </a:r>
          </a:p>
          <a:p>
            <a:pPr lvl="2"/>
            <a:r>
              <a:rPr lang="en-US" dirty="0"/>
              <a:t>Encoding/Decoding not expected for final implementation, static data to be provided for basic transmission.</a:t>
            </a:r>
          </a:p>
          <a:p>
            <a:r>
              <a:rPr lang="en-US" dirty="0"/>
              <a:t>Minimal goals</a:t>
            </a:r>
          </a:p>
          <a:p>
            <a:pPr lvl="1"/>
            <a:r>
              <a:rPr lang="en-US" dirty="0"/>
              <a:t>Define a working transmitter and a receiver through SDR software and test the communication between both devices</a:t>
            </a:r>
          </a:p>
          <a:p>
            <a:r>
              <a:rPr lang="en-US" dirty="0"/>
              <a:t>Expanded goal</a:t>
            </a:r>
          </a:p>
          <a:p>
            <a:pPr lvl="1"/>
            <a:r>
              <a:rPr lang="en-US" dirty="0"/>
              <a:t>Attempt a more reliable network testbed by combining multiple transmitters and receivers in a larger schematic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6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5" name="Picture 14" descr="A picture containing plate, white, table, electronics&#10;&#10;Description generated with very high confidence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 descr="A picture containing plate&#10;&#10;Description generated with very high confidence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 descr="A picture containing plate, white&#10;&#10;Description generated with high confidence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 descr="A picture containing white, water, indoor&#10;&#10;Description generated with very high confidence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1E981B-F06E-48B4-9275-F4B261AFCA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8ADC872E-6264-49E4-82E3-0CCFF1DC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43854" y="1210521"/>
            <a:ext cx="6270662" cy="4436492"/>
          </a:xfrm>
          <a:prstGeom prst="rect">
            <a:avLst/>
          </a:prstGeom>
          <a:solidFill>
            <a:schemeClr val="accent1"/>
          </a:solidFill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System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373B-D66A-4B98-A335-AC10E6D8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Customer Requirements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FA030C-BAD4-4A94-B2CF-AA3F401B8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32857"/>
              </p:ext>
            </p:extLst>
          </p:nvPr>
        </p:nvGraphicFramePr>
        <p:xfrm>
          <a:off x="646111" y="1853248"/>
          <a:ext cx="11213433" cy="256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97">
                  <a:extLst>
                    <a:ext uri="{9D8B030D-6E8A-4147-A177-3AD203B41FA5}">
                      <a16:colId xmlns:a16="http://schemas.microsoft.com/office/drawing/2014/main" val="4152333697"/>
                    </a:ext>
                  </a:extLst>
                </a:gridCol>
                <a:gridCol w="2631233">
                  <a:extLst>
                    <a:ext uri="{9D8B030D-6E8A-4147-A177-3AD203B41FA5}">
                      <a16:colId xmlns:a16="http://schemas.microsoft.com/office/drawing/2014/main" val="1598230344"/>
                    </a:ext>
                  </a:extLst>
                </a:gridCol>
                <a:gridCol w="7884703">
                  <a:extLst>
                    <a:ext uri="{9D8B030D-6E8A-4147-A177-3AD203B41FA5}">
                      <a16:colId xmlns:a16="http://schemas.microsoft.com/office/drawing/2014/main" val="4210948634"/>
                    </a:ext>
                  </a:extLst>
                </a:gridCol>
              </a:tblGrid>
              <a:tr h="8561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Requirement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80712"/>
                  </a:ext>
                </a:extLst>
              </a:tr>
              <a:tr h="8561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Setup network testbed for multimedia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Using the USRP N210 SDR device, design an implement a reliable communication network capable of wirelessly transmitting and receiving data from one device to another over a common but reliable frequency.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706422"/>
                  </a:ext>
                </a:extLst>
              </a:tr>
              <a:tr h="8561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 the testbed to implement more networking devices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 on the base testbed  by adding multiple transmission and receiving components that can communicate synchronously.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03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3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6A76-755A-40CD-8BE5-E1AB9FA5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Requirements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46E2A1-082B-424B-896A-2D0CAE96C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35890"/>
              </p:ext>
            </p:extLst>
          </p:nvPr>
        </p:nvGraphicFramePr>
        <p:xfrm>
          <a:off x="646111" y="1535538"/>
          <a:ext cx="10888165" cy="481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03">
                  <a:extLst>
                    <a:ext uri="{9D8B030D-6E8A-4147-A177-3AD203B41FA5}">
                      <a16:colId xmlns:a16="http://schemas.microsoft.com/office/drawing/2014/main" val="1424841215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83175438"/>
                    </a:ext>
                  </a:extLst>
                </a:gridCol>
                <a:gridCol w="3816220">
                  <a:extLst>
                    <a:ext uri="{9D8B030D-6E8A-4147-A177-3AD203B41FA5}">
                      <a16:colId xmlns:a16="http://schemas.microsoft.com/office/drawing/2014/main" val="1651624400"/>
                    </a:ext>
                  </a:extLst>
                </a:gridCol>
                <a:gridCol w="2729703">
                  <a:extLst>
                    <a:ext uri="{9D8B030D-6E8A-4147-A177-3AD203B41FA5}">
                      <a16:colId xmlns:a16="http://schemas.microsoft.com/office/drawing/2014/main" val="2869344910"/>
                    </a:ext>
                  </a:extLst>
                </a:gridCol>
                <a:gridCol w="1759961">
                  <a:extLst>
                    <a:ext uri="{9D8B030D-6E8A-4147-A177-3AD203B41FA5}">
                      <a16:colId xmlns:a16="http://schemas.microsoft.com/office/drawing/2014/main" val="1275576457"/>
                    </a:ext>
                  </a:extLst>
                </a:gridCol>
              </a:tblGrid>
              <a:tr h="794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 Requirement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Engineering Requirement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Engineering Requirement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Justification/</a:t>
                      </a:r>
                    </a:p>
                    <a:p>
                      <a:pPr algn="ctr"/>
                      <a:r>
                        <a:rPr lang="en-US" sz="1200" dirty="0"/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76742"/>
                  </a:ext>
                </a:extLst>
              </a:tr>
              <a:tr h="794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 out a network in which one end user sends a file through the Transmitter and is received and shared to the other end user through the receiver over the 2 - 2.4Ghz frequency range.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Transmission errors expected over common frequency channel, reliability aspect covered in second semester.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Inspection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3332"/>
                  </a:ext>
                </a:extLst>
              </a:tr>
              <a:tr h="79400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1.b/c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Configure one USRP to function as a Transmitter/Receiver. Benchmark sampling results of transmitted and received packets.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 order for data to be wirelessly shared, one USRP must act as a transmitter to send data over a specified frequency and another to capture that transmission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Demonstration/</a:t>
                      </a:r>
                    </a:p>
                    <a:p>
                      <a:pPr algn="ctr"/>
                      <a:r>
                        <a:rPr lang="en-US" sz="1200"/>
                        <a:t>Analysis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692749"/>
                  </a:ext>
                </a:extLst>
              </a:tr>
              <a:tr h="794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 additional transmitters and receivers through MIMO configuration.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MIMO (Multiple Input Multiple Output) allows for optimization of network speed by synchronizing device computation between multiple units rather than depending on one.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Test/Inspection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068162"/>
                  </a:ext>
                </a:extLst>
              </a:tr>
              <a:tr h="79400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Attach main transmitter and receiver to ethernet switch to connect all devices within network testbed. Benchmark sampling results of transmitted and received packets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added devices will increase throughout the year, therefore a network switch will be utilized to accommodate all device traffic within the network.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Demonstration/</a:t>
                      </a:r>
                    </a:p>
                    <a:p>
                      <a:pPr algn="ctr"/>
                      <a:r>
                        <a:rPr lang="en-US" sz="1200"/>
                        <a:t>Analysis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4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11C5-B41F-4482-85E3-CFEA81E5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Constraints and Applicable Standards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26A903-E4ED-4DFF-BF5F-1E50FFE1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U.S. Code of Federal Regulations</a:t>
            </a:r>
          </a:p>
          <a:p>
            <a:pPr lvl="1"/>
            <a:r>
              <a:rPr lang="en-US" dirty="0"/>
              <a:t>Title 47 (Telecommunication)</a:t>
            </a:r>
          </a:p>
          <a:p>
            <a:pPr lvl="1"/>
            <a:r>
              <a:rPr lang="en-US" dirty="0"/>
              <a:t>Chapter 1 (Federal Communications Commission) </a:t>
            </a:r>
          </a:p>
          <a:p>
            <a:pPr lvl="1"/>
            <a:r>
              <a:rPr lang="en-US" dirty="0"/>
              <a:t>Subchapter B (Common Carrier Services)</a:t>
            </a:r>
          </a:p>
          <a:p>
            <a:pPr lvl="1"/>
            <a:r>
              <a:rPr lang="en-US" dirty="0"/>
              <a:t>Part 27 (Miscellaneous Wireless Communications Services)</a:t>
            </a:r>
          </a:p>
          <a:p>
            <a:r>
              <a:rPr lang="en-US" dirty="0"/>
              <a:t>Customer specified general range in transmission frequency as defined by the Wireless Communications Service (WCS)</a:t>
            </a:r>
          </a:p>
          <a:p>
            <a:pPr lvl="1"/>
            <a:r>
              <a:rPr lang="en-US" dirty="0"/>
              <a:t>2000 - 2690 MHz  </a:t>
            </a:r>
          </a:p>
          <a:p>
            <a:pPr lvl="1"/>
            <a:r>
              <a:rPr lang="en-US" dirty="0"/>
              <a:t>Ultra High Frequency (UHF) range preferred despite capabilities of Super High Frequency (SHF) communications</a:t>
            </a:r>
          </a:p>
          <a:p>
            <a:r>
              <a:rPr lang="en-US" dirty="0"/>
              <a:t>Ethernet driver on USRP supports speeds up to 1Gbps</a:t>
            </a:r>
          </a:p>
          <a:p>
            <a:pPr lvl="1"/>
            <a:r>
              <a:rPr lang="en-US" dirty="0"/>
              <a:t>Utilize cabling accordingly</a:t>
            </a:r>
          </a:p>
        </p:txBody>
      </p:sp>
    </p:spTree>
    <p:extLst>
      <p:ext uri="{BB962C8B-B14F-4D97-AF65-F5344CB8AC3E}">
        <p14:creationId xmlns:p14="http://schemas.microsoft.com/office/powerpoint/2010/main" val="38613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3316-1420-4F6E-85CA-BD7C231F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A8C9-13CD-4208-A535-10B96862F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459832"/>
            <a:ext cx="7005973" cy="5021179"/>
          </a:xfrm>
        </p:spPr>
        <p:txBody>
          <a:bodyPr>
            <a:normAutofit/>
          </a:bodyPr>
          <a:lstStyle/>
          <a:p>
            <a:r>
              <a:rPr lang="en-US" sz="1800" dirty="0"/>
              <a:t>Hardware</a:t>
            </a:r>
          </a:p>
          <a:p>
            <a:pPr lvl="1"/>
            <a:r>
              <a:rPr lang="en-US" sz="1600" dirty="0"/>
              <a:t>Four Universal Software Radio Peripheral (USRP) N210 devices</a:t>
            </a:r>
          </a:p>
          <a:p>
            <a:pPr lvl="2"/>
            <a:r>
              <a:rPr lang="en-US" dirty="0"/>
              <a:t>Each with one RF Daughterboard SBX 400-4400 MHz Rx/</a:t>
            </a:r>
            <a:r>
              <a:rPr lang="en-US" dirty="0" err="1"/>
              <a:t>Tx</a:t>
            </a:r>
            <a:endParaRPr lang="en-US" dirty="0"/>
          </a:p>
          <a:p>
            <a:pPr lvl="2"/>
            <a:r>
              <a:rPr lang="en-US" dirty="0"/>
              <a:t>Each with one LP0965 Antenna</a:t>
            </a:r>
          </a:p>
          <a:p>
            <a:pPr lvl="1"/>
            <a:r>
              <a:rPr lang="en-US" sz="1600" dirty="0"/>
              <a:t>Two Desktops PCs</a:t>
            </a:r>
          </a:p>
          <a:p>
            <a:pPr lvl="2"/>
            <a:r>
              <a:rPr lang="en-US" dirty="0"/>
              <a:t>Linux system preferred, but Windows is also compatible</a:t>
            </a:r>
          </a:p>
          <a:p>
            <a:pPr lvl="1"/>
            <a:r>
              <a:rPr lang="en-US" sz="1600" dirty="0"/>
              <a:t>Dell Networking 5524 Gigabit Ethernet Switch</a:t>
            </a:r>
          </a:p>
          <a:p>
            <a:pPr lvl="2"/>
            <a:r>
              <a:rPr lang="en-US" dirty="0"/>
              <a:t>Additional Ethernet Cat5e Cables</a:t>
            </a:r>
          </a:p>
          <a:p>
            <a:r>
              <a:rPr lang="en-US" sz="1800" dirty="0"/>
              <a:t>Software</a:t>
            </a:r>
          </a:p>
          <a:p>
            <a:pPr lvl="1"/>
            <a:r>
              <a:rPr lang="en-US" sz="1600" dirty="0"/>
              <a:t>USRP Hardware Driver (UHD)</a:t>
            </a:r>
          </a:p>
          <a:p>
            <a:pPr lvl="1"/>
            <a:r>
              <a:rPr lang="en-US" sz="1600" dirty="0"/>
              <a:t>GNU Radio</a:t>
            </a:r>
          </a:p>
          <a:p>
            <a:pPr lvl="1"/>
            <a:r>
              <a:rPr lang="en-US" sz="1600" dirty="0"/>
              <a:t>Both open-source and provided on GitHub repositories</a:t>
            </a:r>
          </a:p>
        </p:txBody>
      </p:sp>
      <p:pic>
        <p:nvPicPr>
          <p:cNvPr id="1026" name="Picture 2" descr="USRP N210">
            <a:extLst>
              <a:ext uri="{FF2B5EF4-FFF2-40B4-BE49-F238E27FC236}">
                <a16:creationId xmlns:a16="http://schemas.microsoft.com/office/drawing/2014/main" id="{70C4BDA4-AF03-4CAD-933A-72E155C15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427" y="1459832"/>
            <a:ext cx="2024063" cy="1666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BX 400-4400 MHz Rx/Tx (40 MHz)">
            <a:extLst>
              <a:ext uri="{FF2B5EF4-FFF2-40B4-BE49-F238E27FC236}">
                <a16:creationId xmlns:a16="http://schemas.microsoft.com/office/drawing/2014/main" id="{A23BC8D9-E284-4D76-BC4D-09D737EE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34" y="1396019"/>
            <a:ext cx="1711564" cy="1409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ell 5524 switch">
            <a:extLst>
              <a:ext uri="{FF2B5EF4-FFF2-40B4-BE49-F238E27FC236}">
                <a16:creationId xmlns:a16="http://schemas.microsoft.com/office/drawing/2014/main" id="{26D7996C-62B9-4811-BC0C-C0383CD0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15" y="2938862"/>
            <a:ext cx="2495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Image result for gnu radio logo">
            <a:extLst>
              <a:ext uri="{FF2B5EF4-FFF2-40B4-BE49-F238E27FC236}">
                <a16:creationId xmlns:a16="http://schemas.microsoft.com/office/drawing/2014/main" id="{4232FF98-9DCF-4E11-809E-65D77AC68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22528-3061-4441-9594-694D5A0F9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083" y="5155881"/>
            <a:ext cx="4160581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5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618</Words>
  <Application>Microsoft Office PowerPoint</Application>
  <PresentationFormat>Widescreen</PresentationFormat>
  <Paragraphs>87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COMET: A COgnitive Radio Multimedia NEtwork Testbed for Multimedia Communication </vt:lpstr>
      <vt:lpstr>Project Goal</vt:lpstr>
      <vt:lpstr>System Diagram</vt:lpstr>
      <vt:lpstr>Customer Requirements</vt:lpstr>
      <vt:lpstr>Engineering Requirements</vt:lpstr>
      <vt:lpstr>Constraints and Applicable Standards</vt:lpstr>
      <vt:lpstr>Equipment Estimate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COMET: A COgnitive Radio Multimedia NEtwork Testbed for Multimedia Communication </dc:title>
  <dc:creator>Eric Pires</dc:creator>
  <cp:lastModifiedBy>Eric Pires</cp:lastModifiedBy>
  <cp:revision>22</cp:revision>
  <cp:lastPrinted>2012-08-15T21:38:02Z</cp:lastPrinted>
  <dcterms:created xsi:type="dcterms:W3CDTF">2017-10-10T20:05:20Z</dcterms:created>
  <dcterms:modified xsi:type="dcterms:W3CDTF">2017-10-14T17:32:59Z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