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8" r:id="rId6"/>
    <p:sldId id="343" r:id="rId7"/>
    <p:sldId id="341" r:id="rId8"/>
    <p:sldId id="342" r:id="rId9"/>
    <p:sldId id="340" r:id="rId10"/>
    <p:sldId id="344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0AF04-D5B6-4254-A192-0E90681AD8D5}" type="datetime1">
              <a:rPr lang="es-ES" smtClean="0"/>
              <a:t>31/05/2023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5007D3-3C63-4905-8DBE-7EB7600CBAF1}" type="datetime1">
              <a:rPr lang="es-ES" smtClean="0"/>
              <a:t>31/05/2023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>
            <a:noAutofit/>
          </a:bodyPr>
          <a:lstStyle>
            <a:lvl1pPr>
              <a:defRPr sz="4400" b="1" spc="1500" baseline="0"/>
            </a:lvl1pPr>
          </a:lstStyle>
          <a:p>
            <a:pPr algn="l" rtl="0"/>
            <a:r>
              <a:rPr lang="es-ES"/>
              <a:t>HAGA CLIC PARA AGREGAR UN TÍTULO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es-ES"/>
              <a:t>HAGA CLIC PARA AGREGAR UN SUBTÍTULO</a:t>
            </a:r>
          </a:p>
        </p:txBody>
      </p:sp>
      <p:sp>
        <p:nvSpPr>
          <p:cNvPr id="19" name="Gráfico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0" name="Gráfico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198" name="Marcador de posición de imagen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7" name="Gráfico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0" name="Gráfico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5" name="Marcador de texto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6" name="Marcador de texto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7" name="Marcador de texto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8" name="Marcador de texto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5" name="Marcador de fecha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6" name="Marcador de pie de página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áfico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50" name="Gráfico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8" name="Marcador de texto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9" name="Marcador de texto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0" name="Marcador de texto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41" name="Marcador de texto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2" name="Marcador de texto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43" name="Marcador de texto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4" name="Marcador de fecha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5" name="Marcador de pie de página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2" name="Marcador de número de diapositiva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áfico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6" name="Forma libre: Forma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46" name="Gráfico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orma libre: Forma 8" descr="Etiqueta = Color de énfasis&#10;Tipo = Claro&#10;Objetivo=Relleno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: Forma 9" descr="Etiqueta = Color de énfasis&#10;Tipo = Claro&#10;Objetivo = Relleno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21" name="Marcador de fecha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2" name="Marcador de pie de página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9" name="Marcador de número de diapositiva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ángulo 7" descr="Etiqueta = Color de énfasis&#10;Tipo = Claro&#10;Objetivo=Relleno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ángulo 8" descr="Etiqueta=Color de énfasis&#10;Tipo = Claro&#10;Objetivo = Relleno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Autofit/>
          </a:bodyPr>
          <a:lstStyle>
            <a:lvl1pPr>
              <a:defRPr sz="40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4" name="Marcador de fecha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5" name="Marcador de pie de página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6" name="Marcador de número de diapositiva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9" name="Marcador de posición de imagen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15" name="Gráfico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16" name="Gráfico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7" name="Marcador de contenido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áfico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66" name="Gráfico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áfico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70" name="Gráfico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2" name="Forma libre: Forma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422" name="Marcador de posición de imagen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417" name="Marcador de fecha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418" name="Marcador de pie de página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19" name="Marcador de número de diapositiva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sp>
        <p:nvSpPr>
          <p:cNvPr id="37" name="Marcador de posición de imagen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" name="Marcador de posición de imagen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2" name="Gráfico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 useBgFill="1">
        <p:nvSpPr>
          <p:cNvPr id="20" name="Elipse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>
            <a:noAutofit/>
          </a:bodyPr>
          <a:lstStyle>
            <a:lvl1pPr algn="ctr">
              <a:defRPr sz="36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>
            <a:noAutofit/>
          </a:bodyPr>
          <a:lstStyle>
            <a:lvl1pPr marL="0" algn="ctr">
              <a:buNone/>
              <a:defRPr sz="24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3" name="Gráfico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4" name="Gráfico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 descr="Etiqueta=Color de énfasis&#10;Tipo = Claro&#10;Objetivo=Relleno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 descr="Etiqueta=Color de énfasis&#10;Tipo = Claro&#10;Objetivo=Relleno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1" name="Gráfico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0" name="Gráfico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5" name="Gráfico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Marcador de fecha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pie de página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8" name="Marcador de número de diapositiva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15" name="Gráfico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áfico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0" name="Gráfico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Marcador de fecha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2" name="Marcador de pie de página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3" name="Marcador de número de diapositiva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es-ES"/>
              <a:t>Haga clic para agregar un subtítulo</a:t>
            </a:r>
          </a:p>
        </p:txBody>
      </p:sp>
      <p:sp>
        <p:nvSpPr>
          <p:cNvPr id="23" name="Marcador de fecha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4" name="Marcador de pie de página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grpSp>
        <p:nvGrpSpPr>
          <p:cNvPr id="25" name="Gráfico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31" name="Marcador de número de diapositiva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>
                <a:solidFill>
                  <a:srgbClr val="898989"/>
                </a:solidFill>
              </a:rPr>
              <a:t>‹Nº›</a:t>
            </a:fld>
            <a:endParaRPr lang="es-E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5318553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8" name="Gráfico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7" name="Gráfico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198" name="Marcador de fecha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99" name="Marcador de pie de página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0" name="Marcador de número de diapositiva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áfico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5113027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1" name="Marcador de fecha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42" name="Marcador de pie de página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3" name="Marcador de número de diapositiva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48" name="Gráfico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51" name="Gráfico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áfico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23" name="Gráfico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b="1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 b="1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es-ES" smtClean="0"/>
              <a:pPr rtl="0"/>
              <a:t>‹Nº›</a:t>
            </a:fld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4608889"/>
            <a:ext cx="8279509" cy="1781123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sz="3200" dirty="0"/>
              <a:t>Integrantes: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Neira Machaca, Javier </a:t>
            </a:r>
            <a:r>
              <a:rPr lang="es-PE" sz="2900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Andree</a:t>
            </a: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	 (2017057984)</a:t>
            </a:r>
            <a:endParaRPr lang="es-PE" sz="29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Villanueva </a:t>
            </a:r>
            <a:r>
              <a:rPr lang="es-PE" sz="2900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Yucra</a:t>
            </a: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s-PE" sz="2900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Josue</a:t>
            </a: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Joel  		 (2018000722)</a:t>
            </a:r>
            <a:endParaRPr lang="es-PE" sz="29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Mamani Condori, Gilmer </a:t>
            </a:r>
            <a:r>
              <a:rPr lang="es-PE" sz="2900" dirty="0" err="1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donaldo</a:t>
            </a:r>
            <a:r>
              <a:rPr lang="es-PE" sz="29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	 (2012042779)</a:t>
            </a:r>
            <a:endParaRPr lang="es-PE" sz="29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0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E63CCB-1230-4626-BF6C-EA11EACF2AAA}"/>
              </a:ext>
            </a:extLst>
          </p:cNvPr>
          <p:cNvSpPr txBox="1"/>
          <p:nvPr/>
        </p:nvSpPr>
        <p:spPr>
          <a:xfrm>
            <a:off x="255431" y="2208964"/>
            <a:ext cx="11681137" cy="172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4800" dirty="0">
                <a:solidFill>
                  <a:schemeClr val="accent4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Aplicación móvil de ayuda para la toma </a:t>
            </a:r>
            <a:endParaRPr lang="es-PE" sz="4800" dirty="0">
              <a:solidFill>
                <a:schemeClr val="accent4"/>
              </a:solidFill>
              <a:effectLst/>
              <a:latin typeface="Franklin Gothic Heavy" panose="020B0903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PE" sz="4800" dirty="0">
                <a:solidFill>
                  <a:schemeClr val="accent4"/>
                </a:solidFill>
                <a:effectLst/>
                <a:latin typeface="Franklin Gothic Heavy" panose="020B0903020102020204" pitchFamily="34" charset="0"/>
                <a:ea typeface="Times New Roman" panose="02020603050405020304" pitchFamily="18" charset="0"/>
              </a:rPr>
              <a:t>de decisiones de cocina</a:t>
            </a:r>
            <a:endParaRPr lang="es-PE" sz="4800" dirty="0">
              <a:solidFill>
                <a:schemeClr val="accent4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8">
            <a:extLst>
              <a:ext uri="{FF2B5EF4-FFF2-40B4-BE49-F238E27FC236}">
                <a16:creationId xmlns:a16="http://schemas.microsoft.com/office/drawing/2014/main" id="{1BF9496E-483C-73E4-6262-05C32285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79" y="1456943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>
                <a:solidFill>
                  <a:schemeClr val="accent4"/>
                </a:solidFill>
              </a:rPr>
              <a:t>Problemática</a:t>
            </a:r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14D83E87-E3FD-E2C6-0EB4-D29C628C6BC2}"/>
              </a:ext>
            </a:extLst>
          </p:cNvPr>
          <p:cNvSpPr txBox="1">
            <a:spLocks/>
          </p:cNvSpPr>
          <p:nvPr/>
        </p:nvSpPr>
        <p:spPr>
          <a:xfrm>
            <a:off x="663779" y="2771939"/>
            <a:ext cx="10981887" cy="197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Cada usuario tiene preferencias y restricciones únicas. La aplicación debe ser capaz de adaptarse a esas necesidades y ofrecer recomendaciones personalizadas en función de las preferencias del usuario, como ingredientes favoritos, alergias alimentarias o dietas especiales.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59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8">
            <a:extLst>
              <a:ext uri="{FF2B5EF4-FFF2-40B4-BE49-F238E27FC236}">
                <a16:creationId xmlns:a16="http://schemas.microsoft.com/office/drawing/2014/main" id="{1BF9496E-483C-73E4-6262-05C32285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79" y="1456943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>
                <a:solidFill>
                  <a:schemeClr val="accent4"/>
                </a:solidFill>
              </a:rPr>
              <a:t>Solución</a:t>
            </a:r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id="{14D83E87-E3FD-E2C6-0EB4-D29C628C6BC2}"/>
              </a:ext>
            </a:extLst>
          </p:cNvPr>
          <p:cNvSpPr txBox="1">
            <a:spLocks/>
          </p:cNvSpPr>
          <p:nvPr/>
        </p:nvSpPr>
        <p:spPr>
          <a:xfrm>
            <a:off x="663779" y="2771939"/>
            <a:ext cx="10981887" cy="19778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Implementar un sistema de perfil de usuario robusto que permita a los usuarios ingresar su información personal, preferencias y restricciones alimentarias. Con esta información, la aplicación puede adaptar las recomendaciones de recetas y sugerencias a las necesidades específicas de cada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2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2D0DD1A-69F9-4BCA-BAC2-9C8C6D3A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23" y="223148"/>
            <a:ext cx="7710127" cy="104405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4"/>
                </a:solidFill>
              </a:rPr>
              <a:t>Requerimientos funcionales</a:t>
            </a:r>
            <a:endParaRPr lang="es-PE" dirty="0">
              <a:solidFill>
                <a:schemeClr val="accent4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84E1FE-EE5C-46FE-8E1B-88C498F0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1742"/>
              </p:ext>
            </p:extLst>
          </p:nvPr>
        </p:nvGraphicFramePr>
        <p:xfrm>
          <a:off x="2396067" y="812801"/>
          <a:ext cx="6908802" cy="58521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770356">
                  <a:extLst>
                    <a:ext uri="{9D8B030D-6E8A-4147-A177-3AD203B41FA5}">
                      <a16:colId xmlns:a16="http://schemas.microsoft.com/office/drawing/2014/main" val="3157936786"/>
                    </a:ext>
                  </a:extLst>
                </a:gridCol>
                <a:gridCol w="1368654">
                  <a:extLst>
                    <a:ext uri="{9D8B030D-6E8A-4147-A177-3AD203B41FA5}">
                      <a16:colId xmlns:a16="http://schemas.microsoft.com/office/drawing/2014/main" val="84422265"/>
                    </a:ext>
                  </a:extLst>
                </a:gridCol>
                <a:gridCol w="3706388">
                  <a:extLst>
                    <a:ext uri="{9D8B030D-6E8A-4147-A177-3AD203B41FA5}">
                      <a16:colId xmlns:a16="http://schemas.microsoft.com/office/drawing/2014/main" val="756496011"/>
                    </a:ext>
                  </a:extLst>
                </a:gridCol>
                <a:gridCol w="1063404">
                  <a:extLst>
                    <a:ext uri="{9D8B030D-6E8A-4147-A177-3AD203B41FA5}">
                      <a16:colId xmlns:a16="http://schemas.microsoft.com/office/drawing/2014/main" val="3522595823"/>
                    </a:ext>
                  </a:extLst>
                </a:gridCol>
              </a:tblGrid>
              <a:tr h="26108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effectLst/>
                        </a:rPr>
                        <a:t>Requerimientos Funcionales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60223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Código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1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PE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1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Prioridad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71881"/>
                  </a:ext>
                </a:extLst>
              </a:tr>
              <a:tr h="27087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Modulo Seguridad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2200"/>
                  </a:ext>
                </a:extLst>
              </a:tr>
              <a:tr h="5298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9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RF-001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Autenticar Usuario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Los usuarios deberán poder iniciar sesión en la aplicación utilizando sus credenciales o mediante autenticación social (por ejemplo, a través de Google o Facebook).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Alta</a:t>
                      </a:r>
                      <a:endParaRPr lang="es-PE" dirty="0"/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16628"/>
                  </a:ext>
                </a:extLst>
              </a:tr>
              <a:tr h="5298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RF-002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Crear perfil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Los usuarios podrán crear perfiles personalizados donde podrán proporcionar información sobre sus preferencias alimentarias, restricciones dietéticas y alergias.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97248"/>
                  </a:ext>
                </a:extLst>
              </a:tr>
              <a:tr h="4472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RF-003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Cambiar de sesión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La aplicación permitirá a los usuarios llevar a cabo múltiples sesiones de cocina al mismo tiempo, brindando la capacidad de tener varias recetas abiertas simultáneamente y alternar entre ellas sin perder información.</a:t>
                      </a:r>
                      <a:endParaRPr lang="es-PE" dirty="0"/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 dirty="0"/>
                    </a:p>
                  </a:txBody>
                  <a:tcPr marL="49110" marR="49110" marT="0" marB="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09080"/>
                  </a:ext>
                </a:extLst>
              </a:tr>
              <a:tr h="26108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Modulo Proyecto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2887"/>
                  </a:ext>
                </a:extLst>
              </a:tr>
              <a:tr h="5423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900">
                          <a:solidFill>
                            <a:schemeClr val="bg1"/>
                          </a:solidFill>
                          <a:effectLst/>
                        </a:rPr>
                        <a:t>RF-004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900">
                          <a:solidFill>
                            <a:schemeClr val="bg1"/>
                          </a:solidFill>
                          <a:effectLst/>
                        </a:rPr>
                        <a:t>Planificación de comidas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solidFill>
                            <a:schemeClr val="bg1"/>
                          </a:solidFill>
                          <a:effectLst/>
                        </a:rPr>
                        <a:t>Los usuarios podrán planificar sus comidas para la semana, seleccionando recetas y asignándolas a días específicos. Esto les permitirá organizar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24509"/>
                  </a:ext>
                </a:extLst>
              </a:tr>
              <a:tr h="5423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RF-005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Visualizar recetas destacadas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La aplicación mostrará una sección de "Recetas destacadas" que incluirá recetas populares o recomendadas por chefs y expertos culinarios. 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25329"/>
                  </a:ext>
                </a:extLst>
              </a:tr>
              <a:tr h="5423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RF-006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Registrar a favoritos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Los usuarios podrán marcar recetas como favoritas para acceder fácilmente a ellas en el futuro. Esto permitirá a los usuarios guardar y organizar las recetas que les gusten.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48483"/>
                  </a:ext>
                </a:extLst>
              </a:tr>
              <a:tr h="5423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RF-007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Compartir recetas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Los usuarios podrán compartir recetas a través de redes sociales y otras plataformas de mensajería.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683277"/>
                  </a:ext>
                </a:extLst>
              </a:tr>
              <a:tr h="381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RF-008</a:t>
                      </a:r>
                      <a:endParaRPr lang="es-PE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  <a:effectLst/>
                        </a:rPr>
                        <a:t>Visualizar detalles de recetas</a:t>
                      </a:r>
                      <a:endParaRPr lang="es-P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Los usuarios podrán acceder a información detallada de cada receta, incluyendo ingredientes, cantidades, instrucciones paso a paso y tiempo de preparación.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30301"/>
                  </a:ext>
                </a:extLst>
              </a:tr>
              <a:tr h="7100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1" dirty="0">
                          <a:solidFill>
                            <a:schemeClr val="bg1"/>
                          </a:solidFill>
                          <a:effectLst/>
                        </a:rPr>
                        <a:t>RF-009</a:t>
                      </a:r>
                      <a:endParaRPr lang="es-PE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Búsqueda de recetas</a:t>
                      </a:r>
                      <a:endParaRPr lang="es-PE" sz="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solidFill>
                            <a:schemeClr val="bg1"/>
                          </a:solidFill>
                          <a:effectLst/>
                        </a:rPr>
                        <a:t>La aplicación ofrecerá a los usuarios una amplia base de datos de recetas que podrán buscar y explorar. Se podrán aplicar filtros según diferentes criterios, como tipo de cocina, tiempo de preparación, ingredientes, etc.</a:t>
                      </a:r>
                      <a:endParaRPr lang="es-PE" dirty="0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bg1"/>
                          </a:solidFill>
                          <a:effectLst/>
                        </a:rPr>
                        <a:t>Media</a:t>
                      </a:r>
                      <a:endParaRPr lang="es-PE" dirty="0"/>
                    </a:p>
                  </a:txBody>
                  <a:tcPr marL="49110" marR="4911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2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21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2D0DD1A-69F9-4BCA-BAC2-9C8C6D3A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25" y="841214"/>
            <a:ext cx="8333209" cy="104405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4"/>
                </a:solidFill>
              </a:rPr>
              <a:t>Requerimientos no funcionales</a:t>
            </a:r>
            <a:endParaRPr lang="es-PE" dirty="0">
              <a:solidFill>
                <a:schemeClr val="accent4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289A46A-9542-4557-9079-204587FC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78562"/>
              </p:ext>
            </p:extLst>
          </p:nvPr>
        </p:nvGraphicFramePr>
        <p:xfrm>
          <a:off x="3088111" y="2396066"/>
          <a:ext cx="6015778" cy="2528433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78354">
                  <a:extLst>
                    <a:ext uri="{9D8B030D-6E8A-4147-A177-3AD203B41FA5}">
                      <a16:colId xmlns:a16="http://schemas.microsoft.com/office/drawing/2014/main" val="3546634430"/>
                    </a:ext>
                  </a:extLst>
                </a:gridCol>
                <a:gridCol w="1196215">
                  <a:extLst>
                    <a:ext uri="{9D8B030D-6E8A-4147-A177-3AD203B41FA5}">
                      <a16:colId xmlns:a16="http://schemas.microsoft.com/office/drawing/2014/main" val="2185457270"/>
                    </a:ext>
                  </a:extLst>
                </a:gridCol>
                <a:gridCol w="4041209">
                  <a:extLst>
                    <a:ext uri="{9D8B030D-6E8A-4147-A177-3AD203B41FA5}">
                      <a16:colId xmlns:a16="http://schemas.microsoft.com/office/drawing/2014/main" val="2555026519"/>
                    </a:ext>
                  </a:extLst>
                </a:gridCol>
              </a:tblGrid>
              <a:tr h="267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Código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Requerimiento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effectLst/>
                        </a:rPr>
                        <a:t>Descripción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51172"/>
                  </a:ext>
                </a:extLst>
              </a:tr>
              <a:tr h="9070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1"/>
                          </a:solidFill>
                          <a:effectLst/>
                        </a:rPr>
                        <a:t>RNF-01</a:t>
                      </a:r>
                      <a:endParaRPr lang="es-PE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b="1" dirty="0">
                          <a:solidFill>
                            <a:schemeClr val="bg1"/>
                          </a:solidFill>
                          <a:effectLst/>
                        </a:rPr>
                        <a:t>Rendimiento</a:t>
                      </a:r>
                      <a:endParaRPr lang="es-PE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1"/>
                          </a:solidFill>
                          <a:effectLst/>
                        </a:rPr>
                        <a:t>La aplicación debe tener un rendimiento rápido y eficiente, permitiendo búsquedas rápidas de recetas, carga rápida de contenido y tiempos de respuesta ágiles al interactuar con la aplicación.</a:t>
                      </a:r>
                      <a:endParaRPr lang="es-PE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46655"/>
                  </a:ext>
                </a:extLst>
              </a:tr>
              <a:tr h="676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1"/>
                          </a:solidFill>
                          <a:effectLst/>
                        </a:rPr>
                        <a:t>RNF-02</a:t>
                      </a:r>
                      <a:endParaRPr lang="es-PE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b="1" dirty="0">
                          <a:solidFill>
                            <a:schemeClr val="bg1"/>
                          </a:solidFill>
                          <a:effectLst/>
                        </a:rPr>
                        <a:t>Usabilidad</a:t>
                      </a:r>
                      <a:endParaRPr lang="es-PE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1"/>
                          </a:solidFill>
                          <a:effectLst/>
                        </a:rPr>
                        <a:t>La aplicación debe tener una interfaz de usuario intuitiva y fácil de usar, con una navegación clara y comprensible para garantizar que los usuarios puedan utilizarla sin dificultad.</a:t>
                      </a:r>
                      <a:endParaRPr lang="es-PE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38294"/>
                  </a:ext>
                </a:extLst>
              </a:tr>
              <a:tr h="676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1"/>
                          </a:solidFill>
                          <a:effectLst/>
                        </a:rPr>
                        <a:t>RNF-03</a:t>
                      </a:r>
                      <a:endParaRPr lang="es-PE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b="1" dirty="0">
                          <a:solidFill>
                            <a:schemeClr val="bg1"/>
                          </a:solidFill>
                          <a:effectLst/>
                        </a:rPr>
                        <a:t>Mantenibilidad</a:t>
                      </a:r>
                      <a:endParaRPr lang="es-PE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100" dirty="0">
                          <a:solidFill>
                            <a:schemeClr val="bg1"/>
                          </a:solidFill>
                          <a:effectLst/>
                        </a:rPr>
                        <a:t>El código de la aplicación debe estar bien estructurado y documentado, facilitando el mantenimiento futuro, la introducción de mejoras y la corrección de errores.</a:t>
                      </a:r>
                      <a:endParaRPr lang="es-PE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3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F7CF731-B766-4FE9-A19A-DEB5FDF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15" y="1909927"/>
            <a:ext cx="7096718" cy="394660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2D0DD1A-69F9-4BCA-BAC2-9C8C6D3A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Diagrama de clases</a:t>
            </a:r>
            <a:endParaRPr lang="es-P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6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2D0DD1A-69F9-4BCA-BAC2-9C8C6D3A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Diagrama de paquetes</a:t>
            </a:r>
            <a:endParaRPr lang="es-PE" dirty="0">
              <a:solidFill>
                <a:schemeClr val="accent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8C0A76-511C-4FAB-9FE8-D022E563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754399"/>
            <a:ext cx="9016153" cy="39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962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990.tgt.Office_50301467_TF11828066_Win32_OJ112196096" id="{0D52CDC3-08AA-4FF7-8E21-6D83936299DE}" vid="{B39C34D3-69F6-452E-AE26-DFA6DDACFD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oscuro de formas vibrantes</Template>
  <TotalTime>93</TotalTime>
  <Words>529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Heavy</vt:lpstr>
      <vt:lpstr>Söhne</vt:lpstr>
      <vt:lpstr>Source Sans Pro</vt:lpstr>
      <vt:lpstr>FunkyShapesDarkVTI</vt:lpstr>
      <vt:lpstr>Presentación de PowerPoint</vt:lpstr>
      <vt:lpstr>Problemática</vt:lpstr>
      <vt:lpstr>Solución</vt:lpstr>
      <vt:lpstr>Requerimientos funcionales</vt:lpstr>
      <vt:lpstr>Requerimientos no funcionales</vt:lpstr>
      <vt:lpstr>Diagrama de clases</vt:lpstr>
      <vt:lpstr>Diagrama de paquetes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villanueva</dc:creator>
  <cp:lastModifiedBy>jonathan villanueva</cp:lastModifiedBy>
  <cp:revision>5</cp:revision>
  <dcterms:created xsi:type="dcterms:W3CDTF">2023-04-18T20:18:38Z</dcterms:created>
  <dcterms:modified xsi:type="dcterms:W3CDTF">2023-05-31T16:56:59Z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