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13"/>
  </p:notesMasterIdLst>
  <p:handoutMasterIdLst>
    <p:handoutMasterId r:id="rId14"/>
  </p:handoutMasterIdLst>
  <p:sldIdLst>
    <p:sldId id="308" r:id="rId2"/>
    <p:sldId id="309" r:id="rId3"/>
    <p:sldId id="316" r:id="rId4"/>
    <p:sldId id="311" r:id="rId5"/>
    <p:sldId id="312" r:id="rId6"/>
    <p:sldId id="306" r:id="rId7"/>
    <p:sldId id="307" r:id="rId8"/>
    <p:sldId id="313" r:id="rId9"/>
    <p:sldId id="314" r:id="rId10"/>
    <p:sldId id="315" r:id="rId11"/>
    <p:sldId id="310" r:id="rId1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7F7F"/>
    <a:srgbClr val="6C6C6C"/>
    <a:srgbClr val="E8E8E8"/>
    <a:srgbClr val="F2F2F2"/>
    <a:srgbClr val="4C4C4C"/>
    <a:srgbClr val="565656"/>
    <a:srgbClr val="2A5DA5"/>
    <a:srgbClr val="2A67A5"/>
    <a:srgbClr val="2A7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5" autoAdjust="0"/>
    <p:restoredTop sz="94626" autoAdjust="0"/>
  </p:normalViewPr>
  <p:slideViewPr>
    <p:cSldViewPr snapToGrid="0" snapToObjects="1">
      <p:cViewPr varScale="1">
        <p:scale>
          <a:sx n="143" d="100"/>
          <a:sy n="143" d="100"/>
        </p:scale>
        <p:origin x="208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F3A4-7CE6-7D4B-82F4-AAB0A89D24A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3AD1B-1BAA-D548-ACF0-7463C0C7D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062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3C395-96D9-3549-B668-03A5D401BEE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59DD9-C07A-0F4A-BE38-5AFB42BB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3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>
            <a:spLocks noChangeAspect="1"/>
          </p:cNvSpPr>
          <p:nvPr userDrawn="1"/>
        </p:nvSpPr>
        <p:spPr>
          <a:xfrm>
            <a:off x="1177110" y="0"/>
            <a:ext cx="2872114" cy="5148072"/>
          </a:xfrm>
          <a:prstGeom prst="homePlate">
            <a:avLst>
              <a:gd name="adj" fmla="val 36290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>
            <a:spLocks noChangeAspect="1"/>
          </p:cNvSpPr>
          <p:nvPr userDrawn="1"/>
        </p:nvSpPr>
        <p:spPr>
          <a:xfrm>
            <a:off x="10624" y="0"/>
            <a:ext cx="2872114" cy="5148072"/>
          </a:xfrm>
          <a:prstGeom prst="homePlate">
            <a:avLst>
              <a:gd name="adj" fmla="val 36290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228725"/>
            <a:ext cx="7772400" cy="1370882"/>
          </a:xfrm>
        </p:spPr>
        <p:txBody>
          <a:bodyPr lIns="0" tIns="0" rIns="0" bIns="0" anchor="b">
            <a:noAutofit/>
          </a:bodyPr>
          <a:lstStyle>
            <a:lvl1pPr algn="r">
              <a:defRPr sz="2800" b="0" i="0">
                <a:solidFill>
                  <a:srgbClr val="123E5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Title of the presentation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74620"/>
            <a:ext cx="7772400" cy="514782"/>
          </a:xfrm>
        </p:spPr>
        <p:txBody>
          <a:bodyPr lIns="0" tIns="0" rIns="0" bIns="0" anchor="t">
            <a:noAutofit/>
          </a:bodyPr>
          <a:lstStyle>
            <a:lvl1pPr marL="0" indent="0" algn="r">
              <a:buNone/>
              <a:defRPr sz="1400" b="0" i="1" spc="100">
                <a:solidFill>
                  <a:schemeClr val="accent3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goes here </a:t>
            </a:r>
          </a:p>
        </p:txBody>
      </p:sp>
      <p:pic>
        <p:nvPicPr>
          <p:cNvPr id="12" name="Picture 11" descr="NCI-Logo-Color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282743"/>
            <a:ext cx="3993515" cy="38100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4297680"/>
            <a:ext cx="2286000" cy="356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en-US" sz="1200" smtClean="0"/>
            </a:lvl1pPr>
          </a:lstStyle>
          <a:p>
            <a:pPr>
              <a:defRPr/>
            </a:pPr>
            <a:r>
              <a:rPr lang="en-US" dirty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247467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311658"/>
            <a:ext cx="8165592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Gray-Knock-NE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64608"/>
            <a:ext cx="1916888" cy="18288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550981" y="1069975"/>
            <a:ext cx="4108387" cy="360045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069975"/>
            <a:ext cx="3897313" cy="360045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320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311658"/>
            <a:ext cx="8165592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550981" y="1069975"/>
            <a:ext cx="4108387" cy="360045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069975"/>
            <a:ext cx="3897313" cy="360045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74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311658"/>
            <a:ext cx="8165592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1" name="Picture 10" descr="NCI-Logo-Gray-Knock-NE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64608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14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311658"/>
            <a:ext cx="8165592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17762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64608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57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07219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 userDrawn="1"/>
        </p:nvSpPr>
        <p:spPr>
          <a:xfrm>
            <a:off x="0" y="0"/>
            <a:ext cx="8458198" cy="5143500"/>
          </a:xfrm>
          <a:prstGeom prst="homePlate">
            <a:avLst>
              <a:gd name="adj" fmla="val 20935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 userDrawn="1"/>
        </p:nvSpPr>
        <p:spPr>
          <a:xfrm>
            <a:off x="0" y="0"/>
            <a:ext cx="7289798" cy="5143500"/>
          </a:xfrm>
          <a:prstGeom prst="homePlate">
            <a:avLst>
              <a:gd name="adj" fmla="val 20935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3"/>
          <p:cNvSpPr txBox="1">
            <a:spLocks noChangeArrowheads="1"/>
          </p:cNvSpPr>
          <p:nvPr userDrawn="1"/>
        </p:nvSpPr>
        <p:spPr bwMode="auto">
          <a:xfrm>
            <a:off x="1996889" y="4356100"/>
            <a:ext cx="5186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 dirty="0" err="1">
                <a:solidFill>
                  <a:srgbClr val="606060"/>
                </a:solidFill>
                <a:latin typeface="Arial" charset="0"/>
              </a:rPr>
              <a:t>www.cancer.gov</a:t>
            </a:r>
            <a:r>
              <a:rPr lang="en-US" sz="1600" b="1" dirty="0">
                <a:solidFill>
                  <a:srgbClr val="606060"/>
                </a:solidFill>
                <a:latin typeface="Arial" charset="0"/>
              </a:rPr>
              <a:t>                 </a:t>
            </a:r>
            <a:r>
              <a:rPr lang="en-US" sz="1600" b="1" dirty="0" err="1">
                <a:solidFill>
                  <a:srgbClr val="606060"/>
                </a:solidFill>
                <a:latin typeface="Arial" charset="0"/>
              </a:rPr>
              <a:t>www.cancer.gov</a:t>
            </a:r>
            <a:r>
              <a:rPr lang="en-US" sz="1600" b="1" dirty="0">
                <a:solidFill>
                  <a:srgbClr val="606060"/>
                </a:solidFill>
                <a:latin typeface="Arial" charset="0"/>
              </a:rPr>
              <a:t>/</a:t>
            </a:r>
            <a:r>
              <a:rPr lang="en-US" sz="1600" b="1" dirty="0" err="1">
                <a:solidFill>
                  <a:srgbClr val="606060"/>
                </a:solidFill>
                <a:latin typeface="Arial" charset="0"/>
              </a:rPr>
              <a:t>espanol</a:t>
            </a:r>
            <a:endParaRPr lang="en-US" sz="1600" b="1" dirty="0">
              <a:solidFill>
                <a:srgbClr val="606060"/>
              </a:solidFill>
              <a:latin typeface="Arial" charset="0"/>
            </a:endParaRPr>
          </a:p>
        </p:txBody>
      </p:sp>
      <p:pic>
        <p:nvPicPr>
          <p:cNvPr id="12" name="Picture 11" descr="HHS_NIH_NCI RGB_Logos_Lockup_COL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72" y="1967858"/>
            <a:ext cx="3463392" cy="115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1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>
            <a:spLocks noChangeAspect="1"/>
          </p:cNvSpPr>
          <p:nvPr userDrawn="1"/>
        </p:nvSpPr>
        <p:spPr>
          <a:xfrm>
            <a:off x="1177110" y="0"/>
            <a:ext cx="2872114" cy="5148072"/>
          </a:xfrm>
          <a:prstGeom prst="homePlate">
            <a:avLst>
              <a:gd name="adj" fmla="val 36290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>
            <a:spLocks noChangeAspect="1"/>
          </p:cNvSpPr>
          <p:nvPr userDrawn="1"/>
        </p:nvSpPr>
        <p:spPr>
          <a:xfrm>
            <a:off x="10624" y="0"/>
            <a:ext cx="2872114" cy="5148072"/>
          </a:xfrm>
          <a:prstGeom prst="homePlate">
            <a:avLst>
              <a:gd name="adj" fmla="val 36290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1371600"/>
            <a:ext cx="3017520" cy="1371600"/>
          </a:xfrm>
        </p:spPr>
        <p:txBody>
          <a:bodyPr lIns="0" tIns="0" rIns="0" bIns="0" anchor="b">
            <a:noAutofit/>
          </a:bodyPr>
          <a:lstStyle>
            <a:lvl1pPr algn="r">
              <a:lnSpc>
                <a:spcPct val="90000"/>
              </a:lnSpc>
              <a:defRPr sz="240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64608"/>
            <a:ext cx="1916888" cy="18288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34256" y="0"/>
            <a:ext cx="4297680" cy="5148072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i="1">
                <a:solidFill>
                  <a:srgbClr val="000000"/>
                </a:solidFill>
              </a:defRPr>
            </a:lvl1pPr>
            <a:lvl2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lang="en-US" sz="1900" i="1" kern="1200" baseline="0" dirty="0" smtClean="0">
                <a:solidFill>
                  <a:srgbClr val="000000"/>
                </a:solidFill>
                <a:latin typeface="+mn-lt"/>
                <a:ea typeface="ＭＳ Ｐゴシック" charset="0"/>
                <a:cs typeface="SapientCentroSlab-Light"/>
              </a:defRPr>
            </a:lvl2pPr>
          </a:lstStyle>
          <a:p>
            <a:r>
              <a:rPr lang="en-US" dirty="0"/>
              <a:t>Agenda Item 1</a:t>
            </a:r>
          </a:p>
          <a:p>
            <a:pPr lvl="1"/>
            <a:r>
              <a:rPr lang="en-US" dirty="0"/>
              <a:t>Agenda Item 1a</a:t>
            </a:r>
          </a:p>
          <a:p>
            <a:pPr lvl="1"/>
            <a:r>
              <a:rPr lang="en-US" dirty="0"/>
              <a:t>Agenda Item 1b</a:t>
            </a:r>
          </a:p>
          <a:p>
            <a:r>
              <a:rPr lang="en-US" dirty="0"/>
              <a:t>Agenda Item 2</a:t>
            </a:r>
          </a:p>
          <a:p>
            <a:pPr lvl="1"/>
            <a:r>
              <a:rPr lang="en-US" dirty="0"/>
              <a:t>Agenda Item 2a</a:t>
            </a:r>
          </a:p>
          <a:p>
            <a:pPr lvl="1"/>
            <a:r>
              <a:rPr lang="en-US" dirty="0"/>
              <a:t>Agenda Item 2b</a:t>
            </a:r>
          </a:p>
          <a:p>
            <a:r>
              <a:rPr lang="en-US" dirty="0"/>
              <a:t>Agenda Item 3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/>
              <a:t>Agenda Item 3a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/>
              <a:t>Agenda Item 3b</a:t>
            </a:r>
          </a:p>
        </p:txBody>
      </p:sp>
    </p:spTree>
    <p:extLst>
      <p:ext uri="{BB962C8B-B14F-4D97-AF65-F5344CB8AC3E}">
        <p14:creationId xmlns:p14="http://schemas.microsoft.com/office/powerpoint/2010/main" val="98528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 userDrawn="1"/>
        </p:nvSpPr>
        <p:spPr>
          <a:xfrm>
            <a:off x="0" y="0"/>
            <a:ext cx="8458198" cy="5143500"/>
          </a:xfrm>
          <a:prstGeom prst="homePlate">
            <a:avLst>
              <a:gd name="adj" fmla="val 20935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 userDrawn="1"/>
        </p:nvSpPr>
        <p:spPr>
          <a:xfrm>
            <a:off x="0" y="0"/>
            <a:ext cx="7289798" cy="5143500"/>
          </a:xfrm>
          <a:prstGeom prst="homePlate">
            <a:avLst>
              <a:gd name="adj" fmla="val 20935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29000" y="1817370"/>
            <a:ext cx="5029199" cy="1371600"/>
          </a:xfrm>
        </p:spPr>
        <p:txBody>
          <a:bodyPr lIns="0" tIns="0" rIns="0" bIns="0" anchor="b">
            <a:noAutofit/>
          </a:bodyPr>
          <a:lstStyle>
            <a:lvl1pPr algn="r">
              <a:defRPr sz="2800" spc="-8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8999" y="3257550"/>
            <a:ext cx="5022892" cy="51435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 b="0" i="1" spc="100">
                <a:solidFill>
                  <a:schemeClr val="accent3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1" name="Picture 10" descr="NCI-Logo-Gray-Knock-NE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64608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1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>
            <a:spLocks noChangeAspect="1"/>
          </p:cNvSpPr>
          <p:nvPr userDrawn="1"/>
        </p:nvSpPr>
        <p:spPr>
          <a:xfrm>
            <a:off x="1523357" y="0"/>
            <a:ext cx="2872114" cy="5148072"/>
          </a:xfrm>
          <a:prstGeom prst="homePlate">
            <a:avLst>
              <a:gd name="adj" fmla="val 36290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>
            <a:spLocks noChangeAspect="1"/>
          </p:cNvSpPr>
          <p:nvPr userDrawn="1"/>
        </p:nvSpPr>
        <p:spPr>
          <a:xfrm>
            <a:off x="0" y="0"/>
            <a:ext cx="3228985" cy="5148072"/>
          </a:xfrm>
          <a:prstGeom prst="homePlate">
            <a:avLst>
              <a:gd name="adj" fmla="val 32357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95471" y="1817370"/>
            <a:ext cx="4062728" cy="1371600"/>
          </a:xfrm>
        </p:spPr>
        <p:txBody>
          <a:bodyPr lIns="0" tIns="0" rIns="0" bIns="0" anchor="b">
            <a:noAutofit/>
          </a:bodyPr>
          <a:lstStyle>
            <a:lvl1pPr algn="r">
              <a:defRPr sz="2800" spc="-80">
                <a:solidFill>
                  <a:srgbClr val="BB0E3D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5471" y="3257550"/>
            <a:ext cx="4056420" cy="51435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 b="0" i="1" spc="100">
                <a:solidFill>
                  <a:schemeClr val="accent3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3" name="Picture 12" descr="NCI-Logo-Gray-Knock-NE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64608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9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 userDrawn="1"/>
        </p:nvSpPr>
        <p:spPr>
          <a:xfrm>
            <a:off x="0" y="0"/>
            <a:ext cx="8458198" cy="5143500"/>
          </a:xfrm>
          <a:prstGeom prst="homePlate">
            <a:avLst>
              <a:gd name="adj" fmla="val 20935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/>
          <p:cNvSpPr/>
          <p:nvPr userDrawn="1"/>
        </p:nvSpPr>
        <p:spPr>
          <a:xfrm>
            <a:off x="0" y="0"/>
            <a:ext cx="7289798" cy="5143500"/>
          </a:xfrm>
          <a:prstGeom prst="homePlate">
            <a:avLst>
              <a:gd name="adj" fmla="val 20935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371600"/>
            <a:ext cx="7772400" cy="2400300"/>
          </a:xfrm>
        </p:spPr>
        <p:txBody>
          <a:bodyPr anchor="ctr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 i="1" baseline="0">
                <a:solidFill>
                  <a:srgbClr val="123E57"/>
                </a:solidFill>
                <a:latin typeface="+mn-lt"/>
                <a:cs typeface="SapientCentroSlab-Light"/>
              </a:defRPr>
            </a:lvl1pPr>
          </a:lstStyle>
          <a:p>
            <a:pPr lvl="0"/>
            <a:r>
              <a:rPr lang="en-US" dirty="0"/>
              <a:t>Vision Quote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fugit </a:t>
            </a:r>
            <a:r>
              <a:rPr lang="en-US" dirty="0" err="1"/>
              <a:t>liberavisse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nec</a:t>
            </a:r>
            <a:r>
              <a:rPr lang="en-US" dirty="0"/>
              <a:t> at. </a:t>
            </a:r>
            <a:r>
              <a:rPr lang="en-US" dirty="0" err="1"/>
              <a:t>Essent</a:t>
            </a:r>
            <a:r>
              <a:rPr lang="en-US" dirty="0"/>
              <a:t> </a:t>
            </a:r>
            <a:r>
              <a:rPr lang="en-US" dirty="0" err="1"/>
              <a:t>elaboraret</a:t>
            </a:r>
            <a:r>
              <a:rPr lang="en-US" dirty="0"/>
              <a:t> </a:t>
            </a:r>
            <a:r>
              <a:rPr lang="en-US" dirty="0" err="1"/>
              <a:t>conclusionemque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eam</a:t>
            </a:r>
            <a:r>
              <a:rPr lang="en-US" dirty="0"/>
              <a:t> id. Quo ex </a:t>
            </a:r>
            <a:r>
              <a:rPr lang="en-US" dirty="0" err="1"/>
              <a:t>laboramus</a:t>
            </a:r>
            <a:r>
              <a:rPr lang="en-US" dirty="0"/>
              <a:t> </a:t>
            </a:r>
            <a:r>
              <a:rPr lang="en-US" dirty="0" err="1"/>
              <a:t>accommodare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his </a:t>
            </a:r>
            <a:r>
              <a:rPr lang="en-US" dirty="0" err="1"/>
              <a:t>falli</a:t>
            </a:r>
            <a:r>
              <a:rPr lang="en-US" dirty="0"/>
              <a:t> </a:t>
            </a:r>
            <a:r>
              <a:rPr lang="en-US" dirty="0" err="1"/>
              <a:t>deleniti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. </a:t>
            </a:r>
            <a:r>
              <a:rPr lang="en-US" dirty="0" err="1"/>
              <a:t>Illud</a:t>
            </a:r>
            <a:r>
              <a:rPr lang="en-US" dirty="0"/>
              <a:t> postulant </a:t>
            </a:r>
            <a:br>
              <a:rPr lang="en-US" dirty="0"/>
            </a:br>
            <a:r>
              <a:rPr lang="en-US" dirty="0" err="1"/>
              <a:t>adversarium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his.”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8" name="Picture 7" descr="NCI-Logo-Gray-Knock-NE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64608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311658"/>
            <a:ext cx="8165592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Gray-Knock-NE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64608"/>
            <a:ext cx="1916888" cy="1828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3776" y="1069975"/>
            <a:ext cx="8165592" cy="360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6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311658"/>
            <a:ext cx="8165592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93776" y="1069975"/>
            <a:ext cx="8165592" cy="360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44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311658"/>
            <a:ext cx="8165592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Gray-Knock-NE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64608"/>
            <a:ext cx="1916888" cy="18288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93776" y="1069975"/>
            <a:ext cx="4108387" cy="360045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069975"/>
            <a:ext cx="3897313" cy="360045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39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311658"/>
            <a:ext cx="8165592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069975"/>
            <a:ext cx="3897313" cy="360045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93776" y="1069975"/>
            <a:ext cx="4108387" cy="360045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6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2654"/>
            <a:ext cx="82296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378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lang="en-US" sz="900" smtClean="0"/>
            </a:lvl1pPr>
          </a:lstStyle>
          <a:p>
            <a:pPr>
              <a:defRPr/>
            </a:pPr>
            <a:r>
              <a:rPr lang="en-US" dirty="0"/>
              <a:t>INSERT DATE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6C6C6C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b="0" i="0" smtClean="0">
                <a:solidFill>
                  <a:srgbClr val="6C6C6C"/>
                </a:solidFill>
                <a:latin typeface="+mn-lt"/>
                <a:ea typeface="+mn-ea"/>
                <a:cs typeface="Sapient Centro Slab"/>
              </a:defRPr>
            </a:lvl1pPr>
          </a:lstStyle>
          <a:p>
            <a:pPr>
              <a:defRPr/>
            </a:pPr>
            <a:fld id="{4F8F9822-CE00-0B4F-ADB5-DBA954363B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755" r:id="rId2"/>
    <p:sldLayoutId id="2147483826" r:id="rId3"/>
    <p:sldLayoutId id="2147483827" r:id="rId4"/>
    <p:sldLayoutId id="2147483828" r:id="rId5"/>
    <p:sldLayoutId id="2147483770" r:id="rId6"/>
    <p:sldLayoutId id="2147483810" r:id="rId7"/>
    <p:sldLayoutId id="2147483771" r:id="rId8"/>
    <p:sldLayoutId id="2147483812" r:id="rId9"/>
    <p:sldLayoutId id="2147483772" r:id="rId10"/>
    <p:sldLayoutId id="2147483813" r:id="rId11"/>
    <p:sldLayoutId id="2147483773" r:id="rId12"/>
    <p:sldLayoutId id="2147483814" r:id="rId13"/>
    <p:sldLayoutId id="2147483763" r:id="rId14"/>
    <p:sldLayoutId id="2147483807" r:id="rId15"/>
    <p:sldLayoutId id="2147483829" r:id="rId16"/>
  </p:sldLayoutIdLst>
  <p:hf sldNum="0"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0" kern="1200">
          <a:solidFill>
            <a:srgbClr val="123E57"/>
          </a:solidFill>
          <a:latin typeface="+mj-lt"/>
          <a:ea typeface="ＭＳ Ｐゴシック" charset="0"/>
          <a:cs typeface="SapientSans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2286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1pPr>
      <a:lvl2pPr marL="4572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9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2pPr>
      <a:lvl3pPr marL="6858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8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3pPr>
      <a:lvl4pPr marL="9144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7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4pPr>
      <a:lvl5pPr marL="11430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6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pisphere/quest/wiki/Simple-Questions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pisphere/quest/wiki/Skipping-questions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Quest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765" y="2674620"/>
            <a:ext cx="7772400" cy="514782"/>
          </a:xfrm>
        </p:spPr>
        <p:txBody>
          <a:bodyPr/>
          <a:lstStyle/>
          <a:p>
            <a:r>
              <a:rPr lang="en-US" dirty="0"/>
              <a:t>Daniel Russ and Nick Ruggieri</a:t>
            </a:r>
          </a:p>
          <a:p>
            <a:r>
              <a:rPr lang="en-US" dirty="0"/>
              <a:t>Data Science Research Group/DCEG/NCI</a:t>
            </a:r>
          </a:p>
        </p:txBody>
      </p:sp>
    </p:spTree>
    <p:extLst>
      <p:ext uri="{BB962C8B-B14F-4D97-AF65-F5344CB8AC3E}">
        <p14:creationId xmlns:p14="http://schemas.microsoft.com/office/powerpoint/2010/main" val="261492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BFF3-70FC-3B49-9445-C34FD483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and DISPLAYIF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C9D8D1-30FB-4941-B295-F0EEBF9D3C05}"/>
              </a:ext>
            </a:extLst>
          </p:cNvPr>
          <p:cNvSpPr/>
          <p:nvPr/>
        </p:nvSpPr>
        <p:spPr>
          <a:xfrm>
            <a:off x="224118" y="763671"/>
            <a:ext cx="62663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[Q1] how many kids do you have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|__|__|NKIDS|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&lt;loop max=5&gt;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[Q2,displayif=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greaterThanOrEqual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NKIDS,#loop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)] is your child # #loop alive?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(1) Yes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(0) No -&gt; _CONTINUE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[Q3,displayif=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greaterThanOrEqual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NKIDS,#loop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)] how old is child # #loop?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|__|__|KIDAGE|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&lt;/loop&gt;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054C4A-AC51-BC4F-811D-DF107A72104F}"/>
              </a:ext>
            </a:extLst>
          </p:cNvPr>
          <p:cNvCxnSpPr>
            <a:cxnSpLocks/>
          </p:cNvCxnSpPr>
          <p:nvPr/>
        </p:nvCxnSpPr>
        <p:spPr>
          <a:xfrm flipH="1">
            <a:off x="3908612" y="1174376"/>
            <a:ext cx="1048870" cy="457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D9954B-EB3E-D147-A2CA-E73D23B0FEF2}"/>
              </a:ext>
            </a:extLst>
          </p:cNvPr>
          <p:cNvSpPr txBox="1"/>
          <p:nvPr/>
        </p:nvSpPr>
        <p:spPr>
          <a:xfrm>
            <a:off x="5029534" y="989710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loop Iteration (quest defines this variable)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8309E3-DC66-7448-8BEE-F3E4DA735FE9}"/>
              </a:ext>
            </a:extLst>
          </p:cNvPr>
          <p:cNvSpPr txBox="1"/>
          <p:nvPr/>
        </p:nvSpPr>
        <p:spPr>
          <a:xfrm>
            <a:off x="4213412" y="69202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 of the response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AE304F-960F-514A-9628-F4979ABA89B5}"/>
              </a:ext>
            </a:extLst>
          </p:cNvPr>
          <p:cNvCxnSpPr>
            <a:cxnSpLocks/>
          </p:cNvCxnSpPr>
          <p:nvPr/>
        </p:nvCxnSpPr>
        <p:spPr>
          <a:xfrm flipH="1">
            <a:off x="3348151" y="876691"/>
            <a:ext cx="865261" cy="7548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D3DB86-F52B-774A-9D9F-058288ABAEDB}"/>
              </a:ext>
            </a:extLst>
          </p:cNvPr>
          <p:cNvCxnSpPr>
            <a:cxnSpLocks/>
          </p:cNvCxnSpPr>
          <p:nvPr/>
        </p:nvCxnSpPr>
        <p:spPr>
          <a:xfrm flipH="1" flipV="1">
            <a:off x="2482890" y="2895600"/>
            <a:ext cx="865261" cy="77169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88C3E2-1394-4E41-87CB-4955AE210C30}"/>
              </a:ext>
            </a:extLst>
          </p:cNvPr>
          <p:cNvSpPr txBox="1"/>
          <p:nvPr/>
        </p:nvSpPr>
        <p:spPr>
          <a:xfrm>
            <a:off x="3407934" y="357594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known functions (see wiki)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2A5D2C-9BD4-CA48-99DD-07018C877FCD}"/>
              </a:ext>
            </a:extLst>
          </p:cNvPr>
          <p:cNvSpPr/>
          <p:nvPr/>
        </p:nvSpPr>
        <p:spPr>
          <a:xfrm>
            <a:off x="288299" y="4161536"/>
            <a:ext cx="8464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Note: The loop is unrolled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times – make sure it is big enough, but not too big.</a:t>
            </a:r>
          </a:p>
        </p:txBody>
      </p:sp>
    </p:spTree>
    <p:extLst>
      <p:ext uri="{BB962C8B-B14F-4D97-AF65-F5344CB8AC3E}">
        <p14:creationId xmlns:p14="http://schemas.microsoft.com/office/powerpoint/2010/main" val="411881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72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669613-7AA7-3345-BFDA-50F121AD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Quest?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537AA-E5BC-A44D-88B5-1EA6AA94B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" y="1522542"/>
            <a:ext cx="1422400" cy="142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878D21-955A-F347-8965-3448F5DA71C9}"/>
              </a:ext>
            </a:extLst>
          </p:cNvPr>
          <p:cNvSpPr txBox="1"/>
          <p:nvPr/>
        </p:nvSpPr>
        <p:spPr>
          <a:xfrm>
            <a:off x="912986" y="871809"/>
            <a:ext cx="7318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Questionnaire are ubiquitous in epidemiological research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EC1608A-0DCF-8944-AC4E-B4583A4CD277}"/>
              </a:ext>
            </a:extLst>
          </p:cNvPr>
          <p:cNvGrpSpPr/>
          <p:nvPr/>
        </p:nvGrpSpPr>
        <p:grpSpPr>
          <a:xfrm>
            <a:off x="2254653" y="1639382"/>
            <a:ext cx="5822057" cy="1087201"/>
            <a:chOff x="2254653" y="1639382"/>
            <a:chExt cx="5822057" cy="1087201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2ECFCA40-5134-4949-ADED-8D66336C6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45692" y="2269383"/>
              <a:ext cx="3039979" cy="457200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3D69F59-70A5-8F40-9D28-E2706790A9F1}"/>
                </a:ext>
              </a:extLst>
            </p:cNvPr>
            <p:cNvGrpSpPr/>
            <p:nvPr/>
          </p:nvGrpSpPr>
          <p:grpSpPr>
            <a:xfrm>
              <a:off x="2254653" y="1639382"/>
              <a:ext cx="5822057" cy="731520"/>
              <a:chOff x="2254653" y="1639382"/>
              <a:chExt cx="5822057" cy="73152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5A768E9-20E3-9F4E-83AB-BD93AF7D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4653" y="1776542"/>
                <a:ext cx="1606545" cy="4572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94DB87B-5B2F-204F-9076-D0351604DA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5896" y="1639382"/>
                <a:ext cx="1979023" cy="73152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8E4F6D49-9970-064C-BBA1-C795EA8C38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0760" y="1776542"/>
                <a:ext cx="1885950" cy="457200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6D9CE5E-820C-AB4A-9ECD-79077B0162DE}"/>
              </a:ext>
            </a:extLst>
          </p:cNvPr>
          <p:cNvSpPr txBox="1"/>
          <p:nvPr/>
        </p:nvSpPr>
        <p:spPr>
          <a:xfrm>
            <a:off x="2466327" y="3611913"/>
            <a:ext cx="421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None really satisfy all our needs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836377-1FD6-2642-A27E-5E00AD33791F}"/>
              </a:ext>
            </a:extLst>
          </p:cNvPr>
          <p:cNvSpPr txBox="1"/>
          <p:nvPr/>
        </p:nvSpPr>
        <p:spPr>
          <a:xfrm>
            <a:off x="3808233" y="3202404"/>
            <a:ext cx="1527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 others</a:t>
            </a:r>
          </a:p>
        </p:txBody>
      </p:sp>
    </p:spTree>
    <p:extLst>
      <p:ext uri="{BB962C8B-B14F-4D97-AF65-F5344CB8AC3E}">
        <p14:creationId xmlns:p14="http://schemas.microsoft.com/office/powerpoint/2010/main" val="57909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65F8-F6FC-7647-AE45-33D4B8C4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as you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66E4A-EFC5-CD43-B834-3564EBC1A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05" y="548359"/>
            <a:ext cx="7086958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0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4F3D-65A4-384C-AB75-52B3E631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Questions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665261-4DED-3446-93F5-B06180299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148429"/>
              </p:ext>
            </p:extLst>
          </p:nvPr>
        </p:nvGraphicFramePr>
        <p:xfrm>
          <a:off x="2201545" y="828415"/>
          <a:ext cx="4740910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3706348025"/>
                    </a:ext>
                  </a:extLst>
                </a:gridCol>
                <a:gridCol w="2551430">
                  <a:extLst>
                    <a:ext uri="{9D8B030D-6E8A-4147-A177-3AD203B41FA5}">
                      <a16:colId xmlns:a16="http://schemas.microsoft.com/office/drawing/2014/main" val="2561783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Question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HTML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61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of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input[type=radio]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7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of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input[type=“checkbox”]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71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input[type=“number”]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7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input[type=“text”]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02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 this or that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1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follow up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43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61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05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hard/soft 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7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39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D0FF-9E52-7448-9765-A33DC993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314AEA-958F-D544-875D-FA81CC527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341728"/>
              </p:ext>
            </p:extLst>
          </p:nvPr>
        </p:nvGraphicFramePr>
        <p:xfrm>
          <a:off x="1313688" y="713486"/>
          <a:ext cx="7190232" cy="321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3288">
                  <a:extLst>
                    <a:ext uri="{9D8B030D-6E8A-4147-A177-3AD203B41FA5}">
                      <a16:colId xmlns:a16="http://schemas.microsoft.com/office/drawing/2014/main" val="2748236291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3253044281"/>
                    </a:ext>
                  </a:extLst>
                </a:gridCol>
                <a:gridCol w="2396744">
                  <a:extLst>
                    <a:ext uri="{9D8B030D-6E8A-4147-A177-3AD203B41FA5}">
                      <a16:colId xmlns:a16="http://schemas.microsoft.com/office/drawing/2014/main" val="125011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46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that adds meaning to a response value.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AGECOR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3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identifier for the question, often associated with the variable name.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[AGECOR]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(element 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id that specifies an HTML tag in the questionnaire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id="AGECOR_1"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3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the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0894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E72FA6C-5907-CD40-980B-7196F2F6516F}"/>
              </a:ext>
            </a:extLst>
          </p:cNvPr>
          <p:cNvSpPr/>
          <p:nvPr/>
        </p:nvSpPr>
        <p:spPr>
          <a:xfrm>
            <a:off x="1729953" y="4006350"/>
            <a:ext cx="63577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Radio buttons are the EASIEST example</a:t>
            </a:r>
          </a:p>
          <a:p>
            <a:pPr algn="ctr"/>
            <a:r>
              <a:rPr lang="en-US" dirty="0"/>
              <a:t>&lt;input type="radio" name="AGECOR" value="1" id="AGECOR_1"&gt;</a:t>
            </a:r>
          </a:p>
        </p:txBody>
      </p:sp>
    </p:spTree>
    <p:extLst>
      <p:ext uri="{BB962C8B-B14F-4D97-AF65-F5344CB8AC3E}">
        <p14:creationId xmlns:p14="http://schemas.microsoft.com/office/powerpoint/2010/main" val="103771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Simple 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7E5878-17BF-9D44-B066-69BAE09E178F}"/>
              </a:ext>
            </a:extLst>
          </p:cNvPr>
          <p:cNvSpPr/>
          <p:nvPr/>
        </p:nvSpPr>
        <p:spPr>
          <a:xfrm>
            <a:off x="731520" y="776401"/>
            <a:ext cx="6153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https://github.com/episphere/quest/wiki/Simple-Questions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2427E6E-30DD-6F4A-AB86-3B878CA7D65E}"/>
              </a:ext>
            </a:extLst>
          </p:cNvPr>
          <p:cNvGrpSpPr/>
          <p:nvPr/>
        </p:nvGrpSpPr>
        <p:grpSpPr>
          <a:xfrm>
            <a:off x="249274" y="1380744"/>
            <a:ext cx="4852430" cy="1340906"/>
            <a:chOff x="249274" y="1380744"/>
            <a:chExt cx="4852430" cy="13409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CED9B7-0BF0-BF46-86EB-898E6B5B7593}"/>
                </a:ext>
              </a:extLst>
            </p:cNvPr>
            <p:cNvSpPr txBox="1"/>
            <p:nvPr/>
          </p:nvSpPr>
          <p:spPr>
            <a:xfrm>
              <a:off x="493776" y="1380744"/>
              <a:ext cx="4607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[Q1] How old are you? |__|__|</a:t>
              </a:r>
              <a:r>
                <a:rPr lang="en-US" dirty="0" err="1"/>
                <a:t>participantAge</a:t>
              </a:r>
              <a:r>
                <a:rPr lang="en-US" dirty="0"/>
                <a:t>|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FB6B1A-84C9-2340-BAE5-F04E41976417}"/>
                </a:ext>
              </a:extLst>
            </p:cNvPr>
            <p:cNvSpPr txBox="1"/>
            <p:nvPr/>
          </p:nvSpPr>
          <p:spPr>
            <a:xfrm>
              <a:off x="2568712" y="2075318"/>
              <a:ext cx="1038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Numeric response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60DA09B1-14A6-1248-B359-C0E4DA27CCF7}"/>
                </a:ext>
              </a:extLst>
            </p:cNvPr>
            <p:cNvSpPr/>
            <p:nvPr/>
          </p:nvSpPr>
          <p:spPr>
            <a:xfrm rot="5400000">
              <a:off x="2936888" y="1643706"/>
              <a:ext cx="301752" cy="56147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DE32F81-E805-5243-8292-C39057A4E35E}"/>
                </a:ext>
              </a:extLst>
            </p:cNvPr>
            <p:cNvSpPr/>
            <p:nvPr/>
          </p:nvSpPr>
          <p:spPr>
            <a:xfrm rot="5400000">
              <a:off x="4034128" y="1274296"/>
              <a:ext cx="301752" cy="130029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6650C2-59F9-7142-90E8-7E63768A5DD0}"/>
                </a:ext>
              </a:extLst>
            </p:cNvPr>
            <p:cNvSpPr txBox="1"/>
            <p:nvPr/>
          </p:nvSpPr>
          <p:spPr>
            <a:xfrm>
              <a:off x="3587982" y="2075319"/>
              <a:ext cx="1194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Element Id</a:t>
              </a: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5A4B48F8-C800-C845-AB6E-75CEC13F8850}"/>
                </a:ext>
              </a:extLst>
            </p:cNvPr>
            <p:cNvSpPr/>
            <p:nvPr/>
          </p:nvSpPr>
          <p:spPr>
            <a:xfrm rot="5400000">
              <a:off x="1611005" y="1274296"/>
              <a:ext cx="301752" cy="130029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75C17D-67D0-964E-B2C9-3E43594F9592}"/>
                </a:ext>
              </a:extLst>
            </p:cNvPr>
            <p:cNvSpPr txBox="1"/>
            <p:nvPr/>
          </p:nvSpPr>
          <p:spPr>
            <a:xfrm>
              <a:off x="1259947" y="2075319"/>
              <a:ext cx="10381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Question</a:t>
              </a:r>
            </a:p>
            <a:p>
              <a:pPr algn="ctr"/>
              <a:r>
                <a:rPr lang="en-US" dirty="0"/>
                <a:t>Text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94F3E3-DE4A-A44B-96D7-60C8B898D0C9}"/>
                </a:ext>
              </a:extLst>
            </p:cNvPr>
            <p:cNvSpPr txBox="1"/>
            <p:nvPr/>
          </p:nvSpPr>
          <p:spPr>
            <a:xfrm>
              <a:off x="249274" y="2075319"/>
              <a:ext cx="10381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Question</a:t>
              </a:r>
            </a:p>
            <a:p>
              <a:pPr algn="ctr"/>
              <a:r>
                <a:rPr lang="en-US" dirty="0"/>
                <a:t> Id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707618F8-8AF5-9441-9F11-E6E0E87E8092}"/>
                </a:ext>
              </a:extLst>
            </p:cNvPr>
            <p:cNvSpPr/>
            <p:nvPr/>
          </p:nvSpPr>
          <p:spPr>
            <a:xfrm rot="5400000">
              <a:off x="617450" y="1726304"/>
              <a:ext cx="301752" cy="3962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6B9199-035E-EE47-8B0C-C792E552200C}"/>
              </a:ext>
            </a:extLst>
          </p:cNvPr>
          <p:cNvGrpSpPr/>
          <p:nvPr/>
        </p:nvGrpSpPr>
        <p:grpSpPr>
          <a:xfrm>
            <a:off x="251015" y="2898953"/>
            <a:ext cx="6030913" cy="1328767"/>
            <a:chOff x="251015" y="2898953"/>
            <a:chExt cx="6030913" cy="132876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8599D3-540C-6046-92D3-6BE3A5965247}"/>
                </a:ext>
              </a:extLst>
            </p:cNvPr>
            <p:cNvSpPr/>
            <p:nvPr/>
          </p:nvSpPr>
          <p:spPr>
            <a:xfrm>
              <a:off x="511740" y="2898953"/>
              <a:ext cx="57701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[Q2] What your father's first name? |__|</a:t>
              </a:r>
              <a:r>
                <a:rPr lang="en-US" dirty="0" err="1"/>
                <a:t>dadFirstName</a:t>
              </a:r>
              <a:r>
                <a:rPr lang="en-US" dirty="0"/>
                <a:t>|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6470EE-2DA6-D142-ACEF-6C3E41D7BD81}"/>
                </a:ext>
              </a:extLst>
            </p:cNvPr>
            <p:cNvSpPr txBox="1"/>
            <p:nvPr/>
          </p:nvSpPr>
          <p:spPr>
            <a:xfrm>
              <a:off x="3622013" y="3581389"/>
              <a:ext cx="1038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text response</a:t>
              </a: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F5BF8A3-57C7-4044-93A8-6FF55C042622}"/>
                </a:ext>
              </a:extLst>
            </p:cNvPr>
            <p:cNvSpPr/>
            <p:nvPr/>
          </p:nvSpPr>
          <p:spPr>
            <a:xfrm rot="5400000">
              <a:off x="3990189" y="3232190"/>
              <a:ext cx="301752" cy="3962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8C52A358-87E8-514C-B0CF-C33A61A91A59}"/>
                </a:ext>
              </a:extLst>
            </p:cNvPr>
            <p:cNvSpPr/>
            <p:nvPr/>
          </p:nvSpPr>
          <p:spPr>
            <a:xfrm rot="5400000">
              <a:off x="4886261" y="2780182"/>
              <a:ext cx="301752" cy="130029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EB2228-1B26-384E-9C5F-84A1D8C420C6}"/>
                </a:ext>
              </a:extLst>
            </p:cNvPr>
            <p:cNvSpPr txBox="1"/>
            <p:nvPr/>
          </p:nvSpPr>
          <p:spPr>
            <a:xfrm>
              <a:off x="4440115" y="3581389"/>
              <a:ext cx="1194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Element Id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E6325EE6-7E3B-C146-9174-80345814CBD5}"/>
                </a:ext>
              </a:extLst>
            </p:cNvPr>
            <p:cNvSpPr/>
            <p:nvPr/>
          </p:nvSpPr>
          <p:spPr>
            <a:xfrm rot="5400000">
              <a:off x="2310910" y="2080276"/>
              <a:ext cx="301752" cy="270010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79422B-DF99-CD46-BF5D-8B27FD6C2813}"/>
                </a:ext>
              </a:extLst>
            </p:cNvPr>
            <p:cNvSpPr txBox="1"/>
            <p:nvPr/>
          </p:nvSpPr>
          <p:spPr>
            <a:xfrm>
              <a:off x="1942734" y="3581389"/>
              <a:ext cx="10381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Question</a:t>
              </a:r>
            </a:p>
            <a:p>
              <a:pPr algn="ctr"/>
              <a:r>
                <a:rPr lang="en-US" dirty="0"/>
                <a:t>Text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356915-F033-584A-99FE-9DA885E4ED72}"/>
                </a:ext>
              </a:extLst>
            </p:cNvPr>
            <p:cNvSpPr txBox="1"/>
            <p:nvPr/>
          </p:nvSpPr>
          <p:spPr>
            <a:xfrm>
              <a:off x="251015" y="3581389"/>
              <a:ext cx="10381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Question</a:t>
              </a:r>
            </a:p>
            <a:p>
              <a:pPr algn="ctr"/>
              <a:r>
                <a:rPr lang="en-US" dirty="0"/>
                <a:t> Id</a:t>
              </a:r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70CAE299-0598-2D43-B6A3-4739FE174E6F}"/>
                </a:ext>
              </a:extLst>
            </p:cNvPr>
            <p:cNvSpPr/>
            <p:nvPr/>
          </p:nvSpPr>
          <p:spPr>
            <a:xfrm rot="5400000">
              <a:off x="619191" y="3232190"/>
              <a:ext cx="301752" cy="3962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95CC5AA-1A4B-C24B-B064-014365CED1DF}"/>
              </a:ext>
            </a:extLst>
          </p:cNvPr>
          <p:cNvSpPr txBox="1"/>
          <p:nvPr/>
        </p:nvSpPr>
        <p:spPr>
          <a:xfrm>
            <a:off x="5854421" y="2075317"/>
            <a:ext cx="2839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cases:</a:t>
            </a:r>
          </a:p>
          <a:p>
            <a:r>
              <a:rPr lang="en-US" dirty="0"/>
              <a:t>Variable name = Question Id</a:t>
            </a:r>
          </a:p>
        </p:txBody>
      </p:sp>
    </p:spTree>
    <p:extLst>
      <p:ext uri="{BB962C8B-B14F-4D97-AF65-F5344CB8AC3E}">
        <p14:creationId xmlns:p14="http://schemas.microsoft.com/office/powerpoint/2010/main" val="218900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F6F242-65D3-314D-84D6-6A28D09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 Logic, Skipping Question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12C647-FAA1-6349-8679-8422AFDA34CB}"/>
              </a:ext>
            </a:extLst>
          </p:cNvPr>
          <p:cNvSpPr/>
          <p:nvPr/>
        </p:nvSpPr>
        <p:spPr>
          <a:xfrm>
            <a:off x="493776" y="1032578"/>
            <a:ext cx="45354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[Q1] Do you like chocolate? </a:t>
            </a:r>
          </a:p>
          <a:p>
            <a:pPr marL="342900" indent="-342900">
              <a:buAutoNum type="arabicParenBoth"/>
            </a:pPr>
            <a:r>
              <a:rPr lang="en-US" dirty="0">
                <a:latin typeface="+mn-lt"/>
              </a:rPr>
              <a:t>yes </a:t>
            </a:r>
          </a:p>
          <a:p>
            <a:r>
              <a:rPr lang="en-US" dirty="0">
                <a:latin typeface="+mn-lt"/>
              </a:rPr>
              <a:t>(0) no -&gt; Q2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[Q1A] Which type of chocolate do you prefer? </a:t>
            </a:r>
          </a:p>
          <a:p>
            <a:r>
              <a:rPr lang="en-US" dirty="0">
                <a:latin typeface="+mn-lt"/>
              </a:rPr>
              <a:t>(0) dark chocolate </a:t>
            </a:r>
          </a:p>
          <a:p>
            <a:pPr marL="342900" indent="-342900">
              <a:buAutoNum type="arabicParenBoth"/>
            </a:pPr>
            <a:r>
              <a:rPr lang="en-US" dirty="0">
                <a:latin typeface="+mn-lt"/>
              </a:rPr>
              <a:t>milk chocolate </a:t>
            </a:r>
          </a:p>
          <a:p>
            <a:pPr marL="342900" indent="-342900">
              <a:buAutoNum type="arabicParenBoth"/>
            </a:pPr>
            <a:r>
              <a:rPr lang="en-US" dirty="0">
                <a:latin typeface="+mn-lt"/>
              </a:rPr>
              <a:t>white chocolate 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[Q2] Do you wear socks at work? </a:t>
            </a:r>
          </a:p>
          <a:p>
            <a:pPr marL="342900" indent="-342900">
              <a:buAutoNum type="arabicParenBoth"/>
            </a:pPr>
            <a:r>
              <a:rPr lang="en-US" dirty="0">
                <a:latin typeface="+mn-lt"/>
              </a:rPr>
              <a:t>yes </a:t>
            </a:r>
          </a:p>
          <a:p>
            <a:r>
              <a:rPr lang="en-US" dirty="0">
                <a:latin typeface="+mn-lt"/>
              </a:rPr>
              <a:t>(0) no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0E8F22-6D21-C647-A10C-D7E06AC173A8}"/>
              </a:ext>
            </a:extLst>
          </p:cNvPr>
          <p:cNvSpPr/>
          <p:nvPr/>
        </p:nvSpPr>
        <p:spPr>
          <a:xfrm>
            <a:off x="2015453" y="1441488"/>
            <a:ext cx="38385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selected no,  There is no need to ask question 1A, GOTO Q2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7076BC-95D4-A44B-9EE3-347114D32B7E}"/>
              </a:ext>
            </a:extLst>
          </p:cNvPr>
          <p:cNvSpPr/>
          <p:nvPr/>
        </p:nvSpPr>
        <p:spPr>
          <a:xfrm>
            <a:off x="2743199" y="625242"/>
            <a:ext cx="6221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https://github.com/episphere/quest/wiki/Skipping-questions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6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0AB2-0F53-D548-B763-4B0370DA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Response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3B9AAA-8211-1341-8854-46205DEF2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386883"/>
              </p:ext>
            </p:extLst>
          </p:nvPr>
        </p:nvGraphicFramePr>
        <p:xfrm>
          <a:off x="627530" y="781797"/>
          <a:ext cx="6096000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3317">
                  <a:extLst>
                    <a:ext uri="{9D8B030D-6E8A-4147-A177-3AD203B41FA5}">
                      <a16:colId xmlns:a16="http://schemas.microsoft.com/office/drawing/2014/main" val="3976245952"/>
                    </a:ext>
                  </a:extLst>
                </a:gridCol>
                <a:gridCol w="4652683">
                  <a:extLst>
                    <a:ext uri="{9D8B030D-6E8A-4147-A177-3AD203B41FA5}">
                      <a16:colId xmlns:a16="http://schemas.microsoft.com/office/drawing/2014/main" val="1670774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 edit: stop and ask them to answer question, they </a:t>
                      </a:r>
                      <a:r>
                        <a:rPr lang="en-US" b="1" dirty="0"/>
                        <a:t>may not </a:t>
                      </a:r>
                      <a:r>
                        <a:rPr lang="en-US" dirty="0"/>
                        <a:t>continue without answering.  Add an exclamation point after the question id (e.g. [Q1!]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0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Soft edit: stop and ask them to answer question, they </a:t>
                      </a:r>
                      <a:r>
                        <a:rPr lang="en-US" b="1" dirty="0"/>
                        <a:t>may</a:t>
                      </a:r>
                      <a:r>
                        <a:rPr lang="en-US" dirty="0"/>
                        <a:t> continue without answering.  Add an question mark after the question id (e.g. [Q1?] )</a:t>
                      </a:r>
                    </a:p>
                    <a:p>
                      <a:r>
                        <a:rPr lang="en-US" dirty="0"/>
                        <a:t>There is a No Response (#NR) answer.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2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 let them go to the next question.  Also an #NR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9043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E09D509-458B-F34C-9517-00B889A06211}"/>
              </a:ext>
            </a:extLst>
          </p:cNvPr>
          <p:cNvSpPr txBox="1"/>
          <p:nvPr/>
        </p:nvSpPr>
        <p:spPr>
          <a:xfrm>
            <a:off x="564776" y="4226381"/>
            <a:ext cx="644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skip to question q3 when there is no response &lt; #NR -&gt; Q3 &gt;</a:t>
            </a:r>
          </a:p>
        </p:txBody>
      </p:sp>
    </p:spTree>
    <p:extLst>
      <p:ext uri="{BB962C8B-B14F-4D97-AF65-F5344CB8AC3E}">
        <p14:creationId xmlns:p14="http://schemas.microsoft.com/office/powerpoint/2010/main" val="226830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ACD2-CB07-064C-8ADE-1CBB7506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go to &lt; -&gt; 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42C0B-B6E4-344F-B884-CADD6976F5D7}"/>
              </a:ext>
            </a:extLst>
          </p:cNvPr>
          <p:cNvSpPr txBox="1"/>
          <p:nvPr/>
        </p:nvSpPr>
        <p:spPr>
          <a:xfrm>
            <a:off x="206189" y="629053"/>
            <a:ext cx="6901248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[Q1] Select from the following list any activity you performed at work yesterday 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[1] wrote -&gt; Q1A 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[2] read -&gt; Q1B 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[3] played a game (including sports) -&gt; Q1C 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[4] went to a meeting -&gt; Q1D 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&lt; -&gt; Q2&gt;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[Q1A] How many pages did you write? |__|__| &lt; -&gt; Q1E &gt; 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[Q1E] What writing utensils did you use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[0] pencil 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[1] pen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[2] typewriter (whatever that is) 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[3] computer 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[Q1B] How many pages did you read? |__|__|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[Q1C] What game did you play |__| 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[Q1D] How did that work our for you? |__| 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[Q2] Do you have any children (1) yes (0) 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9FF2C-F988-AA41-84AC-2D6B93036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644" y="1502821"/>
            <a:ext cx="3543300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B8B40D-F2F9-3C48-BD27-D24264850939}"/>
              </a:ext>
            </a:extLst>
          </p:cNvPr>
          <p:cNvSpPr txBox="1"/>
          <p:nvPr/>
        </p:nvSpPr>
        <p:spPr>
          <a:xfrm>
            <a:off x="5607255" y="1126079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If the user selects [1] and [3]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119901-EF46-A449-B493-4B409C96B9D9}"/>
              </a:ext>
            </a:extLst>
          </p:cNvPr>
          <p:cNvSpPr/>
          <p:nvPr/>
        </p:nvSpPr>
        <p:spPr>
          <a:xfrm>
            <a:off x="4758462" y="4192979"/>
            <a:ext cx="4179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 need for #NR when &lt; -&gt; &gt; is used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4133506"/>
      </p:ext>
    </p:extLst>
  </p:cSld>
  <p:clrMapOvr>
    <a:masterClrMapping/>
  </p:clrMapOvr>
</p:sld>
</file>

<file path=ppt/theme/theme1.xml><?xml version="1.0" encoding="utf-8"?>
<a:theme xmlns:a="http://schemas.openxmlformats.org/drawingml/2006/main" name="NCI PPT Template 16x9 WHITE">
  <a:themeElements>
    <a:clrScheme name="NCI Colors Theme">
      <a:dk1>
        <a:srgbClr val="606060"/>
      </a:dk1>
      <a:lt1>
        <a:srgbClr val="FFFFFF"/>
      </a:lt1>
      <a:dk2>
        <a:srgbClr val="BB0E3D"/>
      </a:dk2>
      <a:lt2>
        <a:srgbClr val="FFFFFF"/>
      </a:lt2>
      <a:accent1>
        <a:srgbClr val="BB0E3D"/>
      </a:accent1>
      <a:accent2>
        <a:srgbClr val="606060"/>
      </a:accent2>
      <a:accent3>
        <a:srgbClr val="123E57"/>
      </a:accent3>
      <a:accent4>
        <a:srgbClr val="2A71A5"/>
      </a:accent4>
      <a:accent5>
        <a:srgbClr val="178DA9"/>
      </a:accent5>
      <a:accent6>
        <a:srgbClr val="009999"/>
      </a:accent6>
      <a:hlink>
        <a:srgbClr val="3F54C9"/>
      </a:hlink>
      <a:folHlink>
        <a:srgbClr val="6060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CI PPT Template 16x9 WHITE_1" id="{315FC655-3CE9-8747-A9BB-A94F06FB3969}" vid="{B16B8D71-A7B7-F341-8D81-92A6DCDF65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NCI PPT Template 16x9 WHITE</Template>
  <TotalTime>211</TotalTime>
  <Words>736</Words>
  <Application>Microsoft Macintosh PowerPoint</Application>
  <PresentationFormat>On-screen Show (16:9)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SapientCentroSlab-Light</vt:lpstr>
      <vt:lpstr>Wingdings</vt:lpstr>
      <vt:lpstr>NCI PPT Template 16x9 WHITE</vt:lpstr>
      <vt:lpstr>Getting Started with Quest</vt:lpstr>
      <vt:lpstr>Why Quest?</vt:lpstr>
      <vt:lpstr>View as you Design</vt:lpstr>
      <vt:lpstr>Type of Questions</vt:lpstr>
      <vt:lpstr>Terms</vt:lpstr>
      <vt:lpstr>Markdown Simple Questions</vt:lpstr>
      <vt:lpstr>Questionnaire Logic, Skipping Question</vt:lpstr>
      <vt:lpstr>No Response</vt:lpstr>
      <vt:lpstr>Always go to &lt; -&gt; &gt;</vt:lpstr>
      <vt:lpstr>Looping and DISPLAYIF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Quest</dc:title>
  <dc:creator>Russ, Daniel (NIH/NCI) [E]</dc:creator>
  <cp:lastModifiedBy>Russ, Daniel (NIH/NCI) [E]</cp:lastModifiedBy>
  <cp:revision>11</cp:revision>
  <dcterms:created xsi:type="dcterms:W3CDTF">2020-04-20T18:48:58Z</dcterms:created>
  <dcterms:modified xsi:type="dcterms:W3CDTF">2020-04-20T22:20:22Z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LatestUserAccountName">
    <vt:lpwstr>ctompk</vt:lpwstr>
  </property>
  <property fmtid="{D5CDD505-2E9C-101B-9397-08002B2CF9AE}" pid="3" name="Offisync_UpdateToken">
    <vt:lpwstr>6</vt:lpwstr>
  </property>
  <property fmtid="{D5CDD505-2E9C-101B-9397-08002B2CF9AE}" pid="4" name="Jive_VersionGuid">
    <vt:lpwstr>52528687-c425-4c02-aa36-9dee618be8dc</vt:lpwstr>
  </property>
  <property fmtid="{D5CDD505-2E9C-101B-9397-08002B2CF9AE}" pid="5" name="Offisync_ProviderInitializationData">
    <vt:lpwstr>https://vox.sapient.com</vt:lpwstr>
  </property>
  <property fmtid="{D5CDD505-2E9C-101B-9397-08002B2CF9AE}" pid="6" name="Offisync_ServerID">
    <vt:lpwstr>2a760b3e-54a5-418b-9dd9-555cd32dea45</vt:lpwstr>
  </property>
  <property fmtid="{D5CDD505-2E9C-101B-9397-08002B2CF9AE}" pid="7" name="Offisync_UniqueId">
    <vt:lpwstr>79519</vt:lpwstr>
  </property>
</Properties>
</file>