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72" r:id="rId6"/>
    <p:sldId id="268" r:id="rId7"/>
    <p:sldId id="283" r:id="rId8"/>
    <p:sldId id="277" r:id="rId9"/>
    <p:sldId id="282" r:id="rId10"/>
    <p:sldId id="271" r:id="rId11"/>
    <p:sldId id="260" r:id="rId12"/>
    <p:sldId id="261" r:id="rId13"/>
    <p:sldId id="263" r:id="rId14"/>
    <p:sldId id="273" r:id="rId15"/>
    <p:sldId id="278" r:id="rId16"/>
    <p:sldId id="280" r:id="rId17"/>
    <p:sldId id="281" r:id="rId18"/>
    <p:sldId id="284" r:id="rId19"/>
    <p:sldId id="26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8"/>
    <p:restoredTop sz="94673"/>
  </p:normalViewPr>
  <p:slideViewPr>
    <p:cSldViewPr snapToGrid="0">
      <p:cViewPr varScale="1">
        <p:scale>
          <a:sx n="129" d="100"/>
          <a:sy n="129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AD978-8D11-DD48-A11C-B9C87484E294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3C227-D97C-7C43-8E0F-F2A2332E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Cheap rates on excess capacity can be vital for ag producers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Alliance utilization is correlated with reductions in service frequencies</a:t>
            </a:r>
          </a:p>
          <a:p>
            <a:endParaRPr lang="en-US" dirty="0"/>
          </a:p>
          <a:p>
            <a:r>
              <a:rPr lang="en-US" dirty="0"/>
              <a:t>What else could be causing this correlation?</a:t>
            </a:r>
          </a:p>
          <a:p>
            <a:endParaRPr lang="en-US" dirty="0"/>
          </a:p>
          <a:p>
            <a:r>
              <a:rPr lang="en-US" dirty="0"/>
              <a:t>We don't (yet) have a good way of measuring vessel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relationship between utilization and service frequency varies from port to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varies across lanes for a given carrier</a:t>
            </a:r>
          </a:p>
          <a:p>
            <a:endParaRPr lang="en-US" dirty="0"/>
          </a:p>
          <a:p>
            <a:r>
              <a:rPr lang="en-US" dirty="0"/>
              <a:t>Higher utilization = less frequent service LB to Busan</a:t>
            </a:r>
          </a:p>
          <a:p>
            <a:endParaRPr lang="en-US" dirty="0"/>
          </a:p>
          <a:p>
            <a:r>
              <a:rPr lang="en-US" dirty="0"/>
              <a:t>Higher utilization = more frequent service LB to HK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Economics, Management, and Policy</a:t>
            </a:r>
          </a:p>
          <a:p>
            <a:endParaRPr lang="en-US" dirty="0"/>
          </a:p>
          <a:p>
            <a:r>
              <a:rPr lang="en-US" dirty="0"/>
              <a:t>Carriers on bottom are some of the largest in the world</a:t>
            </a:r>
          </a:p>
          <a:p>
            <a:r>
              <a:rPr lang="en-US" dirty="0"/>
              <a:t>~2013-2015 was a major transition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5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first task is to study impacts of alliances on US ag producers</a:t>
            </a:r>
          </a:p>
          <a:p>
            <a:endParaRPr lang="en-US" dirty="0"/>
          </a:p>
          <a:p>
            <a:r>
              <a:rPr lang="en-US" dirty="0"/>
              <a:t>Since this is PNREC, we look at west coast only</a:t>
            </a:r>
          </a:p>
          <a:p>
            <a:endParaRPr lang="en-US" dirty="0"/>
          </a:p>
          <a:p>
            <a:r>
              <a:rPr lang="en-US" dirty="0"/>
              <a:t>Data is from 15.5M bills of lading - all maritime exports since 2005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Normalizing to % of total reveals how much market share these alliances represent</a:t>
            </a:r>
          </a:p>
          <a:p>
            <a:endParaRPr lang="en-US" dirty="0"/>
          </a:p>
          <a:p>
            <a:r>
              <a:rPr lang="en-US" dirty="0"/>
              <a:t>2023 - 3 alliances account for ~2/3 of exports</a:t>
            </a:r>
          </a:p>
          <a:p>
            <a:endParaRPr lang="en-US" dirty="0"/>
          </a:p>
          <a:p>
            <a:r>
              <a:rPr lang="en-US" dirty="0"/>
              <a:t>Globally, &gt;3/4 of capacity sails under an alliance flag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Maersk shares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Carriers in Alliances share cargo at higher rates than carriers not in alliances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7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Cargo sharing is very important </a:t>
            </a:r>
          </a:p>
          <a:p>
            <a:endParaRPr lang="en-US" dirty="0"/>
          </a:p>
          <a:p>
            <a:r>
              <a:rPr lang="en-US" dirty="0"/>
              <a:t>Varies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3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Zooming in on the proportion of shared cargo that goes to allies gives us our Alliance Utilization metric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2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a lot of variance not just over time but also between 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3C227-D97C-7C43-8E0F-F2A2332E3D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May 22,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0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>
                <a:solidFill>
                  <a:schemeClr val="tx1">
                    <a:alpha val="85000"/>
                  </a:schemeClr>
                </a:solidFill>
              </a:defRPr>
            </a:lvl1pPr>
            <a:lvl2pPr>
              <a:defRPr>
                <a:solidFill>
                  <a:schemeClr val="tx1">
                    <a:alpha val="85000"/>
                  </a:schemeClr>
                </a:solidFill>
              </a:defRPr>
            </a:lvl2pPr>
            <a:lvl3pPr>
              <a:defRPr>
                <a:solidFill>
                  <a:schemeClr val="tx1">
                    <a:alpha val="85000"/>
                  </a:schemeClr>
                </a:solidFill>
              </a:defRPr>
            </a:lvl3pPr>
            <a:lvl4pPr>
              <a:defRPr>
                <a:solidFill>
                  <a:schemeClr val="tx1">
                    <a:alpha val="85000"/>
                  </a:schemeClr>
                </a:solidFill>
              </a:defRPr>
            </a:lvl4pPr>
            <a:lvl5pPr>
              <a:defRPr>
                <a:solidFill>
                  <a:schemeClr val="tx1">
                    <a:alpha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8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55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7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May 22,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09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57AAE-B05B-BCA9-6629-469E12A2F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9696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Analyzing Ocean Carrier Alliances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116BB-6ADC-DD87-C39C-71BC60C26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909514"/>
            <a:ext cx="3565525" cy="23848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b="1" dirty="0"/>
              <a:t>Adam Wilson, M.S.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dirty="0"/>
              <a:t>Jake Wagner, Ph.D.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dirty="0"/>
              <a:t>Eric Jessup, Ph.D.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Transportation Research Group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School of Economic Sciences</a:t>
            </a:r>
          </a:p>
          <a:p>
            <a:r>
              <a:rPr lang="en-US" sz="1800" dirty="0"/>
              <a:t>College of Agriculture and Natural Resource Sciences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erial top of container ship in ocean">
            <a:extLst>
              <a:ext uri="{FF2B5EF4-FFF2-40B4-BE49-F238E27FC236}">
                <a16:creationId xmlns:a16="http://schemas.microsoft.com/office/drawing/2014/main" id="{8AD5D498-EDD6-2B64-2A8F-7F6BF3BA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5" r="13372" b="1"/>
          <a:stretch/>
        </p:blipFill>
        <p:spPr>
          <a:xfrm>
            <a:off x="4553314" y="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966CE7A-FD2B-798C-0CBF-2F854F71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98" y="5194944"/>
            <a:ext cx="4177818" cy="8170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F74755-A58E-1987-8C89-6C75468CFF85}"/>
              </a:ext>
            </a:extLst>
          </p:cNvPr>
          <p:cNvSpPr/>
          <p:nvPr/>
        </p:nvSpPr>
        <p:spPr>
          <a:xfrm>
            <a:off x="7039627" y="5194944"/>
            <a:ext cx="4409162" cy="892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black and white logo&#10;&#10;Description automatically generated">
            <a:extLst>
              <a:ext uri="{FF2B5EF4-FFF2-40B4-BE49-F238E27FC236}">
                <a16:creationId xmlns:a16="http://schemas.microsoft.com/office/drawing/2014/main" id="{535964D1-F577-A13D-D73E-0A93EA1F0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969" y="5192740"/>
            <a:ext cx="4177818" cy="8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4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CF00F-535A-B9D9-C103-645B7BA05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228600"/>
            <a:ext cx="1152144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FCF6-A5A0-B02A-783E-2193C1BF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Alliance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1964-752C-2A09-5211-DCC33076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881275"/>
            <a:ext cx="11090274" cy="3979625"/>
          </a:xfrm>
        </p:spPr>
        <p:txBody>
          <a:bodyPr>
            <a:normAutofit/>
          </a:bodyPr>
          <a:lstStyle/>
          <a:p>
            <a:r>
              <a:rPr lang="en-US" dirty="0"/>
              <a:t>Do Alliances make maritime shipping more efficient? </a:t>
            </a:r>
          </a:p>
          <a:p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Do Alliances give carriers too much market power?</a:t>
            </a:r>
          </a:p>
          <a:p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None of these concerns are well-studied in peer-reviewed literature.</a:t>
            </a:r>
            <a:endParaRPr lang="en-US" dirty="0"/>
          </a:p>
          <a:p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Premise: Impacts of </a:t>
            </a:r>
            <a:r>
              <a:rPr lang="en-US" dirty="0"/>
              <a:t>a</a:t>
            </a:r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lliances depend on how much carriers utilize the </a:t>
            </a:r>
            <a:r>
              <a:rPr lang="en-US" dirty="0"/>
              <a:t>alliance</a:t>
            </a:r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To our knowledge, this has not been done. </a:t>
            </a:r>
          </a:p>
        </p:txBody>
      </p:sp>
    </p:spTree>
    <p:extLst>
      <p:ext uri="{BB962C8B-B14F-4D97-AF65-F5344CB8AC3E}">
        <p14:creationId xmlns:p14="http://schemas.microsoft.com/office/powerpoint/2010/main" val="329155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4D66-FA82-3BA0-A5A3-E9039A84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Utilization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AE789-2E18-8177-BE0B-1104DDB9A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Alliances are not utilized on all lanes, and utilization varies over time.</a:t>
                </a:r>
              </a:p>
              <a:p>
                <a:r>
                  <a:rPr lang="en-US" dirty="0"/>
                  <a:t>Premise: Impacts of Alliances on a given lane are proportional to utilization </a:t>
                </a:r>
              </a:p>
              <a:p>
                <a:r>
                  <a:rPr lang="en-US" dirty="0"/>
                  <a:t>We are developing a metric for Alliance utilization based on cargo sharing behavior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𝐴𝑙𝑙𝑖𝑎𝑛𝑐𝑒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𝑈𝑡𝑖𝑙𝑖𝑧𝑎𝑡𝑖𝑜𝑛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𝐶𝑎𝑝𝑎𝑐𝑖𝑡𝑦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𝑆h𝑎𝑟𝑒𝑑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𝐴𝑙𝑙𝑖𝑒𝑑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𝐶𝑎𝑟𝑟𝑖𝑒𝑟𝑠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𝐶𝑎𝑝𝑎𝑐𝑖𝑡𝑦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𝑆h𝑎𝑟𝑒𝑑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AE789-2E18-8177-BE0B-1104DDB9A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2" t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32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C8576F-7DB3-D510-10C6-245B9E7B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4000"/>
            <a:ext cx="1143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2FBC3-03B1-BBEE-258E-511C72B65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306294"/>
            <a:ext cx="11241742" cy="62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6B27E6-2C24-8D7B-4F2E-7794F23C2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17500"/>
            <a:ext cx="112014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7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B294BC-E94C-920E-55D1-8227D8281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0" y="222250"/>
            <a:ext cx="89789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5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A8788-EAF7-6E61-4E09-9D50C9E6A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127B6D-6ED4-66AA-952E-38DE011BB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A029-7673-8249-43FC-31B91BEF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675F-7EE3-BF0E-23B9-DD104AB8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PIERS data do not include empty haul</a:t>
            </a:r>
          </a:p>
          <a:p>
            <a:pPr lvl="1"/>
            <a:r>
              <a:rPr lang="en-US" dirty="0"/>
              <a:t>We also have a few data integrity issues to iron out</a:t>
            </a:r>
          </a:p>
          <a:p>
            <a:r>
              <a:rPr lang="en-US" dirty="0"/>
              <a:t>Utilization metric does not perfectly capture all alliance behaviors (e.g., carriers may deploy larger ships with more room to share)</a:t>
            </a:r>
          </a:p>
          <a:p>
            <a:r>
              <a:rPr lang="en-US" dirty="0"/>
              <a:t>Alliances are only one form of vessel sharing agreements; we do not observe any other form of these agreements. </a:t>
            </a:r>
          </a:p>
          <a:p>
            <a:r>
              <a:rPr lang="en-US" dirty="0"/>
              <a:t>Other limitations, probably. We’d love to hear from you!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B1EA-023E-71A0-2641-C6EE20C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Ocean Carrier Alliances?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BFD0-94EE-33A7-024C-F20DBBE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Cooperative sharing agreements between maritime freight carriers</a:t>
            </a:r>
          </a:p>
          <a:p>
            <a:pPr lvl="1"/>
            <a:r>
              <a:rPr lang="en-US" dirty="0"/>
              <a:t>e.g., Maersk will carry some cargo for Mediterranean and vice versa </a:t>
            </a:r>
          </a:p>
          <a:p>
            <a:r>
              <a:rPr lang="en-US" dirty="0"/>
              <a:t>Alliances allow carriers to offer additional services (e.g., additional lanes) and more efficiently allocate capacity.</a:t>
            </a:r>
          </a:p>
          <a:p>
            <a:pPr lvl="1"/>
            <a:r>
              <a:rPr lang="en-US" dirty="0"/>
              <a:t>Carriers can utilize larger ships by filling volume from other carriers.</a:t>
            </a:r>
          </a:p>
          <a:p>
            <a:r>
              <a:rPr lang="en-US" dirty="0"/>
              <a:t>The impact on shippers/consumers is not well studied. </a:t>
            </a:r>
          </a:p>
          <a:p>
            <a:pPr lvl="1"/>
            <a:r>
              <a:rPr lang="en-US" dirty="0"/>
              <a:t>For example, carriers sometimes offer very low prices on otherwise-used capacity in order to minimize empty haul. Under an alliance agreement, this capacity might be sold at normal prices to another carrier.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6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7B48-98AC-7B25-CB3D-8CBBC598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A0AA-0740-6721-568D-C75B7993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 Alliances are a big deal.</a:t>
            </a:r>
          </a:p>
          <a:p>
            <a:r>
              <a:rPr lang="en-US" dirty="0"/>
              <a:t>Policy makers need better research to make difficult decisions. </a:t>
            </a:r>
          </a:p>
          <a:p>
            <a:r>
              <a:rPr lang="en-US" dirty="0"/>
              <a:t>Alliance utilization varies over time and across lanes</a:t>
            </a:r>
          </a:p>
          <a:p>
            <a:r>
              <a:rPr lang="en-US" dirty="0"/>
              <a:t>Impacts on producers depend on utilization of the alliance.</a:t>
            </a:r>
          </a:p>
          <a:p>
            <a:r>
              <a:rPr lang="en-US" dirty="0"/>
              <a:t>Questions and comments welcome!</a:t>
            </a:r>
          </a:p>
          <a:p>
            <a:pPr marL="0" indent="0" algn="ctr">
              <a:buNone/>
            </a:pPr>
            <a:r>
              <a:rPr lang="en-US" dirty="0"/>
              <a:t>adam.wilson1@wsu.edu</a:t>
            </a:r>
          </a:p>
        </p:txBody>
      </p:sp>
    </p:spTree>
    <p:extLst>
      <p:ext uri="{BB962C8B-B14F-4D97-AF65-F5344CB8AC3E}">
        <p14:creationId xmlns:p14="http://schemas.microsoft.com/office/powerpoint/2010/main" val="392926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B255-42B9-C1B2-A31D-4AF7A176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Alliances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78AAFC6-1545-3678-51AC-68676CB0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10" y="1040182"/>
            <a:ext cx="9303380" cy="4996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06DCD-9F9A-82BD-D00C-9EFFDC57DADC}"/>
              </a:ext>
            </a:extLst>
          </p:cNvPr>
          <p:cNvSpPr txBox="1"/>
          <p:nvPr/>
        </p:nvSpPr>
        <p:spPr>
          <a:xfrm>
            <a:off x="7543800" y="6037115"/>
            <a:ext cx="371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Theo </a:t>
            </a:r>
            <a:r>
              <a:rPr lang="en-US" i="1" dirty="0" err="1"/>
              <a:t>Notteboom</a:t>
            </a:r>
            <a:r>
              <a:rPr lang="en-US" i="1" dirty="0"/>
              <a:t>, PEMP</a:t>
            </a:r>
          </a:p>
        </p:txBody>
      </p:sp>
    </p:spTree>
    <p:extLst>
      <p:ext uri="{BB962C8B-B14F-4D97-AF65-F5344CB8AC3E}">
        <p14:creationId xmlns:p14="http://schemas.microsoft.com/office/powerpoint/2010/main" val="320668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52488248-A3C7-CD22-E7C3-C518EE07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49" y="268194"/>
            <a:ext cx="11378902" cy="63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7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E33BB4B4-1BB2-FD3D-9516-5A143F0A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54" y="281641"/>
            <a:ext cx="11330492" cy="62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4277-4230-28CD-0D12-B6D55F85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71412"/>
          </a:xfrm>
        </p:spPr>
        <p:txBody>
          <a:bodyPr/>
          <a:lstStyle/>
          <a:p>
            <a:r>
              <a:rPr lang="en-US" dirty="0"/>
              <a:t>Do Alliances Reduce Competition?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7E95-D6AF-30C6-F8BB-98A08C24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88" y="1795147"/>
            <a:ext cx="11090274" cy="4367114"/>
          </a:xfrm>
        </p:spPr>
        <p:txBody>
          <a:bodyPr/>
          <a:lstStyle/>
          <a:p>
            <a:r>
              <a:rPr lang="en-US" dirty="0"/>
              <a:t>Carriers argue that alliances increase efficiencies, helping keep costs down and allowing them to provide better service.</a:t>
            </a:r>
          </a:p>
          <a:p>
            <a:r>
              <a:rPr lang="en-US" dirty="0"/>
              <a:t>Shippers and regulating bodies are concerned that Alliances give carriers too much market power</a:t>
            </a:r>
          </a:p>
          <a:p>
            <a:pPr lvl="1"/>
            <a:r>
              <a:rPr lang="en-US" dirty="0"/>
              <a:t>Anecdotal reports from US producers include high prices, reductions in frequency of service, and reduced delivery windows</a:t>
            </a:r>
          </a:p>
          <a:p>
            <a:r>
              <a:rPr lang="en-US" dirty="0"/>
              <a:t>Alliances have historically been exempt from antitrust regulation</a:t>
            </a:r>
          </a:p>
          <a:p>
            <a:r>
              <a:rPr lang="en-US" dirty="0"/>
              <a:t>This tide may be changing: EU exemption expired in April, and US is investigating similar moves</a:t>
            </a:r>
          </a:p>
        </p:txBody>
      </p:sp>
    </p:spTree>
    <p:extLst>
      <p:ext uri="{BB962C8B-B14F-4D97-AF65-F5344CB8AC3E}">
        <p14:creationId xmlns:p14="http://schemas.microsoft.com/office/powerpoint/2010/main" val="18616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85E9-79E3-DF12-DE13-94433069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3A4A-6FDD-AD35-30C1-411D8F8B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90% of world trade (Source: OECD)</a:t>
            </a:r>
          </a:p>
          <a:p>
            <a:r>
              <a:rPr lang="en-US" dirty="0"/>
              <a:t>3% of global green house gas emissions (Source: UNCTAD)</a:t>
            </a:r>
          </a:p>
          <a:p>
            <a:r>
              <a:rPr lang="en-US" dirty="0"/>
              <a:t>Small changes make big differences</a:t>
            </a:r>
          </a:p>
          <a:p>
            <a:pPr lvl="1"/>
            <a:r>
              <a:rPr lang="en-US" dirty="0"/>
              <a:t>Experimental wing design on a single ship saved 3 </a:t>
            </a:r>
            <a:r>
              <a:rPr lang="en-US" dirty="0" err="1"/>
              <a:t>tonnes</a:t>
            </a:r>
            <a:r>
              <a:rPr lang="en-US" dirty="0"/>
              <a:t> of fuel per day and 11.2 </a:t>
            </a:r>
            <a:r>
              <a:rPr lang="en-US" dirty="0" err="1"/>
              <a:t>tonnes</a:t>
            </a:r>
            <a:r>
              <a:rPr lang="en-US" dirty="0"/>
              <a:t> of carbon emissions </a:t>
            </a:r>
          </a:p>
          <a:p>
            <a:r>
              <a:rPr lang="en-US" dirty="0"/>
              <a:t>Competitive markets are assumed to be more efficient</a:t>
            </a:r>
          </a:p>
          <a:p>
            <a:pPr lvl="1"/>
            <a:r>
              <a:rPr lang="en-US" dirty="0"/>
              <a:t>This should be held in balance with physical efficiencies and environmental impacts</a:t>
            </a:r>
          </a:p>
          <a:p>
            <a:r>
              <a:rPr lang="en-US" dirty="0"/>
              <a:t>Alliances aren’t just bureaucratic paperwork! Carriers change their behavior dramatically based on alliance membership.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E08F26-CF4B-736A-9BF3-668F96B71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090"/>
            <a:ext cx="12192000" cy="55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DFCC526-2BD8-D201-DF89-E230C4BF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245"/>
            <a:ext cx="12186926" cy="553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613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797</Words>
  <Application>Microsoft Macintosh PowerPoint</Application>
  <PresentationFormat>Widescreen</PresentationFormat>
  <Paragraphs>100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Avenir Next LT Pro</vt:lpstr>
      <vt:lpstr>Cambria Math</vt:lpstr>
      <vt:lpstr>3DFloatVTI</vt:lpstr>
      <vt:lpstr>Analyzing Ocean Carrier Alliances</vt:lpstr>
      <vt:lpstr>What are Ocean Carrier Alliances?</vt:lpstr>
      <vt:lpstr>A Brief History of Alliances</vt:lpstr>
      <vt:lpstr>PowerPoint Presentation</vt:lpstr>
      <vt:lpstr>PowerPoint Presentation</vt:lpstr>
      <vt:lpstr>Do Alliances Reduce Competition?</vt:lpstr>
      <vt:lpstr>Why should we care?</vt:lpstr>
      <vt:lpstr>PowerPoint Presentation</vt:lpstr>
      <vt:lpstr>PowerPoint Presentation</vt:lpstr>
      <vt:lpstr>PowerPoint Presentation</vt:lpstr>
      <vt:lpstr>Measuring Alliance Activity</vt:lpstr>
      <vt:lpstr>Measuring Utilization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Carrier Alliances</dc:title>
  <dc:creator>Wilson, Adam</dc:creator>
  <cp:lastModifiedBy>Wilson, Adam</cp:lastModifiedBy>
  <cp:revision>34</cp:revision>
  <dcterms:created xsi:type="dcterms:W3CDTF">2024-05-10T22:22:08Z</dcterms:created>
  <dcterms:modified xsi:type="dcterms:W3CDTF">2024-05-23T05:47:14Z</dcterms:modified>
</cp:coreProperties>
</file>