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0" r:id="rId8"/>
    <p:sldId id="261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3"/>
    <p:restoredTop sz="94673"/>
  </p:normalViewPr>
  <p:slideViewPr>
    <p:cSldViewPr snapToGrid="0">
      <p:cViewPr varScale="1">
        <p:scale>
          <a:sx n="107" d="100"/>
          <a:sy n="107" d="100"/>
        </p:scale>
        <p:origin x="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May 10,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703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9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0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>
            <a:lvl1pPr>
              <a:defRPr>
                <a:solidFill>
                  <a:schemeClr val="tx1">
                    <a:alpha val="85000"/>
                  </a:schemeClr>
                </a:solidFill>
              </a:defRPr>
            </a:lvl1pPr>
            <a:lvl2pPr>
              <a:defRPr>
                <a:solidFill>
                  <a:schemeClr val="tx1">
                    <a:alpha val="85000"/>
                  </a:schemeClr>
                </a:solidFill>
              </a:defRPr>
            </a:lvl2pPr>
            <a:lvl3pPr>
              <a:defRPr>
                <a:solidFill>
                  <a:schemeClr val="tx1">
                    <a:alpha val="85000"/>
                  </a:schemeClr>
                </a:solidFill>
              </a:defRPr>
            </a:lvl3pPr>
            <a:lvl4pPr>
              <a:defRPr>
                <a:solidFill>
                  <a:schemeClr val="tx1">
                    <a:alpha val="85000"/>
                  </a:schemeClr>
                </a:solidFill>
              </a:defRPr>
            </a:lvl4pPr>
            <a:lvl5pPr>
              <a:defRPr>
                <a:solidFill>
                  <a:schemeClr val="tx1">
                    <a:alpha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8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9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3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8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55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4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7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May 10,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1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May 10,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09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57AAE-B05B-BCA9-6629-469E12A2F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796961"/>
            <a:ext cx="3565524" cy="2384898"/>
          </a:xfrm>
        </p:spPr>
        <p:txBody>
          <a:bodyPr anchor="b">
            <a:normAutofit fontScale="90000"/>
          </a:bodyPr>
          <a:lstStyle/>
          <a:p>
            <a:r>
              <a:rPr lang="en-US" sz="4800" dirty="0"/>
              <a:t>Analyzing Ocean Carrier Alliances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116BB-6ADC-DD87-C39C-71BC60C26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909514"/>
            <a:ext cx="3565525" cy="1731656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Transportation Research Group</a:t>
            </a:r>
          </a:p>
          <a:p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School of Economic Sciences</a:t>
            </a:r>
          </a:p>
          <a:p>
            <a:r>
              <a:rPr lang="en-US" sz="1800" dirty="0">
                <a:solidFill>
                  <a:schemeClr val="tx1">
                    <a:alpha val="60000"/>
                  </a:schemeClr>
                </a:solidFill>
              </a:rPr>
              <a:t>College of Agriculture and Natural Resource Sciences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erial top of container ship in ocean">
            <a:extLst>
              <a:ext uri="{FF2B5EF4-FFF2-40B4-BE49-F238E27FC236}">
                <a16:creationId xmlns:a16="http://schemas.microsoft.com/office/drawing/2014/main" id="{8AD5D498-EDD6-2B64-2A8F-7F6BF3BA83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485" r="13372" b="1"/>
          <a:stretch/>
        </p:blipFill>
        <p:spPr>
          <a:xfrm>
            <a:off x="4553314" y="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A8E72A-AC48-CD15-7E25-6DD40D5B2D23}"/>
              </a:ext>
            </a:extLst>
          </p:cNvPr>
          <p:cNvSpPr txBox="1"/>
          <p:nvPr/>
        </p:nvSpPr>
        <p:spPr>
          <a:xfrm>
            <a:off x="8972551" y="5456504"/>
            <a:ext cx="2668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[WSU LOGO HERE]</a:t>
            </a:r>
          </a:p>
        </p:txBody>
      </p:sp>
    </p:spTree>
    <p:extLst>
      <p:ext uri="{BB962C8B-B14F-4D97-AF65-F5344CB8AC3E}">
        <p14:creationId xmlns:p14="http://schemas.microsoft.com/office/powerpoint/2010/main" val="2452242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3981-9DFD-BF9E-08D6-FEEEEB01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Cargo Sharing through Time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13F25D-1CD5-0371-DD5F-D846EC62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A029-7673-8249-43FC-31B91BEF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675F-7EE3-BF0E-23B9-DD104AB80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B1EA-023E-71A0-2641-C6EE20CC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Ocean Carrier Alliances (OCAs)?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BFD0-94EE-33A7-024C-F20DBBEA4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Cooperative agreements between maritime freight carriers</a:t>
            </a:r>
          </a:p>
          <a:p>
            <a:r>
              <a:rPr lang="en-US" dirty="0"/>
              <a:t>Allies share capacity </a:t>
            </a:r>
          </a:p>
          <a:p>
            <a:pPr lvl="1"/>
            <a:r>
              <a:rPr lang="en-US" dirty="0"/>
              <a:t>e.g., Maersk will carry some cargo for Mediterranean and vice versa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06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B255-42B9-C1B2-A31D-4AF7A176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Alliances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933D-DF2D-F704-84A3-C1F28795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[alliance membership timeline]</a:t>
            </a:r>
          </a:p>
        </p:txBody>
      </p:sp>
    </p:spTree>
    <p:extLst>
      <p:ext uri="{BB962C8B-B14F-4D97-AF65-F5344CB8AC3E}">
        <p14:creationId xmlns:p14="http://schemas.microsoft.com/office/powerpoint/2010/main" val="320668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the growth of the company's export&#10;&#10;Description automatically generated">
            <a:extLst>
              <a:ext uri="{FF2B5EF4-FFF2-40B4-BE49-F238E27FC236}">
                <a16:creationId xmlns:a16="http://schemas.microsoft.com/office/drawing/2014/main" id="{1E3AB8C5-DAB3-8872-3CF2-FA4261655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944" y="592302"/>
            <a:ext cx="10212111" cy="5673395"/>
          </a:xfrm>
        </p:spPr>
      </p:pic>
    </p:spTree>
    <p:extLst>
      <p:ext uri="{BB962C8B-B14F-4D97-AF65-F5344CB8AC3E}">
        <p14:creationId xmlns:p14="http://schemas.microsoft.com/office/powerpoint/2010/main" val="406449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D73C175-58C9-5046-32EC-EAF029BAE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78" y="469488"/>
            <a:ext cx="10654243" cy="59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663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5314-E236-98C6-DF03-DB40AAA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Antitrust Exemptions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FFD83-0F9B-0B2F-3704-478038684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US and EU have historically exempted carrier alliances from antitrust regulations</a:t>
            </a:r>
          </a:p>
          <a:p>
            <a:r>
              <a:rPr lang="en-US" dirty="0"/>
              <a:t>This tide may be changing</a:t>
            </a:r>
          </a:p>
          <a:p>
            <a:pPr lvl="1"/>
            <a:r>
              <a:rPr lang="en-US" dirty="0"/>
              <a:t>EU Consortia Block Exemption Regulation expired on 25 April 2024</a:t>
            </a:r>
          </a:p>
          <a:p>
            <a:pPr lvl="1"/>
            <a:r>
              <a:rPr lang="en-US" dirty="0"/>
              <a:t>US Congress is considering similar regulation changes</a:t>
            </a:r>
          </a:p>
          <a:p>
            <a:pPr lvl="2"/>
            <a:r>
              <a:rPr lang="en-US" dirty="0"/>
              <a:t>e.g. the Ocean Shipping Antitrust Enforcement Act </a:t>
            </a:r>
          </a:p>
        </p:txBody>
      </p:sp>
    </p:spTree>
    <p:extLst>
      <p:ext uri="{BB962C8B-B14F-4D97-AF65-F5344CB8AC3E}">
        <p14:creationId xmlns:p14="http://schemas.microsoft.com/office/powerpoint/2010/main" val="213320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FCF6-A5A0-B02A-783E-2193C1BF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Impacts of OCAs on Domestic Producers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1964-752C-2A09-5211-DCC330769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USDA Grant</a:t>
            </a:r>
          </a:p>
          <a:p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Investigating impacts on US producers</a:t>
            </a:r>
          </a:p>
          <a:p>
            <a:pPr lvl="1"/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Price</a:t>
            </a:r>
          </a:p>
          <a:p>
            <a:pPr lvl="1"/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Quality of Service</a:t>
            </a:r>
          </a:p>
          <a:p>
            <a:pPr lvl="2"/>
            <a:r>
              <a:rPr lang="en-US" dirty="0">
                <a:solidFill>
                  <a:schemeClr val="tx1">
                    <a:alpha val="85000"/>
                  </a:schemeClr>
                </a:solidFill>
              </a:rPr>
              <a:t>Service Frequency</a:t>
            </a:r>
          </a:p>
        </p:txBody>
      </p:sp>
    </p:spTree>
    <p:extLst>
      <p:ext uri="{BB962C8B-B14F-4D97-AF65-F5344CB8AC3E}">
        <p14:creationId xmlns:p14="http://schemas.microsoft.com/office/powerpoint/2010/main" val="329155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4D66-FA82-3BA0-A5A3-E9039A84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OCA Utilization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E789-2E18-8177-BE0B-1104DDB9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OCAs are not utilized on all lanes</a:t>
            </a:r>
          </a:p>
          <a:p>
            <a:r>
              <a:rPr lang="en-US" dirty="0"/>
              <a:t>Impacts of OCAs on a given lane should be proportional to utilization </a:t>
            </a:r>
          </a:p>
          <a:p>
            <a:pPr lvl="1"/>
            <a:r>
              <a:rPr lang="en-US" dirty="0"/>
              <a:t>i.e., the extent to which membership in an OCA causes a carrier to change its behavior</a:t>
            </a:r>
          </a:p>
          <a:p>
            <a:r>
              <a:rPr lang="en-US" dirty="0"/>
              <a:t>We are developing a metric for OCA utilization based on cargo sharing behavior</a:t>
            </a:r>
          </a:p>
        </p:txBody>
      </p:sp>
    </p:spTree>
    <p:extLst>
      <p:ext uri="{BB962C8B-B14F-4D97-AF65-F5344CB8AC3E}">
        <p14:creationId xmlns:p14="http://schemas.microsoft.com/office/powerpoint/2010/main" val="99232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2DDA-6E53-BC56-3749-8C9A7B01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0D74-F13F-5733-CD43-9CA2E2DC2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We define a vessel’s ”Primary Carrier” as the carrier representing the most cargo carried on that vessel in any given month.</a:t>
            </a:r>
          </a:p>
          <a:p>
            <a:r>
              <a:rPr lang="en-US" sz="2400" dirty="0"/>
              <a:t>“Shared Cargo” is the cargo carried on a vessel not from the primary carrier.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79435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LightSeed_2SEEDS">
      <a:dk1>
        <a:srgbClr val="000000"/>
      </a:dk1>
      <a:lt1>
        <a:srgbClr val="FFFFFF"/>
      </a:lt1>
      <a:dk2>
        <a:srgbClr val="243841"/>
      </a:dk2>
      <a:lt2>
        <a:srgbClr val="E8E3E2"/>
      </a:lt2>
      <a:accent1>
        <a:srgbClr val="7AA9B7"/>
      </a:accent1>
      <a:accent2>
        <a:srgbClr val="80A9A1"/>
      </a:accent2>
      <a:accent3>
        <a:srgbClr val="8FA2C3"/>
      </a:accent3>
      <a:accent4>
        <a:srgbClr val="BA7F80"/>
      </a:accent4>
      <a:accent5>
        <a:srgbClr val="BC9B84"/>
      </a:accent5>
      <a:accent6>
        <a:srgbClr val="ABA175"/>
      </a:accent6>
      <a:hlink>
        <a:srgbClr val="AC7465"/>
      </a:hlink>
      <a:folHlink>
        <a:srgbClr val="7F7F7F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230</Words>
  <Application>Microsoft Macintosh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Avenir Next LT Pro</vt:lpstr>
      <vt:lpstr>3DFloatVTI</vt:lpstr>
      <vt:lpstr>Analyzing Ocean Carrier Alliances</vt:lpstr>
      <vt:lpstr>What are Ocean Carrier Alliances (OCAs)?</vt:lpstr>
      <vt:lpstr>A Brief History of Alliances</vt:lpstr>
      <vt:lpstr>PowerPoint Presentation</vt:lpstr>
      <vt:lpstr>PowerPoint Presentation</vt:lpstr>
      <vt:lpstr>Antitrust Exemptions</vt:lpstr>
      <vt:lpstr>Impacts of OCAs on Domestic Producers</vt:lpstr>
      <vt:lpstr>Measuring OCA Utilization</vt:lpstr>
      <vt:lpstr>Cargo Sharing</vt:lpstr>
      <vt:lpstr>Cargo Sharing through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Carrier Alliances</dc:title>
  <dc:creator>Wilson, Adam</dc:creator>
  <cp:lastModifiedBy>Wilson, Adam</cp:lastModifiedBy>
  <cp:revision>4</cp:revision>
  <dcterms:created xsi:type="dcterms:W3CDTF">2024-05-10T22:22:08Z</dcterms:created>
  <dcterms:modified xsi:type="dcterms:W3CDTF">2024-05-11T01:44:50Z</dcterms:modified>
</cp:coreProperties>
</file>