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70" r:id="rId4"/>
    <p:sldId id="272" r:id="rId5"/>
    <p:sldId id="258" r:id="rId6"/>
    <p:sldId id="268" r:id="rId7"/>
    <p:sldId id="260" r:id="rId8"/>
    <p:sldId id="269" r:id="rId9"/>
    <p:sldId id="275" r:id="rId10"/>
    <p:sldId id="261" r:id="rId11"/>
    <p:sldId id="267" r:id="rId12"/>
    <p:sldId id="277" r:id="rId13"/>
    <p:sldId id="282" r:id="rId14"/>
    <p:sldId id="263" r:id="rId15"/>
    <p:sldId id="271" r:id="rId16"/>
    <p:sldId id="273" r:id="rId17"/>
    <p:sldId id="274" r:id="rId18"/>
    <p:sldId id="278" r:id="rId19"/>
    <p:sldId id="280" r:id="rId20"/>
    <p:sldId id="281" r:id="rId21"/>
    <p:sldId id="264" r:id="rId22"/>
    <p:sldId id="27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0"/>
    <p:restoredTop sz="94737"/>
  </p:normalViewPr>
  <p:slideViewPr>
    <p:cSldViewPr snapToGrid="0">
      <p:cViewPr varScale="1">
        <p:scale>
          <a:sx n="100" d="100"/>
          <a:sy n="100" d="100"/>
        </p:scale>
        <p:origin x="1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May 20,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70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May 20,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34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May 20,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64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a:solidFill>
                  <a:schemeClr val="tx1">
                    <a:alpha val="85000"/>
                  </a:schemeClr>
                </a:solidFill>
              </a:defRPr>
            </a:lvl1pPr>
            <a:lvl2pPr>
              <a:defRPr>
                <a:solidFill>
                  <a:schemeClr val="tx1">
                    <a:alpha val="85000"/>
                  </a:schemeClr>
                </a:solidFill>
              </a:defRPr>
            </a:lvl2pPr>
            <a:lvl3pPr>
              <a:defRPr>
                <a:solidFill>
                  <a:schemeClr val="tx1">
                    <a:alpha val="85000"/>
                  </a:schemeClr>
                </a:solidFill>
              </a:defRPr>
            </a:lvl3pPr>
            <a:lvl4pPr>
              <a:defRPr>
                <a:solidFill>
                  <a:schemeClr val="tx1">
                    <a:alpha val="85000"/>
                  </a:schemeClr>
                </a:solidFill>
              </a:defRPr>
            </a:lvl4pPr>
            <a:lvl5pPr>
              <a:defRPr>
                <a:solidFill>
                  <a:schemeClr val="tx1">
                    <a:alpha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May 20,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14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May 20,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05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May 20,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56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May 20,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3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May 20,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45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May 20,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24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May 20,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407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May 20,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261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May 20,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6150992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57AAE-B05B-BCA9-6629-469E12A2F77C}"/>
              </a:ext>
            </a:extLst>
          </p:cNvPr>
          <p:cNvSpPr>
            <a:spLocks noGrp="1"/>
          </p:cNvSpPr>
          <p:nvPr>
            <p:ph type="ctrTitle"/>
          </p:nvPr>
        </p:nvSpPr>
        <p:spPr>
          <a:xfrm>
            <a:off x="550863" y="796961"/>
            <a:ext cx="3565524" cy="2384898"/>
          </a:xfrm>
        </p:spPr>
        <p:txBody>
          <a:bodyPr anchor="b">
            <a:normAutofit fontScale="90000"/>
          </a:bodyPr>
          <a:lstStyle/>
          <a:p>
            <a:r>
              <a:rPr lang="en-US" sz="4800" dirty="0"/>
              <a:t>Analyzing Ocean Carrier Alliances</a:t>
            </a:r>
          </a:p>
        </p:txBody>
      </p:sp>
      <p:sp>
        <p:nvSpPr>
          <p:cNvPr id="3" name="Subtitle 2">
            <a:extLst>
              <a:ext uri="{FF2B5EF4-FFF2-40B4-BE49-F238E27FC236}">
                <a16:creationId xmlns:a16="http://schemas.microsoft.com/office/drawing/2014/main" id="{CC9116BB-6ADC-DD87-C39C-71BC60C26D28}"/>
              </a:ext>
            </a:extLst>
          </p:cNvPr>
          <p:cNvSpPr>
            <a:spLocks noGrp="1"/>
          </p:cNvSpPr>
          <p:nvPr>
            <p:ph type="subTitle" idx="1"/>
          </p:nvPr>
        </p:nvSpPr>
        <p:spPr>
          <a:xfrm>
            <a:off x="550863" y="3909514"/>
            <a:ext cx="3565525" cy="1731656"/>
          </a:xfrm>
        </p:spPr>
        <p:txBody>
          <a:bodyPr>
            <a:normAutofit/>
          </a:bodyPr>
          <a:lstStyle/>
          <a:p>
            <a:r>
              <a:rPr lang="en-US" sz="1800" dirty="0">
                <a:solidFill>
                  <a:schemeClr val="tx1">
                    <a:alpha val="60000"/>
                  </a:schemeClr>
                </a:solidFill>
              </a:rPr>
              <a:t>Transportation Research Group</a:t>
            </a:r>
          </a:p>
          <a:p>
            <a:r>
              <a:rPr lang="en-US" sz="1800" dirty="0">
                <a:solidFill>
                  <a:schemeClr val="tx1">
                    <a:alpha val="60000"/>
                  </a:schemeClr>
                </a:solidFill>
              </a:rPr>
              <a:t>School of Economic Sciences</a:t>
            </a:r>
          </a:p>
          <a:p>
            <a:r>
              <a:rPr lang="en-US" sz="1800" dirty="0">
                <a:solidFill>
                  <a:schemeClr val="tx1">
                    <a:alpha val="60000"/>
                  </a:schemeClr>
                </a:solidFill>
              </a:rPr>
              <a:t>College of Agriculture and Natural Resource Sciences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erial top of container ship in ocean">
            <a:extLst>
              <a:ext uri="{FF2B5EF4-FFF2-40B4-BE49-F238E27FC236}">
                <a16:creationId xmlns:a16="http://schemas.microsoft.com/office/drawing/2014/main" id="{8AD5D498-EDD6-2B64-2A8F-7F6BF3BA833A}"/>
              </a:ext>
            </a:extLst>
          </p:cNvPr>
          <p:cNvPicPr>
            <a:picLocks noChangeAspect="1"/>
          </p:cNvPicPr>
          <p:nvPr/>
        </p:nvPicPr>
        <p:blipFill rotWithShape="1">
          <a:blip r:embed="rId2"/>
          <a:srcRect l="14485" r="13372" b="1"/>
          <a:stretch/>
        </p:blipFill>
        <p:spPr>
          <a:xfrm>
            <a:off x="4553314" y="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pic>
        <p:nvPicPr>
          <p:cNvPr id="6" name="Picture 5" descr="A black and white logo&#10;&#10;Description automatically generated">
            <a:extLst>
              <a:ext uri="{FF2B5EF4-FFF2-40B4-BE49-F238E27FC236}">
                <a16:creationId xmlns:a16="http://schemas.microsoft.com/office/drawing/2014/main" id="{9966CE7A-FD2B-798C-0CBF-2F854F712782}"/>
              </a:ext>
            </a:extLst>
          </p:cNvPr>
          <p:cNvPicPr>
            <a:picLocks noChangeAspect="1"/>
          </p:cNvPicPr>
          <p:nvPr/>
        </p:nvPicPr>
        <p:blipFill>
          <a:blip r:embed="rId3"/>
          <a:stretch>
            <a:fillRect/>
          </a:stretch>
        </p:blipFill>
        <p:spPr>
          <a:xfrm>
            <a:off x="7093298" y="5194944"/>
            <a:ext cx="4177818" cy="817064"/>
          </a:xfrm>
          <a:prstGeom prst="rect">
            <a:avLst/>
          </a:prstGeom>
        </p:spPr>
      </p:pic>
      <p:sp>
        <p:nvSpPr>
          <p:cNvPr id="8" name="Rectangle 7">
            <a:extLst>
              <a:ext uri="{FF2B5EF4-FFF2-40B4-BE49-F238E27FC236}">
                <a16:creationId xmlns:a16="http://schemas.microsoft.com/office/drawing/2014/main" id="{6DF74755-A58E-1987-8C89-6C75468CFF85}"/>
              </a:ext>
            </a:extLst>
          </p:cNvPr>
          <p:cNvSpPr/>
          <p:nvPr/>
        </p:nvSpPr>
        <p:spPr>
          <a:xfrm>
            <a:off x="7039627" y="5194944"/>
            <a:ext cx="4409162" cy="892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535964D1-F577-A13D-D73E-0A93EA1F0688}"/>
              </a:ext>
            </a:extLst>
          </p:cNvPr>
          <p:cNvPicPr>
            <a:picLocks noChangeAspect="1"/>
          </p:cNvPicPr>
          <p:nvPr/>
        </p:nvPicPr>
        <p:blipFill>
          <a:blip r:embed="rId3"/>
          <a:stretch>
            <a:fillRect/>
          </a:stretch>
        </p:blipFill>
        <p:spPr>
          <a:xfrm>
            <a:off x="7146969" y="5192740"/>
            <a:ext cx="4177818" cy="817064"/>
          </a:xfrm>
          <a:prstGeom prst="rect">
            <a:avLst/>
          </a:prstGeom>
        </p:spPr>
      </p:pic>
    </p:spTree>
    <p:extLst>
      <p:ext uri="{BB962C8B-B14F-4D97-AF65-F5344CB8AC3E}">
        <p14:creationId xmlns:p14="http://schemas.microsoft.com/office/powerpoint/2010/main" val="245224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D66-FA82-3BA0-A5A3-E9039A840147}"/>
              </a:ext>
            </a:extLst>
          </p:cNvPr>
          <p:cNvSpPr>
            <a:spLocks noGrp="1"/>
          </p:cNvSpPr>
          <p:nvPr>
            <p:ph type="title"/>
          </p:nvPr>
        </p:nvSpPr>
        <p:spPr/>
        <p:txBody>
          <a:bodyPr/>
          <a:lstStyle/>
          <a:p>
            <a:r>
              <a:rPr lang="en-US" dirty="0"/>
              <a:t>Measuring OCA Utilization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E789-2E18-8177-BE0B-1104DDB9A435}"/>
                  </a:ext>
                </a:extLst>
              </p:cNvPr>
              <p:cNvSpPr>
                <a:spLocks noGrp="1"/>
              </p:cNvSpPr>
              <p:nvPr>
                <p:ph idx="1"/>
              </p:nvPr>
            </p:nvSpPr>
            <p:spPr/>
            <p:txBody>
              <a:bodyPr/>
              <a:lstStyle/>
              <a:p>
                <a:r>
                  <a:rPr lang="en-US" dirty="0"/>
                  <a:t>OCAs are not utilized on all lanes, and utilization varies over time.</a:t>
                </a:r>
              </a:p>
              <a:p>
                <a:r>
                  <a:rPr lang="en-US" dirty="0"/>
                  <a:t>Premise: Impacts of OCAs on a given lane are proportional to utilization </a:t>
                </a:r>
              </a:p>
              <a:p>
                <a:r>
                  <a:rPr lang="en-US" dirty="0"/>
                  <a:t>We are developing a metric for OCA utilization based on cargo sharing behavior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𝐴𝑙𝑙𝑖𝑎𝑛𝑐𝑒</m:t>
                      </m:r>
                      <m:r>
                        <a:rPr lang="en-US" b="0" i="1" smtClean="0">
                          <a:latin typeface="Cambria Math" panose="02040503050406030204" pitchFamily="18" charset="0"/>
                        </a:rPr>
                        <m:t> </m:t>
                      </m:r>
                      <m:r>
                        <a:rPr lang="en-US" b="0" i="1" smtClean="0">
                          <a:latin typeface="Cambria Math" panose="02040503050406030204" pitchFamily="18" charset="0"/>
                        </a:rPr>
                        <m:t>𝑈𝑡𝑖𝑙𝑖𝑧𝑎𝑡𝑖𝑜𝑛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𝐴𝑙𝑙𝑖𝑒𝑑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𝐶𝑎𝑟𝑟𝑖𝑒𝑟𝑠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den>
                      </m:f>
                    </m:oMath>
                  </m:oMathPara>
                </a14:m>
                <a:endParaRPr lang="en-US" dirty="0"/>
              </a:p>
            </p:txBody>
          </p:sp>
        </mc:Choice>
        <mc:Fallback xmlns="">
          <p:sp>
            <p:nvSpPr>
              <p:cNvPr id="3" name="Content Placeholder 2">
                <a:extLst>
                  <a:ext uri="{FF2B5EF4-FFF2-40B4-BE49-F238E27FC236}">
                    <a16:creationId xmlns:a16="http://schemas.microsoft.com/office/drawing/2014/main" id="{9C7AE789-2E18-8177-BE0B-1104DDB9A435}"/>
                  </a:ext>
                </a:extLst>
              </p:cNvPr>
              <p:cNvSpPr>
                <a:spLocks noGrp="1" noRot="1" noChangeAspect="1" noMove="1" noResize="1" noEditPoints="1" noAdjustHandles="1" noChangeArrowheads="1" noChangeShapeType="1" noTextEdit="1"/>
              </p:cNvSpPr>
              <p:nvPr>
                <p:ph idx="1"/>
              </p:nvPr>
            </p:nvSpPr>
            <p:spPr>
              <a:blipFill>
                <a:blip r:embed="rId2"/>
                <a:stretch>
                  <a:fillRect l="-1602" t="-2229"/>
                </a:stretch>
              </a:blipFill>
            </p:spPr>
            <p:txBody>
              <a:bodyPr/>
              <a:lstStyle/>
              <a:p>
                <a:r>
                  <a:rPr lang="en-US">
                    <a:noFill/>
                  </a:rPr>
                  <a:t> </a:t>
                </a:r>
              </a:p>
            </p:txBody>
          </p:sp>
        </mc:Fallback>
      </mc:AlternateContent>
    </p:spTree>
    <p:extLst>
      <p:ext uri="{BB962C8B-B14F-4D97-AF65-F5344CB8AC3E}">
        <p14:creationId xmlns:p14="http://schemas.microsoft.com/office/powerpoint/2010/main" val="99232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2DDA-6E53-BC56-3749-8C9A7B0140C5}"/>
              </a:ext>
            </a:extLst>
          </p:cNvPr>
          <p:cNvSpPr>
            <a:spLocks noGrp="1"/>
          </p:cNvSpPr>
          <p:nvPr>
            <p:ph type="title"/>
          </p:nvPr>
        </p:nvSpPr>
        <p:spPr/>
        <p:txBody>
          <a:bodyPr/>
          <a:lstStyle/>
          <a:p>
            <a:r>
              <a:rPr lang="en-US" dirty="0"/>
              <a:t>Cargo Sharing</a:t>
            </a:r>
          </a:p>
        </p:txBody>
      </p:sp>
      <p:sp>
        <p:nvSpPr>
          <p:cNvPr id="3" name="Content Placeholder 2">
            <a:extLst>
              <a:ext uri="{FF2B5EF4-FFF2-40B4-BE49-F238E27FC236}">
                <a16:creationId xmlns:a16="http://schemas.microsoft.com/office/drawing/2014/main" id="{C0490D74-F13F-5733-CD43-9CA2E2DC2E82}"/>
              </a:ext>
            </a:extLst>
          </p:cNvPr>
          <p:cNvSpPr>
            <a:spLocks noGrp="1"/>
          </p:cNvSpPr>
          <p:nvPr>
            <p:ph idx="1"/>
          </p:nvPr>
        </p:nvSpPr>
        <p:spPr/>
        <p:txBody>
          <a:bodyPr/>
          <a:lstStyle/>
          <a:p>
            <a:r>
              <a:rPr lang="en-US" sz="2400" dirty="0"/>
              <a:t>We define a vessel’s ”Primary Carrier” as the carrier representing the most cargo carried on that vessel in any given month.</a:t>
            </a:r>
          </a:p>
          <a:p>
            <a:r>
              <a:rPr lang="en-US" sz="2400" dirty="0"/>
              <a:t>“Shared Cargo” is the cargo carried on a vessel not from the primary carrier.</a:t>
            </a:r>
          </a:p>
          <a:p>
            <a:endParaRPr lang="en-US" dirty="0"/>
          </a:p>
        </p:txBody>
      </p:sp>
    </p:spTree>
    <p:extLst>
      <p:ext uri="{BB962C8B-B14F-4D97-AF65-F5344CB8AC3E}">
        <p14:creationId xmlns:p14="http://schemas.microsoft.com/office/powerpoint/2010/main" val="251779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12E08F26-CF4B-736A-9BF3-668F96B713BA}"/>
              </a:ext>
            </a:extLst>
          </p:cNvPr>
          <p:cNvPicPr>
            <a:picLocks noChangeAspect="1"/>
          </p:cNvPicPr>
          <p:nvPr/>
        </p:nvPicPr>
        <p:blipFill>
          <a:blip r:embed="rId2"/>
          <a:stretch>
            <a:fillRect/>
          </a:stretch>
        </p:blipFill>
        <p:spPr>
          <a:xfrm>
            <a:off x="0" y="658090"/>
            <a:ext cx="12192000" cy="5541816"/>
          </a:xfrm>
          <a:prstGeom prst="rect">
            <a:avLst/>
          </a:prstGeom>
        </p:spPr>
      </p:pic>
    </p:spTree>
    <p:extLst>
      <p:ext uri="{BB962C8B-B14F-4D97-AF65-F5344CB8AC3E}">
        <p14:creationId xmlns:p14="http://schemas.microsoft.com/office/powerpoint/2010/main" val="3235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Description automatically generated">
            <a:extLst>
              <a:ext uri="{FF2B5EF4-FFF2-40B4-BE49-F238E27FC236}">
                <a16:creationId xmlns:a16="http://schemas.microsoft.com/office/drawing/2014/main" id="{4DFCC526-2BD8-D201-DF89-E230C4BFDC53}"/>
              </a:ext>
            </a:extLst>
          </p:cNvPr>
          <p:cNvPicPr>
            <a:picLocks noChangeAspect="1"/>
          </p:cNvPicPr>
          <p:nvPr/>
        </p:nvPicPr>
        <p:blipFill>
          <a:blip r:embed="rId2"/>
          <a:stretch>
            <a:fillRect/>
          </a:stretch>
        </p:blipFill>
        <p:spPr>
          <a:xfrm>
            <a:off x="0" y="659245"/>
            <a:ext cx="12186926" cy="5539510"/>
          </a:xfrm>
          <a:prstGeom prst="rect">
            <a:avLst/>
          </a:prstGeom>
        </p:spPr>
      </p:pic>
    </p:spTree>
    <p:extLst>
      <p:ext uri="{BB962C8B-B14F-4D97-AF65-F5344CB8AC3E}">
        <p14:creationId xmlns:p14="http://schemas.microsoft.com/office/powerpoint/2010/main" val="1854961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8576F-7DB3-D510-10C6-245B9E7BFBE0}"/>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948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1CF00F-535A-B9D9-C103-645B7BA05003}"/>
              </a:ext>
            </a:extLst>
          </p:cNvPr>
          <p:cNvPicPr>
            <a:picLocks noChangeAspect="1"/>
          </p:cNvPicPr>
          <p:nvPr/>
        </p:nvPicPr>
        <p:blipFill>
          <a:blip r:embed="rId2"/>
          <a:stretch>
            <a:fillRect/>
          </a:stretch>
        </p:blipFill>
        <p:spPr>
          <a:xfrm>
            <a:off x="335280" y="228600"/>
            <a:ext cx="11521440" cy="6400800"/>
          </a:xfrm>
          <a:prstGeom prst="rect">
            <a:avLst/>
          </a:prstGeom>
        </p:spPr>
      </p:pic>
    </p:spTree>
    <p:extLst>
      <p:ext uri="{BB962C8B-B14F-4D97-AF65-F5344CB8AC3E}">
        <p14:creationId xmlns:p14="http://schemas.microsoft.com/office/powerpoint/2010/main" val="4048034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2EAF86-99AE-71F1-18B6-A30EDE341CE3}"/>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3969749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5E949-11C4-A1BA-3C41-94F20EF0E27F}"/>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110440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B27E6-2C24-8D7B-4F2E-7794F23C27E2}"/>
              </a:ext>
            </a:extLst>
          </p:cNvPr>
          <p:cNvPicPr>
            <a:picLocks noChangeAspect="1"/>
          </p:cNvPicPr>
          <p:nvPr/>
        </p:nvPicPr>
        <p:blipFill>
          <a:blip r:embed="rId2"/>
          <a:stretch>
            <a:fillRect/>
          </a:stretch>
        </p:blipFill>
        <p:spPr>
          <a:xfrm>
            <a:off x="495300" y="317500"/>
            <a:ext cx="11201400" cy="6223000"/>
          </a:xfrm>
          <a:prstGeom prst="rect">
            <a:avLst/>
          </a:prstGeom>
        </p:spPr>
      </p:pic>
    </p:spTree>
    <p:extLst>
      <p:ext uri="{BB962C8B-B14F-4D97-AF65-F5344CB8AC3E}">
        <p14:creationId xmlns:p14="http://schemas.microsoft.com/office/powerpoint/2010/main" val="37512749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B294BC-E94C-920E-55D1-8227D828141D}"/>
              </a:ext>
            </a:extLst>
          </p:cNvPr>
          <p:cNvPicPr>
            <a:picLocks noChangeAspect="1"/>
          </p:cNvPicPr>
          <p:nvPr/>
        </p:nvPicPr>
        <p:blipFill>
          <a:blip r:embed="rId2"/>
          <a:stretch>
            <a:fillRect/>
          </a:stretch>
        </p:blipFill>
        <p:spPr>
          <a:xfrm>
            <a:off x="1606550" y="222250"/>
            <a:ext cx="8978900" cy="6413500"/>
          </a:xfrm>
          <a:prstGeom prst="rect">
            <a:avLst/>
          </a:prstGeom>
        </p:spPr>
      </p:pic>
    </p:spTree>
    <p:extLst>
      <p:ext uri="{BB962C8B-B14F-4D97-AF65-F5344CB8AC3E}">
        <p14:creationId xmlns:p14="http://schemas.microsoft.com/office/powerpoint/2010/main" val="1353151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1EA-023E-71A0-2641-C6EE20CC7065}"/>
              </a:ext>
            </a:extLst>
          </p:cNvPr>
          <p:cNvSpPr>
            <a:spLocks noGrp="1"/>
          </p:cNvSpPr>
          <p:nvPr>
            <p:ph type="title"/>
          </p:nvPr>
        </p:nvSpPr>
        <p:spPr/>
        <p:txBody>
          <a:bodyPr>
            <a:normAutofit fontScale="90000"/>
          </a:bodyPr>
          <a:lstStyle/>
          <a:p>
            <a:r>
              <a:rPr lang="en-US" dirty="0"/>
              <a:t>What are Ocean Carrier Alliances (OCAs)?</a:t>
            </a:r>
          </a:p>
        </p:txBody>
      </p:sp>
      <p:sp>
        <p:nvSpPr>
          <p:cNvPr id="3" name="Content Placeholder 2">
            <a:extLst>
              <a:ext uri="{FF2B5EF4-FFF2-40B4-BE49-F238E27FC236}">
                <a16:creationId xmlns:a16="http://schemas.microsoft.com/office/drawing/2014/main" id="{D37FBFD0-94EE-33A7-024C-F20DBBEA4FCF}"/>
              </a:ext>
            </a:extLst>
          </p:cNvPr>
          <p:cNvSpPr>
            <a:spLocks noGrp="1"/>
          </p:cNvSpPr>
          <p:nvPr>
            <p:ph idx="1"/>
          </p:nvPr>
        </p:nvSpPr>
        <p:spPr/>
        <p:txBody>
          <a:bodyPr/>
          <a:lstStyle/>
          <a:p>
            <a:r>
              <a:rPr lang="en-US" dirty="0"/>
              <a:t>Cooperative sharing agreements between maritime freight carriers</a:t>
            </a:r>
          </a:p>
          <a:p>
            <a:pPr lvl="1"/>
            <a:r>
              <a:rPr lang="en-US" dirty="0"/>
              <a:t>e.g., Maersk will carry some cargo for Mediterranean and vice versa </a:t>
            </a:r>
          </a:p>
          <a:p>
            <a:r>
              <a:rPr lang="en-US" dirty="0"/>
              <a:t>OCAs allow carriers to offer additional services (e.g., additional lanes) and more efficiently allocate capacity.</a:t>
            </a:r>
          </a:p>
          <a:p>
            <a:pPr lvl="1"/>
            <a:r>
              <a:rPr lang="en-US" dirty="0"/>
              <a:t>Carriers can utilize larger ships by filling volume from other carriers.</a:t>
            </a:r>
          </a:p>
          <a:p>
            <a:r>
              <a:rPr lang="en-US" dirty="0"/>
              <a:t>The impact on shippers/consumers is not well studied. </a:t>
            </a:r>
          </a:p>
          <a:p>
            <a:pPr lvl="1"/>
            <a:r>
              <a:rPr lang="en-US" dirty="0"/>
              <a:t>For example, carriers sometimes offer very low prices on otherwise-used capacity in order to minimize empty haul. Under an alliance agreement, this capacity might be sold at normal prices to another carrier.  </a:t>
            </a:r>
          </a:p>
          <a:p>
            <a:endParaRPr lang="en-US" dirty="0"/>
          </a:p>
        </p:txBody>
      </p:sp>
    </p:spTree>
    <p:extLst>
      <p:ext uri="{BB962C8B-B14F-4D97-AF65-F5344CB8AC3E}">
        <p14:creationId xmlns:p14="http://schemas.microsoft.com/office/powerpoint/2010/main" val="162306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A8788-EAF7-6E61-4E09-9D50C9E6A628}"/>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180870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029-7673-8249-43FC-31B91BEFE7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9A675F-7EE3-BF0E-23B9-DD104AB800E2}"/>
              </a:ext>
            </a:extLst>
          </p:cNvPr>
          <p:cNvSpPr>
            <a:spLocks noGrp="1"/>
          </p:cNvSpPr>
          <p:nvPr>
            <p:ph idx="1"/>
          </p:nvPr>
        </p:nvSpPr>
        <p:spPr/>
        <p:txBody>
          <a:bodyPr/>
          <a:lstStyle/>
          <a:p>
            <a:r>
              <a:rPr lang="en-US" dirty="0"/>
              <a:t>The PIERS data do not include empty haul</a:t>
            </a:r>
          </a:p>
          <a:p>
            <a:r>
              <a:rPr lang="en-US" dirty="0"/>
              <a:t>OCAs are only one form of vessel sharing agreements (VSA); we do not observe any other form of VSA. </a:t>
            </a:r>
          </a:p>
          <a:p>
            <a:endParaRPr lang="en-US" dirty="0"/>
          </a:p>
        </p:txBody>
      </p:sp>
    </p:spTree>
    <p:extLst>
      <p:ext uri="{BB962C8B-B14F-4D97-AF65-F5344CB8AC3E}">
        <p14:creationId xmlns:p14="http://schemas.microsoft.com/office/powerpoint/2010/main" val="1936259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7B48-98AC-7B25-CB3D-8CBBC598C220}"/>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8AD0A0AA-0740-6721-568D-C75B7993EC59}"/>
              </a:ext>
            </a:extLst>
          </p:cNvPr>
          <p:cNvSpPr>
            <a:spLocks noGrp="1"/>
          </p:cNvSpPr>
          <p:nvPr>
            <p:ph idx="1"/>
          </p:nvPr>
        </p:nvSpPr>
        <p:spPr/>
        <p:txBody>
          <a:bodyPr/>
          <a:lstStyle/>
          <a:p>
            <a:r>
              <a:rPr lang="en-US" dirty="0"/>
              <a:t>Alliance utilization varies over time and across lanes</a:t>
            </a:r>
          </a:p>
          <a:p>
            <a:r>
              <a:rPr lang="en-US" dirty="0"/>
              <a:t>Impacts on producers depend on utilization</a:t>
            </a:r>
          </a:p>
          <a:p>
            <a:r>
              <a:rPr lang="en-US" dirty="0"/>
              <a:t>Study results re: US ag producers expected this fall</a:t>
            </a:r>
          </a:p>
          <a:p>
            <a:r>
              <a:rPr lang="en-US" dirty="0"/>
              <a:t>Questions and comments welcome!</a:t>
            </a:r>
          </a:p>
          <a:p>
            <a:pPr marL="0" indent="0" algn="ctr">
              <a:buNone/>
            </a:pPr>
            <a:r>
              <a:rPr lang="en-US" dirty="0"/>
              <a:t>adam.wilson1@wsu.edu</a:t>
            </a:r>
          </a:p>
        </p:txBody>
      </p:sp>
    </p:spTree>
    <p:extLst>
      <p:ext uri="{BB962C8B-B14F-4D97-AF65-F5344CB8AC3E}">
        <p14:creationId xmlns:p14="http://schemas.microsoft.com/office/powerpoint/2010/main" val="392926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52488248-A3C7-CD22-E7C3-C518EE077DE3}"/>
              </a:ext>
            </a:extLst>
          </p:cNvPr>
          <p:cNvPicPr>
            <a:picLocks noChangeAspect="1"/>
          </p:cNvPicPr>
          <p:nvPr/>
        </p:nvPicPr>
        <p:blipFill>
          <a:blip r:embed="rId2"/>
          <a:stretch>
            <a:fillRect/>
          </a:stretch>
        </p:blipFill>
        <p:spPr>
          <a:xfrm>
            <a:off x="406549" y="268194"/>
            <a:ext cx="11378902" cy="6321612"/>
          </a:xfrm>
          <a:prstGeom prst="rect">
            <a:avLst/>
          </a:prstGeom>
        </p:spPr>
      </p:pic>
    </p:spTree>
    <p:extLst>
      <p:ext uri="{BB962C8B-B14F-4D97-AF65-F5344CB8AC3E}">
        <p14:creationId xmlns:p14="http://schemas.microsoft.com/office/powerpoint/2010/main" val="1585077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E33BB4B4-1BB2-FD3D-9516-5A143F0A0FEF}"/>
              </a:ext>
            </a:extLst>
          </p:cNvPr>
          <p:cNvPicPr>
            <a:picLocks noChangeAspect="1"/>
          </p:cNvPicPr>
          <p:nvPr/>
        </p:nvPicPr>
        <p:blipFill>
          <a:blip r:embed="rId2"/>
          <a:stretch>
            <a:fillRect/>
          </a:stretch>
        </p:blipFill>
        <p:spPr>
          <a:xfrm>
            <a:off x="430754" y="281641"/>
            <a:ext cx="11330492" cy="6294718"/>
          </a:xfrm>
          <a:prstGeom prst="rect">
            <a:avLst/>
          </a:prstGeom>
        </p:spPr>
      </p:pic>
    </p:spTree>
    <p:extLst>
      <p:ext uri="{BB962C8B-B14F-4D97-AF65-F5344CB8AC3E}">
        <p14:creationId xmlns:p14="http://schemas.microsoft.com/office/powerpoint/2010/main" val="2094747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B255-42B9-C1B2-A31D-4AF7A1765882}"/>
              </a:ext>
            </a:extLst>
          </p:cNvPr>
          <p:cNvSpPr>
            <a:spLocks noGrp="1"/>
          </p:cNvSpPr>
          <p:nvPr>
            <p:ph type="title"/>
          </p:nvPr>
        </p:nvSpPr>
        <p:spPr/>
        <p:txBody>
          <a:bodyPr/>
          <a:lstStyle/>
          <a:p>
            <a:r>
              <a:rPr lang="en-US" dirty="0"/>
              <a:t>A Brief History of Alliances</a:t>
            </a:r>
          </a:p>
        </p:txBody>
      </p:sp>
      <p:pic>
        <p:nvPicPr>
          <p:cNvPr id="7" name="Picture 6" descr="A screen shot of a computer&#10;&#10;Description automatically generated">
            <a:extLst>
              <a:ext uri="{FF2B5EF4-FFF2-40B4-BE49-F238E27FC236}">
                <a16:creationId xmlns:a16="http://schemas.microsoft.com/office/drawing/2014/main" id="{A78AAFC6-1545-3678-51AC-68676CB0CD64}"/>
              </a:ext>
            </a:extLst>
          </p:cNvPr>
          <p:cNvPicPr>
            <a:picLocks noChangeAspect="1"/>
          </p:cNvPicPr>
          <p:nvPr/>
        </p:nvPicPr>
        <p:blipFill>
          <a:blip r:embed="rId2"/>
          <a:stretch>
            <a:fillRect/>
          </a:stretch>
        </p:blipFill>
        <p:spPr>
          <a:xfrm>
            <a:off x="1444310" y="1040182"/>
            <a:ext cx="9303380" cy="4996933"/>
          </a:xfrm>
          <a:prstGeom prst="rect">
            <a:avLst/>
          </a:prstGeom>
        </p:spPr>
      </p:pic>
      <p:sp>
        <p:nvSpPr>
          <p:cNvPr id="8" name="TextBox 7">
            <a:extLst>
              <a:ext uri="{FF2B5EF4-FFF2-40B4-BE49-F238E27FC236}">
                <a16:creationId xmlns:a16="http://schemas.microsoft.com/office/drawing/2014/main" id="{18206DCD-9F9A-82BD-D00C-9EFFDC57DADC}"/>
              </a:ext>
            </a:extLst>
          </p:cNvPr>
          <p:cNvSpPr txBox="1"/>
          <p:nvPr/>
        </p:nvSpPr>
        <p:spPr>
          <a:xfrm>
            <a:off x="7543800" y="6037115"/>
            <a:ext cx="3717100" cy="369332"/>
          </a:xfrm>
          <a:prstGeom prst="rect">
            <a:avLst/>
          </a:prstGeom>
          <a:noFill/>
        </p:spPr>
        <p:txBody>
          <a:bodyPr wrap="square" rtlCol="0">
            <a:spAutoFit/>
          </a:bodyPr>
          <a:lstStyle/>
          <a:p>
            <a:r>
              <a:rPr lang="en-US" i="1" dirty="0"/>
              <a:t>Source: Theo </a:t>
            </a:r>
            <a:r>
              <a:rPr lang="en-US" i="1" dirty="0" err="1"/>
              <a:t>Notteboom</a:t>
            </a:r>
            <a:r>
              <a:rPr lang="en-US" i="1" dirty="0"/>
              <a:t>, PEMP</a:t>
            </a:r>
          </a:p>
        </p:txBody>
      </p:sp>
    </p:spTree>
    <p:extLst>
      <p:ext uri="{BB962C8B-B14F-4D97-AF65-F5344CB8AC3E}">
        <p14:creationId xmlns:p14="http://schemas.microsoft.com/office/powerpoint/2010/main" val="3206686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277-4230-28CD-0D12-B6D55F85195D}"/>
              </a:ext>
            </a:extLst>
          </p:cNvPr>
          <p:cNvSpPr>
            <a:spLocks noGrp="1"/>
          </p:cNvSpPr>
          <p:nvPr>
            <p:ph type="title"/>
          </p:nvPr>
        </p:nvSpPr>
        <p:spPr>
          <a:xfrm>
            <a:off x="550862" y="549275"/>
            <a:ext cx="11091600" cy="971412"/>
          </a:xfrm>
        </p:spPr>
        <p:txBody>
          <a:bodyPr/>
          <a:lstStyle/>
          <a:p>
            <a:r>
              <a:rPr lang="en-US" dirty="0"/>
              <a:t>Do OCAs Reduce Competition?</a:t>
            </a:r>
          </a:p>
        </p:txBody>
      </p:sp>
      <p:sp>
        <p:nvSpPr>
          <p:cNvPr id="3" name="Content Placeholder 2">
            <a:extLst>
              <a:ext uri="{FF2B5EF4-FFF2-40B4-BE49-F238E27FC236}">
                <a16:creationId xmlns:a16="http://schemas.microsoft.com/office/drawing/2014/main" id="{17437E95-D6AF-30C6-F8BB-98A08C246D84}"/>
              </a:ext>
            </a:extLst>
          </p:cNvPr>
          <p:cNvSpPr>
            <a:spLocks noGrp="1"/>
          </p:cNvSpPr>
          <p:nvPr>
            <p:ph idx="1"/>
          </p:nvPr>
        </p:nvSpPr>
        <p:spPr>
          <a:xfrm>
            <a:off x="552188" y="1795147"/>
            <a:ext cx="11090274" cy="4367114"/>
          </a:xfrm>
        </p:spPr>
        <p:txBody>
          <a:bodyPr/>
          <a:lstStyle/>
          <a:p>
            <a:r>
              <a:rPr lang="en-US" dirty="0"/>
              <a:t>Carriers argue that the increased efficiencies help keep costs down and allow them to provide better service.</a:t>
            </a:r>
          </a:p>
          <a:p>
            <a:r>
              <a:rPr lang="en-US" dirty="0"/>
              <a:t>Shippers and regulating bodies are concerned that OCAs give carriers too much market power</a:t>
            </a:r>
          </a:p>
          <a:p>
            <a:pPr lvl="1"/>
            <a:r>
              <a:rPr lang="en-US" dirty="0"/>
              <a:t>Anecdotal reports from US producers include high prices, reductions in frequency of service, and reduced delivery windows</a:t>
            </a:r>
          </a:p>
          <a:p>
            <a:pPr lvl="1"/>
            <a:r>
              <a:rPr lang="en-US" dirty="0"/>
              <a:t>Industry analysts point out that OCAs currently represent some ¾ of global capacity </a:t>
            </a:r>
          </a:p>
          <a:p>
            <a:r>
              <a:rPr lang="en-US" dirty="0"/>
              <a:t>OCAs have historically been exempt from antitrust regulation</a:t>
            </a:r>
          </a:p>
          <a:p>
            <a:pPr lvl="1"/>
            <a:r>
              <a:rPr lang="en-US" dirty="0"/>
              <a:t>This tide may be changing: EU exemption expired in April, and US is investigating similar moves</a:t>
            </a:r>
          </a:p>
        </p:txBody>
      </p:sp>
    </p:spTree>
    <p:extLst>
      <p:ext uri="{BB962C8B-B14F-4D97-AF65-F5344CB8AC3E}">
        <p14:creationId xmlns:p14="http://schemas.microsoft.com/office/powerpoint/2010/main" val="186162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FCF6-A5A0-B02A-783E-2193C1BFCF7E}"/>
              </a:ext>
            </a:extLst>
          </p:cNvPr>
          <p:cNvSpPr>
            <a:spLocks noGrp="1"/>
          </p:cNvSpPr>
          <p:nvPr>
            <p:ph type="title"/>
          </p:nvPr>
        </p:nvSpPr>
        <p:spPr/>
        <p:txBody>
          <a:bodyPr>
            <a:normAutofit/>
          </a:bodyPr>
          <a:lstStyle/>
          <a:p>
            <a:r>
              <a:rPr lang="en-US" dirty="0"/>
              <a:t>WSU Transportation Research Group</a:t>
            </a:r>
          </a:p>
        </p:txBody>
      </p:sp>
      <p:sp>
        <p:nvSpPr>
          <p:cNvPr id="3" name="Content Placeholder 2">
            <a:extLst>
              <a:ext uri="{FF2B5EF4-FFF2-40B4-BE49-F238E27FC236}">
                <a16:creationId xmlns:a16="http://schemas.microsoft.com/office/drawing/2014/main" id="{A16A1964-752C-2A09-5211-DCC330769732}"/>
              </a:ext>
            </a:extLst>
          </p:cNvPr>
          <p:cNvSpPr>
            <a:spLocks noGrp="1"/>
          </p:cNvSpPr>
          <p:nvPr>
            <p:ph idx="1"/>
          </p:nvPr>
        </p:nvSpPr>
        <p:spPr>
          <a:xfrm>
            <a:off x="550864" y="1881275"/>
            <a:ext cx="11090274" cy="3979625"/>
          </a:xfrm>
        </p:spPr>
        <p:txBody>
          <a:bodyPr>
            <a:normAutofit fontScale="85000" lnSpcReduction="20000"/>
          </a:bodyPr>
          <a:lstStyle/>
          <a:p>
            <a:r>
              <a:rPr lang="en-US" dirty="0">
                <a:solidFill>
                  <a:schemeClr val="tx1">
                    <a:alpha val="85000"/>
                  </a:schemeClr>
                </a:solidFill>
              </a:rPr>
              <a:t>USDA Grant</a:t>
            </a:r>
          </a:p>
          <a:p>
            <a:pPr lvl="1"/>
            <a:r>
              <a:rPr lang="en-US" dirty="0"/>
              <a:t>This research is supported by the U.S. Department of Agriculture, Agricultural Marketing Service. The findings and conclusions in this publication are those of the authors and should not be construed to represent any official USDA or U.S. Government determination or policy.</a:t>
            </a:r>
            <a:endParaRPr lang="en-US" dirty="0">
              <a:solidFill>
                <a:schemeClr val="tx1">
                  <a:alpha val="85000"/>
                </a:schemeClr>
              </a:solidFill>
            </a:endParaRPr>
          </a:p>
          <a:p>
            <a:r>
              <a:rPr lang="en-US" dirty="0">
                <a:solidFill>
                  <a:schemeClr val="tx1">
                    <a:alpha val="85000"/>
                  </a:schemeClr>
                </a:solidFill>
              </a:rPr>
              <a:t>Investigating impacts </a:t>
            </a:r>
            <a:r>
              <a:rPr lang="en-US" dirty="0"/>
              <a:t>of OCAs on Containerized Ag Exports</a:t>
            </a:r>
            <a:endParaRPr lang="en-US" dirty="0">
              <a:solidFill>
                <a:schemeClr val="tx1">
                  <a:alpha val="85000"/>
                </a:schemeClr>
              </a:solidFill>
            </a:endParaRPr>
          </a:p>
          <a:p>
            <a:pPr lvl="1"/>
            <a:r>
              <a:rPr lang="en-US" dirty="0">
                <a:solidFill>
                  <a:schemeClr val="tx1">
                    <a:alpha val="85000"/>
                  </a:schemeClr>
                </a:solidFill>
              </a:rPr>
              <a:t>Price</a:t>
            </a:r>
          </a:p>
          <a:p>
            <a:pPr lvl="1"/>
            <a:r>
              <a:rPr lang="en-US" dirty="0">
                <a:solidFill>
                  <a:schemeClr val="tx1">
                    <a:alpha val="85000"/>
                  </a:schemeClr>
                </a:solidFill>
              </a:rPr>
              <a:t>Quality of Service</a:t>
            </a:r>
          </a:p>
          <a:p>
            <a:pPr lvl="2"/>
            <a:r>
              <a:rPr lang="en-US" dirty="0">
                <a:solidFill>
                  <a:schemeClr val="tx1">
                    <a:alpha val="85000"/>
                  </a:schemeClr>
                </a:solidFill>
              </a:rPr>
              <a:t>Service Frequency (number of voyages, total capacity)</a:t>
            </a:r>
          </a:p>
          <a:p>
            <a:pPr lvl="2"/>
            <a:r>
              <a:rPr lang="en-US" dirty="0"/>
              <a:t>Competitive Options (number of carriers servicing a given lane)</a:t>
            </a:r>
          </a:p>
          <a:p>
            <a:r>
              <a:rPr lang="en-US" dirty="0">
                <a:solidFill>
                  <a:schemeClr val="tx1">
                    <a:alpha val="85000"/>
                  </a:schemeClr>
                </a:solidFill>
              </a:rPr>
              <a:t>Premise: Impacts of OCAs depend on how much carriers utilize the OCA </a:t>
            </a:r>
          </a:p>
          <a:p>
            <a:pPr lvl="1"/>
            <a:r>
              <a:rPr lang="en-US" dirty="0">
                <a:solidFill>
                  <a:schemeClr val="tx1">
                    <a:alpha val="85000"/>
                  </a:schemeClr>
                </a:solidFill>
              </a:rPr>
              <a:t>To our knowledge, this has not been studied</a:t>
            </a:r>
          </a:p>
        </p:txBody>
      </p:sp>
    </p:spTree>
    <p:extLst>
      <p:ext uri="{BB962C8B-B14F-4D97-AF65-F5344CB8AC3E}">
        <p14:creationId xmlns:p14="http://schemas.microsoft.com/office/powerpoint/2010/main" val="329155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CFF0-D9F3-AF5F-7929-8B88904CC5BF}"/>
              </a:ext>
            </a:extLst>
          </p:cNvPr>
          <p:cNvSpPr>
            <a:spLocks noGrp="1"/>
          </p:cNvSpPr>
          <p:nvPr>
            <p:ph type="title"/>
          </p:nvPr>
        </p:nvSpPr>
        <p:spPr>
          <a:xfrm>
            <a:off x="550862" y="549275"/>
            <a:ext cx="11091600" cy="921716"/>
          </a:xfrm>
        </p:spPr>
        <p:txBody>
          <a:bodyPr/>
          <a:lstStyle/>
          <a:p>
            <a:r>
              <a:rPr lang="en-US" dirty="0"/>
              <a:t>Data Sets</a:t>
            </a:r>
          </a:p>
        </p:txBody>
      </p:sp>
      <p:sp>
        <p:nvSpPr>
          <p:cNvPr id="3" name="Content Placeholder 2">
            <a:extLst>
              <a:ext uri="{FF2B5EF4-FFF2-40B4-BE49-F238E27FC236}">
                <a16:creationId xmlns:a16="http://schemas.microsoft.com/office/drawing/2014/main" id="{3C168641-2F2C-B26F-D8DD-3203CBD7147D}"/>
              </a:ext>
            </a:extLst>
          </p:cNvPr>
          <p:cNvSpPr>
            <a:spLocks noGrp="1"/>
          </p:cNvSpPr>
          <p:nvPr>
            <p:ph idx="1"/>
          </p:nvPr>
        </p:nvSpPr>
        <p:spPr>
          <a:xfrm>
            <a:off x="549537" y="1755391"/>
            <a:ext cx="11090274" cy="4404109"/>
          </a:xfrm>
        </p:spPr>
        <p:txBody>
          <a:bodyPr>
            <a:normAutofit lnSpcReduction="10000"/>
          </a:bodyPr>
          <a:lstStyle/>
          <a:p>
            <a:r>
              <a:rPr lang="en-US" dirty="0"/>
              <a:t>S&amp;P </a:t>
            </a:r>
            <a:r>
              <a:rPr lang="en-US" dirty="0" err="1"/>
              <a:t>Global’s</a:t>
            </a:r>
            <a:r>
              <a:rPr lang="en-US" dirty="0"/>
              <a:t> PIERS database</a:t>
            </a:r>
          </a:p>
          <a:p>
            <a:pPr lvl="1"/>
            <a:r>
              <a:rPr lang="en-US" dirty="0"/>
              <a:t>Bill of Lading level data including volume, date, arrival and departure ports, commodity codes, vessel IDs (IMO codes), etc.</a:t>
            </a:r>
          </a:p>
          <a:p>
            <a:pPr lvl="1"/>
            <a:r>
              <a:rPr lang="en-US" dirty="0"/>
              <a:t>Dataset captures all maritime containerized freight bills processed by US Customs since 2005 </a:t>
            </a:r>
          </a:p>
          <a:p>
            <a:pPr lvl="1"/>
            <a:r>
              <a:rPr lang="en-US" dirty="0"/>
              <a:t>Excludes trade via air, truck, rail, Canadian and Mexican borders, etc.</a:t>
            </a:r>
          </a:p>
          <a:p>
            <a:pPr lvl="1"/>
            <a:r>
              <a:rPr lang="en-US" dirty="0"/>
              <a:t>~179M import bills, ~70M export bills</a:t>
            </a:r>
          </a:p>
          <a:p>
            <a:r>
              <a:rPr lang="en-US" dirty="0"/>
              <a:t>Alliance Membership Data</a:t>
            </a:r>
          </a:p>
          <a:p>
            <a:pPr lvl="1"/>
            <a:r>
              <a:rPr lang="en-US" dirty="0"/>
              <a:t>Referencing the work of Port Economics, Management and Policy’s Theo </a:t>
            </a:r>
            <a:r>
              <a:rPr lang="en-US" dirty="0" err="1"/>
              <a:t>Notteboom</a:t>
            </a:r>
            <a:r>
              <a:rPr lang="en-US" dirty="0"/>
              <a:t> </a:t>
            </a:r>
          </a:p>
          <a:p>
            <a:r>
              <a:rPr lang="en-US" dirty="0"/>
              <a:t>Future analysis will include </a:t>
            </a:r>
            <a:r>
              <a:rPr lang="en-US" dirty="0" err="1"/>
              <a:t>Drewery’s</a:t>
            </a:r>
            <a:r>
              <a:rPr lang="en-US" dirty="0"/>
              <a:t> Container Insights price data</a:t>
            </a:r>
          </a:p>
          <a:p>
            <a:pPr lvl="1"/>
            <a:r>
              <a:rPr lang="en-US" dirty="0"/>
              <a:t>Average prices per TEU for a given lane and month</a:t>
            </a:r>
          </a:p>
        </p:txBody>
      </p:sp>
    </p:spTree>
    <p:extLst>
      <p:ext uri="{BB962C8B-B14F-4D97-AF65-F5344CB8AC3E}">
        <p14:creationId xmlns:p14="http://schemas.microsoft.com/office/powerpoint/2010/main" val="332860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77-54E7-5CCE-8DC8-8B127751AF3E}"/>
              </a:ext>
            </a:extLst>
          </p:cNvPr>
          <p:cNvSpPr>
            <a:spLocks noGrp="1"/>
          </p:cNvSpPr>
          <p:nvPr>
            <p:ph type="title"/>
          </p:nvPr>
        </p:nvSpPr>
        <p:spPr/>
        <p:txBody>
          <a:bodyPr/>
          <a:lstStyle/>
          <a:p>
            <a:r>
              <a:rPr lang="en-US" dirty="0"/>
              <a:t>West Coast Exports	</a:t>
            </a:r>
          </a:p>
        </p:txBody>
      </p:sp>
      <p:sp>
        <p:nvSpPr>
          <p:cNvPr id="3" name="Content Placeholder 2">
            <a:extLst>
              <a:ext uri="{FF2B5EF4-FFF2-40B4-BE49-F238E27FC236}">
                <a16:creationId xmlns:a16="http://schemas.microsoft.com/office/drawing/2014/main" id="{F14797B4-7159-0C1C-7514-D17F610840B4}"/>
              </a:ext>
            </a:extLst>
          </p:cNvPr>
          <p:cNvSpPr>
            <a:spLocks noGrp="1"/>
          </p:cNvSpPr>
          <p:nvPr>
            <p:ph idx="1"/>
          </p:nvPr>
        </p:nvSpPr>
        <p:spPr/>
        <p:txBody>
          <a:bodyPr/>
          <a:lstStyle/>
          <a:p>
            <a:r>
              <a:rPr lang="en-US" dirty="0"/>
              <a:t>Since we are initially focused on the impacts of OCAs on US producers and this is PNREC, this presentation presents data from US West Coast ports only.</a:t>
            </a:r>
          </a:p>
        </p:txBody>
      </p:sp>
    </p:spTree>
    <p:extLst>
      <p:ext uri="{BB962C8B-B14F-4D97-AF65-F5344CB8AC3E}">
        <p14:creationId xmlns:p14="http://schemas.microsoft.com/office/powerpoint/2010/main" val="1438172883"/>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1612</TotalTime>
  <Words>642</Words>
  <Application>Microsoft Macintosh PowerPoint</Application>
  <PresentationFormat>Widescreen</PresentationFormat>
  <Paragraphs>59</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Avenir Next LT Pro</vt:lpstr>
      <vt:lpstr>Cambria Math</vt:lpstr>
      <vt:lpstr>3DFloatVTI</vt:lpstr>
      <vt:lpstr>Analyzing Ocean Carrier Alliances</vt:lpstr>
      <vt:lpstr>What are Ocean Carrier Alliances (OCAs)?</vt:lpstr>
      <vt:lpstr>PowerPoint Presentation</vt:lpstr>
      <vt:lpstr>PowerPoint Presentation</vt:lpstr>
      <vt:lpstr>A Brief History of Alliances</vt:lpstr>
      <vt:lpstr>Do OCAs Reduce Competition?</vt:lpstr>
      <vt:lpstr>WSU Transportation Research Group</vt:lpstr>
      <vt:lpstr>Data Sets</vt:lpstr>
      <vt:lpstr>West Coast Exports </vt:lpstr>
      <vt:lpstr>Measuring OCA Utilization</vt:lpstr>
      <vt:lpstr>Cargo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Carrier Alliances</dc:title>
  <dc:creator>Wilson, Adam</dc:creator>
  <cp:lastModifiedBy>Wilson, Adam</cp:lastModifiedBy>
  <cp:revision>31</cp:revision>
  <dcterms:created xsi:type="dcterms:W3CDTF">2024-05-10T22:22:08Z</dcterms:created>
  <dcterms:modified xsi:type="dcterms:W3CDTF">2024-05-21T03:03:30Z</dcterms:modified>
</cp:coreProperties>
</file>