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68" r:id="rId5"/>
    <p:sldId id="259" r:id="rId6"/>
    <p:sldId id="260" r:id="rId7"/>
    <p:sldId id="269" r:id="rId8"/>
    <p:sldId id="275" r:id="rId9"/>
    <p:sldId id="270" r:id="rId10"/>
    <p:sldId id="272" r:id="rId11"/>
    <p:sldId id="261" r:id="rId12"/>
    <p:sldId id="267" r:id="rId13"/>
    <p:sldId id="271" r:id="rId14"/>
    <p:sldId id="263" r:id="rId15"/>
    <p:sldId id="273" r:id="rId16"/>
    <p:sldId id="274"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9"/>
    <p:restoredTop sz="94737"/>
  </p:normalViewPr>
  <p:slideViewPr>
    <p:cSldViewPr snapToGrid="0">
      <p:cViewPr>
        <p:scale>
          <a:sx n="100" d="100"/>
          <a:sy n="100" d="100"/>
        </p:scale>
        <p:origin x="147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May 16,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070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May 16,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34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May 16,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64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lvl1pPr>
              <a:defRPr>
                <a:solidFill>
                  <a:schemeClr val="tx1">
                    <a:alpha val="85000"/>
                  </a:schemeClr>
                </a:solidFill>
              </a:defRPr>
            </a:lvl1pPr>
            <a:lvl2pPr>
              <a:defRPr>
                <a:solidFill>
                  <a:schemeClr val="tx1">
                    <a:alpha val="85000"/>
                  </a:schemeClr>
                </a:solidFill>
              </a:defRPr>
            </a:lvl2pPr>
            <a:lvl3pPr>
              <a:defRPr>
                <a:solidFill>
                  <a:schemeClr val="tx1">
                    <a:alpha val="85000"/>
                  </a:schemeClr>
                </a:solidFill>
              </a:defRPr>
            </a:lvl3pPr>
            <a:lvl4pPr>
              <a:defRPr>
                <a:solidFill>
                  <a:schemeClr val="tx1">
                    <a:alpha val="85000"/>
                  </a:schemeClr>
                </a:solidFill>
              </a:defRPr>
            </a:lvl4pPr>
            <a:lvl5pPr>
              <a:defRPr>
                <a:solidFill>
                  <a:schemeClr val="tx1">
                    <a:alpha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May 16,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14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May 16,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05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May 16,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56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May 16,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443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May 16,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5455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May 16,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24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May 16,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407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May 16,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261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May 16,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6150992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57AAE-B05B-BCA9-6629-469E12A2F77C}"/>
              </a:ext>
            </a:extLst>
          </p:cNvPr>
          <p:cNvSpPr>
            <a:spLocks noGrp="1"/>
          </p:cNvSpPr>
          <p:nvPr>
            <p:ph type="ctrTitle"/>
          </p:nvPr>
        </p:nvSpPr>
        <p:spPr>
          <a:xfrm>
            <a:off x="550863" y="796961"/>
            <a:ext cx="3565524" cy="2384898"/>
          </a:xfrm>
        </p:spPr>
        <p:txBody>
          <a:bodyPr anchor="b">
            <a:normAutofit fontScale="90000"/>
          </a:bodyPr>
          <a:lstStyle/>
          <a:p>
            <a:r>
              <a:rPr lang="en-US" sz="4800" dirty="0"/>
              <a:t>Analyzing Ocean Carrier Alliances</a:t>
            </a:r>
          </a:p>
        </p:txBody>
      </p:sp>
      <p:sp>
        <p:nvSpPr>
          <p:cNvPr id="3" name="Subtitle 2">
            <a:extLst>
              <a:ext uri="{FF2B5EF4-FFF2-40B4-BE49-F238E27FC236}">
                <a16:creationId xmlns:a16="http://schemas.microsoft.com/office/drawing/2014/main" id="{CC9116BB-6ADC-DD87-C39C-71BC60C26D28}"/>
              </a:ext>
            </a:extLst>
          </p:cNvPr>
          <p:cNvSpPr>
            <a:spLocks noGrp="1"/>
          </p:cNvSpPr>
          <p:nvPr>
            <p:ph type="subTitle" idx="1"/>
          </p:nvPr>
        </p:nvSpPr>
        <p:spPr>
          <a:xfrm>
            <a:off x="550863" y="3909514"/>
            <a:ext cx="3565525" cy="1731656"/>
          </a:xfrm>
        </p:spPr>
        <p:txBody>
          <a:bodyPr>
            <a:normAutofit/>
          </a:bodyPr>
          <a:lstStyle/>
          <a:p>
            <a:r>
              <a:rPr lang="en-US" sz="1800" dirty="0">
                <a:solidFill>
                  <a:schemeClr val="tx1">
                    <a:alpha val="60000"/>
                  </a:schemeClr>
                </a:solidFill>
              </a:rPr>
              <a:t>Transportation Research Group</a:t>
            </a:r>
          </a:p>
          <a:p>
            <a:r>
              <a:rPr lang="en-US" sz="1800" dirty="0">
                <a:solidFill>
                  <a:schemeClr val="tx1">
                    <a:alpha val="60000"/>
                  </a:schemeClr>
                </a:solidFill>
              </a:rPr>
              <a:t>School of Economic Sciences</a:t>
            </a:r>
          </a:p>
          <a:p>
            <a:r>
              <a:rPr lang="en-US" sz="1800" dirty="0">
                <a:solidFill>
                  <a:schemeClr val="tx1">
                    <a:alpha val="60000"/>
                  </a:schemeClr>
                </a:solidFill>
              </a:rPr>
              <a:t>College of Agriculture and Natural Resource Sciences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erial top of container ship in ocean">
            <a:extLst>
              <a:ext uri="{FF2B5EF4-FFF2-40B4-BE49-F238E27FC236}">
                <a16:creationId xmlns:a16="http://schemas.microsoft.com/office/drawing/2014/main" id="{8AD5D498-EDD6-2B64-2A8F-7F6BF3BA833A}"/>
              </a:ext>
            </a:extLst>
          </p:cNvPr>
          <p:cNvPicPr>
            <a:picLocks noChangeAspect="1"/>
          </p:cNvPicPr>
          <p:nvPr/>
        </p:nvPicPr>
        <p:blipFill rotWithShape="1">
          <a:blip r:embed="rId2"/>
          <a:srcRect l="14485" r="13372" b="1"/>
          <a:stretch/>
        </p:blipFill>
        <p:spPr>
          <a:xfrm>
            <a:off x="4553314" y="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5" name="TextBox 4">
            <a:extLst>
              <a:ext uri="{FF2B5EF4-FFF2-40B4-BE49-F238E27FC236}">
                <a16:creationId xmlns:a16="http://schemas.microsoft.com/office/drawing/2014/main" id="{A6A8E72A-AC48-CD15-7E25-6DD40D5B2D23}"/>
              </a:ext>
            </a:extLst>
          </p:cNvPr>
          <p:cNvSpPr txBox="1"/>
          <p:nvPr/>
        </p:nvSpPr>
        <p:spPr>
          <a:xfrm>
            <a:off x="8972551" y="5456504"/>
            <a:ext cx="2668586" cy="369332"/>
          </a:xfrm>
          <a:prstGeom prst="rect">
            <a:avLst/>
          </a:prstGeom>
          <a:noFill/>
        </p:spPr>
        <p:txBody>
          <a:bodyPr wrap="square" rtlCol="0">
            <a:spAutoFit/>
          </a:bodyPr>
          <a:lstStyle/>
          <a:p>
            <a:r>
              <a:rPr lang="en-US" dirty="0"/>
              <a:t>[WSU LOGO HERE]</a:t>
            </a:r>
          </a:p>
        </p:txBody>
      </p:sp>
    </p:spTree>
    <p:extLst>
      <p:ext uri="{BB962C8B-B14F-4D97-AF65-F5344CB8AC3E}">
        <p14:creationId xmlns:p14="http://schemas.microsoft.com/office/powerpoint/2010/main" val="245224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different colored squares&#10;&#10;Description automatically generated">
            <a:extLst>
              <a:ext uri="{FF2B5EF4-FFF2-40B4-BE49-F238E27FC236}">
                <a16:creationId xmlns:a16="http://schemas.microsoft.com/office/drawing/2014/main" id="{459737C4-AC13-0311-C1B4-46ADC826212F}"/>
              </a:ext>
            </a:extLst>
          </p:cNvPr>
          <p:cNvPicPr>
            <a:picLocks noChangeAspect="1"/>
          </p:cNvPicPr>
          <p:nvPr/>
        </p:nvPicPr>
        <p:blipFill>
          <a:blip r:embed="rId2"/>
          <a:stretch>
            <a:fillRect/>
          </a:stretch>
        </p:blipFill>
        <p:spPr>
          <a:xfrm>
            <a:off x="438647" y="286026"/>
            <a:ext cx="11314706" cy="6285948"/>
          </a:xfrm>
          <a:prstGeom prst="rect">
            <a:avLst/>
          </a:prstGeom>
        </p:spPr>
      </p:pic>
    </p:spTree>
    <p:extLst>
      <p:ext uri="{BB962C8B-B14F-4D97-AF65-F5344CB8AC3E}">
        <p14:creationId xmlns:p14="http://schemas.microsoft.com/office/powerpoint/2010/main" val="209474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4D66-FA82-3BA0-A5A3-E9039A840147}"/>
              </a:ext>
            </a:extLst>
          </p:cNvPr>
          <p:cNvSpPr>
            <a:spLocks noGrp="1"/>
          </p:cNvSpPr>
          <p:nvPr>
            <p:ph type="title"/>
          </p:nvPr>
        </p:nvSpPr>
        <p:spPr/>
        <p:txBody>
          <a:bodyPr/>
          <a:lstStyle/>
          <a:p>
            <a:r>
              <a:rPr lang="en-US" dirty="0"/>
              <a:t>Measuring OCA Utilization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7AE789-2E18-8177-BE0B-1104DDB9A435}"/>
                  </a:ext>
                </a:extLst>
              </p:cNvPr>
              <p:cNvSpPr>
                <a:spLocks noGrp="1"/>
              </p:cNvSpPr>
              <p:nvPr>
                <p:ph idx="1"/>
              </p:nvPr>
            </p:nvSpPr>
            <p:spPr/>
            <p:txBody>
              <a:bodyPr/>
              <a:lstStyle/>
              <a:p>
                <a:r>
                  <a:rPr lang="en-US" dirty="0"/>
                  <a:t>OCAs are not utilized on all lanes</a:t>
                </a:r>
              </a:p>
              <a:p>
                <a:r>
                  <a:rPr lang="en-US" dirty="0"/>
                  <a:t>Impacts of OCAs on a given lane should be proportional to utilization </a:t>
                </a:r>
              </a:p>
              <a:p>
                <a:r>
                  <a:rPr lang="en-US" dirty="0"/>
                  <a:t>We are developing a metric for OCA utilization based on cargo sharing behavior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𝐴𝑙𝑙𝑖𝑎𝑛𝑐𝑒</m:t>
                      </m:r>
                      <m:r>
                        <a:rPr lang="en-US" b="0" i="1" smtClean="0">
                          <a:latin typeface="Cambria Math" panose="02040503050406030204" pitchFamily="18" charset="0"/>
                        </a:rPr>
                        <m:t> </m:t>
                      </m:r>
                      <m:r>
                        <a:rPr lang="en-US" b="0" i="1" smtClean="0">
                          <a:latin typeface="Cambria Math" panose="02040503050406030204" pitchFamily="18" charset="0"/>
                        </a:rPr>
                        <m:t>𝑈𝑡𝑖𝑙𝑖𝑧𝑎𝑡𝑖𝑜𝑛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𝐴𝑙𝑙𝑖𝑒𝑑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𝐶𝑎𝑟𝑟𝑖𝑒𝑟𝑠</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den>
                      </m:f>
                    </m:oMath>
                  </m:oMathPara>
                </a14:m>
                <a:endParaRPr lang="en-US" dirty="0"/>
              </a:p>
            </p:txBody>
          </p:sp>
        </mc:Choice>
        <mc:Fallback>
          <p:sp>
            <p:nvSpPr>
              <p:cNvPr id="3" name="Content Placeholder 2">
                <a:extLst>
                  <a:ext uri="{FF2B5EF4-FFF2-40B4-BE49-F238E27FC236}">
                    <a16:creationId xmlns:a16="http://schemas.microsoft.com/office/drawing/2014/main" id="{9C7AE789-2E18-8177-BE0B-1104DDB9A435}"/>
                  </a:ext>
                </a:extLst>
              </p:cNvPr>
              <p:cNvSpPr>
                <a:spLocks noGrp="1" noRot="1" noChangeAspect="1" noMove="1" noResize="1" noEditPoints="1" noAdjustHandles="1" noChangeArrowheads="1" noChangeShapeType="1" noTextEdit="1"/>
              </p:cNvSpPr>
              <p:nvPr>
                <p:ph idx="1"/>
              </p:nvPr>
            </p:nvSpPr>
            <p:spPr>
              <a:blipFill>
                <a:blip r:embed="rId2"/>
                <a:stretch>
                  <a:fillRect l="-1602" t="-2229"/>
                </a:stretch>
              </a:blipFill>
            </p:spPr>
            <p:txBody>
              <a:bodyPr/>
              <a:lstStyle/>
              <a:p>
                <a:r>
                  <a:rPr lang="en-US">
                    <a:noFill/>
                  </a:rPr>
                  <a:t> </a:t>
                </a:r>
              </a:p>
            </p:txBody>
          </p:sp>
        </mc:Fallback>
      </mc:AlternateContent>
    </p:spTree>
    <p:extLst>
      <p:ext uri="{BB962C8B-B14F-4D97-AF65-F5344CB8AC3E}">
        <p14:creationId xmlns:p14="http://schemas.microsoft.com/office/powerpoint/2010/main" val="99232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2DDA-6E53-BC56-3749-8C9A7B0140C5}"/>
              </a:ext>
            </a:extLst>
          </p:cNvPr>
          <p:cNvSpPr>
            <a:spLocks noGrp="1"/>
          </p:cNvSpPr>
          <p:nvPr>
            <p:ph type="title"/>
          </p:nvPr>
        </p:nvSpPr>
        <p:spPr/>
        <p:txBody>
          <a:bodyPr/>
          <a:lstStyle/>
          <a:p>
            <a:r>
              <a:rPr lang="en-US" dirty="0"/>
              <a:t>Cargo Sharing</a:t>
            </a:r>
          </a:p>
        </p:txBody>
      </p:sp>
      <p:sp>
        <p:nvSpPr>
          <p:cNvPr id="3" name="Content Placeholder 2">
            <a:extLst>
              <a:ext uri="{FF2B5EF4-FFF2-40B4-BE49-F238E27FC236}">
                <a16:creationId xmlns:a16="http://schemas.microsoft.com/office/drawing/2014/main" id="{C0490D74-F13F-5733-CD43-9CA2E2DC2E82}"/>
              </a:ext>
            </a:extLst>
          </p:cNvPr>
          <p:cNvSpPr>
            <a:spLocks noGrp="1"/>
          </p:cNvSpPr>
          <p:nvPr>
            <p:ph idx="1"/>
          </p:nvPr>
        </p:nvSpPr>
        <p:spPr/>
        <p:txBody>
          <a:bodyPr/>
          <a:lstStyle/>
          <a:p>
            <a:r>
              <a:rPr lang="en-US" sz="2400" dirty="0"/>
              <a:t>We define a vessel’s ”Primary Carrier” as the carrier representing the most cargo carried on that vessel in any given month.</a:t>
            </a:r>
          </a:p>
          <a:p>
            <a:r>
              <a:rPr lang="en-US" sz="2400" dirty="0"/>
              <a:t>“Shared Cargo” is the cargo carried on a vessel not from the primary carrier.</a:t>
            </a:r>
          </a:p>
          <a:p>
            <a:endParaRPr lang="en-US" dirty="0"/>
          </a:p>
        </p:txBody>
      </p:sp>
    </p:spTree>
    <p:extLst>
      <p:ext uri="{BB962C8B-B14F-4D97-AF65-F5344CB8AC3E}">
        <p14:creationId xmlns:p14="http://schemas.microsoft.com/office/powerpoint/2010/main" val="251779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red and blue lines&#10;&#10;Description automatically generated">
            <a:extLst>
              <a:ext uri="{FF2B5EF4-FFF2-40B4-BE49-F238E27FC236}">
                <a16:creationId xmlns:a16="http://schemas.microsoft.com/office/drawing/2014/main" id="{61161BB2-5D9A-AC04-F1F6-6A347F2CECAA}"/>
              </a:ext>
            </a:extLst>
          </p:cNvPr>
          <p:cNvPicPr>
            <a:picLocks noChangeAspect="1"/>
          </p:cNvPicPr>
          <p:nvPr/>
        </p:nvPicPr>
        <p:blipFill>
          <a:blip r:embed="rId2"/>
          <a:stretch>
            <a:fillRect/>
          </a:stretch>
        </p:blipFill>
        <p:spPr>
          <a:xfrm>
            <a:off x="461897" y="298943"/>
            <a:ext cx="11268205" cy="6260114"/>
          </a:xfrm>
          <a:prstGeom prst="rect">
            <a:avLst/>
          </a:prstGeom>
        </p:spPr>
      </p:pic>
    </p:spTree>
    <p:extLst>
      <p:ext uri="{BB962C8B-B14F-4D97-AF65-F5344CB8AC3E}">
        <p14:creationId xmlns:p14="http://schemas.microsoft.com/office/powerpoint/2010/main" val="404803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different colored lines&#10;&#10;Description automatically generated">
            <a:extLst>
              <a:ext uri="{FF2B5EF4-FFF2-40B4-BE49-F238E27FC236}">
                <a16:creationId xmlns:a16="http://schemas.microsoft.com/office/drawing/2014/main" id="{E0828031-824F-8B1C-FA0B-E9FEC4A62F85}"/>
              </a:ext>
            </a:extLst>
          </p:cNvPr>
          <p:cNvPicPr>
            <a:picLocks noChangeAspect="1"/>
          </p:cNvPicPr>
          <p:nvPr/>
        </p:nvPicPr>
        <p:blipFill>
          <a:blip r:embed="rId2"/>
          <a:stretch>
            <a:fillRect/>
          </a:stretch>
        </p:blipFill>
        <p:spPr>
          <a:xfrm>
            <a:off x="429701" y="281056"/>
            <a:ext cx="11332597" cy="6295887"/>
          </a:xfrm>
          <a:prstGeom prst="rect">
            <a:avLst/>
          </a:prstGeom>
        </p:spPr>
      </p:pic>
    </p:spTree>
    <p:extLst>
      <p:ext uri="{BB962C8B-B14F-4D97-AF65-F5344CB8AC3E}">
        <p14:creationId xmlns:p14="http://schemas.microsoft.com/office/powerpoint/2010/main" val="948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10;&#10;Description automatically generated with medium confidence">
            <a:extLst>
              <a:ext uri="{FF2B5EF4-FFF2-40B4-BE49-F238E27FC236}">
                <a16:creationId xmlns:a16="http://schemas.microsoft.com/office/drawing/2014/main" id="{9E3F2936-58AA-9D25-3560-132F299C4DF5}"/>
              </a:ext>
            </a:extLst>
          </p:cNvPr>
          <p:cNvPicPr>
            <a:picLocks noChangeAspect="1"/>
          </p:cNvPicPr>
          <p:nvPr/>
        </p:nvPicPr>
        <p:blipFill>
          <a:blip r:embed="rId2"/>
          <a:stretch>
            <a:fillRect/>
          </a:stretch>
        </p:blipFill>
        <p:spPr>
          <a:xfrm>
            <a:off x="419100" y="275166"/>
            <a:ext cx="11353800" cy="6307667"/>
          </a:xfrm>
          <a:prstGeom prst="rect">
            <a:avLst/>
          </a:prstGeom>
        </p:spPr>
      </p:pic>
    </p:spTree>
    <p:extLst>
      <p:ext uri="{BB962C8B-B14F-4D97-AF65-F5344CB8AC3E}">
        <p14:creationId xmlns:p14="http://schemas.microsoft.com/office/powerpoint/2010/main" val="396974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the growth of a stock market&#10;&#10;Description automatically generated">
            <a:extLst>
              <a:ext uri="{FF2B5EF4-FFF2-40B4-BE49-F238E27FC236}">
                <a16:creationId xmlns:a16="http://schemas.microsoft.com/office/drawing/2014/main" id="{072606C4-7E81-BECF-5AD7-D9AE730C208F}"/>
              </a:ext>
            </a:extLst>
          </p:cNvPr>
          <p:cNvPicPr>
            <a:picLocks noChangeAspect="1"/>
          </p:cNvPicPr>
          <p:nvPr/>
        </p:nvPicPr>
        <p:blipFill>
          <a:blip r:embed="rId2"/>
          <a:stretch>
            <a:fillRect/>
          </a:stretch>
        </p:blipFill>
        <p:spPr>
          <a:xfrm>
            <a:off x="403830" y="266683"/>
            <a:ext cx="11384340" cy="6324633"/>
          </a:xfrm>
          <a:prstGeom prst="rect">
            <a:avLst/>
          </a:prstGeom>
        </p:spPr>
      </p:pic>
    </p:spTree>
    <p:extLst>
      <p:ext uri="{BB962C8B-B14F-4D97-AF65-F5344CB8AC3E}">
        <p14:creationId xmlns:p14="http://schemas.microsoft.com/office/powerpoint/2010/main" val="110440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A029-7673-8249-43FC-31B91BEFE7B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9A675F-7EE3-BF0E-23B9-DD104AB800E2}"/>
              </a:ext>
            </a:extLst>
          </p:cNvPr>
          <p:cNvSpPr>
            <a:spLocks noGrp="1"/>
          </p:cNvSpPr>
          <p:nvPr>
            <p:ph idx="1"/>
          </p:nvPr>
        </p:nvSpPr>
        <p:spPr/>
        <p:txBody>
          <a:bodyPr/>
          <a:lstStyle/>
          <a:p>
            <a:r>
              <a:rPr lang="en-US" dirty="0"/>
              <a:t>OCAs are only one form of vessel sharing agreements (VSA); we do not observe any other form of VSA. </a:t>
            </a:r>
          </a:p>
          <a:p>
            <a:endParaRPr lang="en-US" dirty="0"/>
          </a:p>
        </p:txBody>
      </p:sp>
    </p:spTree>
    <p:extLst>
      <p:ext uri="{BB962C8B-B14F-4D97-AF65-F5344CB8AC3E}">
        <p14:creationId xmlns:p14="http://schemas.microsoft.com/office/powerpoint/2010/main" val="19362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1EA-023E-71A0-2641-C6EE20CC7065}"/>
              </a:ext>
            </a:extLst>
          </p:cNvPr>
          <p:cNvSpPr>
            <a:spLocks noGrp="1"/>
          </p:cNvSpPr>
          <p:nvPr>
            <p:ph type="title"/>
          </p:nvPr>
        </p:nvSpPr>
        <p:spPr/>
        <p:txBody>
          <a:bodyPr>
            <a:normAutofit fontScale="90000"/>
          </a:bodyPr>
          <a:lstStyle/>
          <a:p>
            <a:r>
              <a:rPr lang="en-US" dirty="0"/>
              <a:t>What are Ocean Carrier Alliances (OCAs)?</a:t>
            </a:r>
          </a:p>
        </p:txBody>
      </p:sp>
      <p:sp>
        <p:nvSpPr>
          <p:cNvPr id="3" name="Content Placeholder 2">
            <a:extLst>
              <a:ext uri="{FF2B5EF4-FFF2-40B4-BE49-F238E27FC236}">
                <a16:creationId xmlns:a16="http://schemas.microsoft.com/office/drawing/2014/main" id="{D37FBFD0-94EE-33A7-024C-F20DBBEA4FCF}"/>
              </a:ext>
            </a:extLst>
          </p:cNvPr>
          <p:cNvSpPr>
            <a:spLocks noGrp="1"/>
          </p:cNvSpPr>
          <p:nvPr>
            <p:ph idx="1"/>
          </p:nvPr>
        </p:nvSpPr>
        <p:spPr/>
        <p:txBody>
          <a:bodyPr/>
          <a:lstStyle/>
          <a:p>
            <a:r>
              <a:rPr lang="en-US" dirty="0"/>
              <a:t>Cooperative agreements between maritime freight carriers</a:t>
            </a:r>
          </a:p>
          <a:p>
            <a:r>
              <a:rPr lang="en-US" dirty="0"/>
              <a:t>Allies share capacity </a:t>
            </a:r>
          </a:p>
          <a:p>
            <a:pPr lvl="1"/>
            <a:r>
              <a:rPr lang="en-US" dirty="0"/>
              <a:t>e.g., Maersk will carry some cargo for Mediterranean and vice versa </a:t>
            </a:r>
          </a:p>
          <a:p>
            <a:r>
              <a:rPr lang="en-US" dirty="0"/>
              <a:t>OCAs allow carriers to offer additional services (e.g., additional lanes) and more efficiently allocate capacity.</a:t>
            </a:r>
          </a:p>
          <a:p>
            <a:r>
              <a:rPr lang="en-US" dirty="0"/>
              <a:t>The impact on shippers/consumers is not well studied. </a:t>
            </a:r>
          </a:p>
          <a:p>
            <a:pPr lvl="1"/>
            <a:r>
              <a:rPr lang="en-US" dirty="0"/>
              <a:t>For example, carriers sometimes offer very low prices on otherwise-used capacity in order to minimize empty haul. Under an alliance agreement, this capacity might be sold at normal prices to another carrier.  </a:t>
            </a:r>
          </a:p>
          <a:p>
            <a:endParaRPr lang="en-US" dirty="0"/>
          </a:p>
        </p:txBody>
      </p:sp>
    </p:spTree>
    <p:extLst>
      <p:ext uri="{BB962C8B-B14F-4D97-AF65-F5344CB8AC3E}">
        <p14:creationId xmlns:p14="http://schemas.microsoft.com/office/powerpoint/2010/main" val="162306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B255-42B9-C1B2-A31D-4AF7A1765882}"/>
              </a:ext>
            </a:extLst>
          </p:cNvPr>
          <p:cNvSpPr>
            <a:spLocks noGrp="1"/>
          </p:cNvSpPr>
          <p:nvPr>
            <p:ph type="title"/>
          </p:nvPr>
        </p:nvSpPr>
        <p:spPr/>
        <p:txBody>
          <a:bodyPr/>
          <a:lstStyle/>
          <a:p>
            <a:r>
              <a:rPr lang="en-US" dirty="0"/>
              <a:t>A Brief History of Alliances</a:t>
            </a:r>
          </a:p>
        </p:txBody>
      </p:sp>
      <p:pic>
        <p:nvPicPr>
          <p:cNvPr id="7" name="Picture 6" descr="A screen shot of a computer&#10;&#10;Description automatically generated">
            <a:extLst>
              <a:ext uri="{FF2B5EF4-FFF2-40B4-BE49-F238E27FC236}">
                <a16:creationId xmlns:a16="http://schemas.microsoft.com/office/drawing/2014/main" id="{A78AAFC6-1545-3678-51AC-68676CB0CD64}"/>
              </a:ext>
            </a:extLst>
          </p:cNvPr>
          <p:cNvPicPr>
            <a:picLocks noChangeAspect="1"/>
          </p:cNvPicPr>
          <p:nvPr/>
        </p:nvPicPr>
        <p:blipFill>
          <a:blip r:embed="rId2"/>
          <a:stretch>
            <a:fillRect/>
          </a:stretch>
        </p:blipFill>
        <p:spPr>
          <a:xfrm>
            <a:off x="1444310" y="1040182"/>
            <a:ext cx="9303380" cy="4996933"/>
          </a:xfrm>
          <a:prstGeom prst="rect">
            <a:avLst/>
          </a:prstGeom>
        </p:spPr>
      </p:pic>
      <p:sp>
        <p:nvSpPr>
          <p:cNvPr id="8" name="TextBox 7">
            <a:extLst>
              <a:ext uri="{FF2B5EF4-FFF2-40B4-BE49-F238E27FC236}">
                <a16:creationId xmlns:a16="http://schemas.microsoft.com/office/drawing/2014/main" id="{18206DCD-9F9A-82BD-D00C-9EFFDC57DADC}"/>
              </a:ext>
            </a:extLst>
          </p:cNvPr>
          <p:cNvSpPr txBox="1"/>
          <p:nvPr/>
        </p:nvSpPr>
        <p:spPr>
          <a:xfrm>
            <a:off x="7543800" y="6037115"/>
            <a:ext cx="3717100" cy="369332"/>
          </a:xfrm>
          <a:prstGeom prst="rect">
            <a:avLst/>
          </a:prstGeom>
          <a:noFill/>
        </p:spPr>
        <p:txBody>
          <a:bodyPr wrap="square" rtlCol="0">
            <a:spAutoFit/>
          </a:bodyPr>
          <a:lstStyle/>
          <a:p>
            <a:r>
              <a:rPr lang="en-US" i="1" dirty="0"/>
              <a:t>Source: Theo </a:t>
            </a:r>
            <a:r>
              <a:rPr lang="en-US" i="1" dirty="0" err="1"/>
              <a:t>Notteboom</a:t>
            </a:r>
            <a:r>
              <a:rPr lang="en-US" i="1" dirty="0"/>
              <a:t>, PEMP</a:t>
            </a:r>
          </a:p>
        </p:txBody>
      </p:sp>
    </p:spTree>
    <p:extLst>
      <p:ext uri="{BB962C8B-B14F-4D97-AF65-F5344CB8AC3E}">
        <p14:creationId xmlns:p14="http://schemas.microsoft.com/office/powerpoint/2010/main" val="32066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4277-4230-28CD-0D12-B6D55F85195D}"/>
              </a:ext>
            </a:extLst>
          </p:cNvPr>
          <p:cNvSpPr>
            <a:spLocks noGrp="1"/>
          </p:cNvSpPr>
          <p:nvPr>
            <p:ph type="title"/>
          </p:nvPr>
        </p:nvSpPr>
        <p:spPr/>
        <p:txBody>
          <a:bodyPr/>
          <a:lstStyle/>
          <a:p>
            <a:r>
              <a:rPr lang="en-US" dirty="0"/>
              <a:t>Do OCAs Reduce Competition?</a:t>
            </a:r>
          </a:p>
        </p:txBody>
      </p:sp>
      <p:sp>
        <p:nvSpPr>
          <p:cNvPr id="3" name="Content Placeholder 2">
            <a:extLst>
              <a:ext uri="{FF2B5EF4-FFF2-40B4-BE49-F238E27FC236}">
                <a16:creationId xmlns:a16="http://schemas.microsoft.com/office/drawing/2014/main" id="{17437E95-D6AF-30C6-F8BB-98A08C246D84}"/>
              </a:ext>
            </a:extLst>
          </p:cNvPr>
          <p:cNvSpPr>
            <a:spLocks noGrp="1"/>
          </p:cNvSpPr>
          <p:nvPr>
            <p:ph idx="1"/>
          </p:nvPr>
        </p:nvSpPr>
        <p:spPr/>
        <p:txBody>
          <a:bodyPr/>
          <a:lstStyle/>
          <a:p>
            <a:r>
              <a:rPr lang="en-US" dirty="0"/>
              <a:t>Carriers argue that the increased efficiencies help keep costs down and allow them to provide better service.</a:t>
            </a:r>
          </a:p>
          <a:p>
            <a:r>
              <a:rPr lang="en-US" dirty="0"/>
              <a:t>Shippers and regulating bodies are concerned that OCAs give carriers too much market power</a:t>
            </a:r>
          </a:p>
          <a:p>
            <a:pPr lvl="1"/>
            <a:r>
              <a:rPr lang="en-US" dirty="0"/>
              <a:t>Anecdotal reports from US producers include high prices, reductions in frequency of service, and reduced delivery windows</a:t>
            </a:r>
          </a:p>
        </p:txBody>
      </p:sp>
    </p:spTree>
    <p:extLst>
      <p:ext uri="{BB962C8B-B14F-4D97-AF65-F5344CB8AC3E}">
        <p14:creationId xmlns:p14="http://schemas.microsoft.com/office/powerpoint/2010/main" val="186162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5314-E236-98C6-DF03-DB40AAA03F99}"/>
              </a:ext>
            </a:extLst>
          </p:cNvPr>
          <p:cNvSpPr>
            <a:spLocks noGrp="1"/>
          </p:cNvSpPr>
          <p:nvPr>
            <p:ph type="title"/>
          </p:nvPr>
        </p:nvSpPr>
        <p:spPr/>
        <p:txBody>
          <a:bodyPr/>
          <a:lstStyle/>
          <a:p>
            <a:r>
              <a:rPr lang="en-US" dirty="0"/>
              <a:t>Antitrust Exemptions</a:t>
            </a:r>
          </a:p>
        </p:txBody>
      </p:sp>
      <p:sp>
        <p:nvSpPr>
          <p:cNvPr id="3" name="Content Placeholder 2">
            <a:extLst>
              <a:ext uri="{FF2B5EF4-FFF2-40B4-BE49-F238E27FC236}">
                <a16:creationId xmlns:a16="http://schemas.microsoft.com/office/drawing/2014/main" id="{3D3FFD83-0F9B-0B2F-3704-478038684AD5}"/>
              </a:ext>
            </a:extLst>
          </p:cNvPr>
          <p:cNvSpPr>
            <a:spLocks noGrp="1"/>
          </p:cNvSpPr>
          <p:nvPr>
            <p:ph idx="1"/>
          </p:nvPr>
        </p:nvSpPr>
        <p:spPr/>
        <p:txBody>
          <a:bodyPr/>
          <a:lstStyle/>
          <a:p>
            <a:r>
              <a:rPr lang="en-US" dirty="0"/>
              <a:t>Both US and EU have historically agreed that OCAs are a net good:</a:t>
            </a:r>
          </a:p>
          <a:p>
            <a:pPr lvl="1"/>
            <a:r>
              <a:rPr lang="en-US" dirty="0"/>
              <a:t>European Union’s Consortia Bloc Exemption Regulation (EU CBER) exempted OCAs from most EU antitrust rules</a:t>
            </a:r>
          </a:p>
          <a:p>
            <a:pPr lvl="1"/>
            <a:r>
              <a:rPr lang="en-US" dirty="0"/>
              <a:t>US regulates OCAs via the Federal Maritime Commission (FMC) rather than applying traditional antitrust regs </a:t>
            </a:r>
          </a:p>
          <a:p>
            <a:r>
              <a:rPr lang="en-US" dirty="0"/>
              <a:t>This tide may be changing</a:t>
            </a:r>
          </a:p>
          <a:p>
            <a:pPr lvl="1"/>
            <a:r>
              <a:rPr lang="en-US" dirty="0"/>
              <a:t>EU Consortia Block Exemption Regulation expired on 25 April 2024</a:t>
            </a:r>
          </a:p>
          <a:p>
            <a:pPr lvl="1"/>
            <a:r>
              <a:rPr lang="en-US" dirty="0"/>
              <a:t>US Congress is considering similar regulation changes</a:t>
            </a:r>
          </a:p>
          <a:p>
            <a:pPr lvl="2"/>
            <a:r>
              <a:rPr lang="en-US" dirty="0"/>
              <a:t>e.g. the Ocean Shipping Antitrust Enforcement Act </a:t>
            </a:r>
          </a:p>
        </p:txBody>
      </p:sp>
    </p:spTree>
    <p:extLst>
      <p:ext uri="{BB962C8B-B14F-4D97-AF65-F5344CB8AC3E}">
        <p14:creationId xmlns:p14="http://schemas.microsoft.com/office/powerpoint/2010/main" val="213320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FCF6-A5A0-B02A-783E-2193C1BFCF7E}"/>
              </a:ext>
            </a:extLst>
          </p:cNvPr>
          <p:cNvSpPr>
            <a:spLocks noGrp="1"/>
          </p:cNvSpPr>
          <p:nvPr>
            <p:ph type="title"/>
          </p:nvPr>
        </p:nvSpPr>
        <p:spPr/>
        <p:txBody>
          <a:bodyPr>
            <a:normAutofit/>
          </a:bodyPr>
          <a:lstStyle/>
          <a:p>
            <a:r>
              <a:rPr lang="en-US" dirty="0"/>
              <a:t>WSU Transportation Research Group</a:t>
            </a:r>
          </a:p>
        </p:txBody>
      </p:sp>
      <p:sp>
        <p:nvSpPr>
          <p:cNvPr id="3" name="Content Placeholder 2">
            <a:extLst>
              <a:ext uri="{FF2B5EF4-FFF2-40B4-BE49-F238E27FC236}">
                <a16:creationId xmlns:a16="http://schemas.microsoft.com/office/drawing/2014/main" id="{A16A1964-752C-2A09-5211-DCC330769732}"/>
              </a:ext>
            </a:extLst>
          </p:cNvPr>
          <p:cNvSpPr>
            <a:spLocks noGrp="1"/>
          </p:cNvSpPr>
          <p:nvPr>
            <p:ph idx="1"/>
          </p:nvPr>
        </p:nvSpPr>
        <p:spPr/>
        <p:txBody>
          <a:bodyPr/>
          <a:lstStyle/>
          <a:p>
            <a:r>
              <a:rPr lang="en-US" dirty="0">
                <a:solidFill>
                  <a:schemeClr val="tx1">
                    <a:alpha val="85000"/>
                  </a:schemeClr>
                </a:solidFill>
              </a:rPr>
              <a:t>USDA Grant</a:t>
            </a:r>
          </a:p>
          <a:p>
            <a:pPr lvl="1"/>
            <a:r>
              <a:rPr lang="en-US" dirty="0"/>
              <a:t>This research is supported by the U.S. Department of Agriculture, Agricultural Marketing Service. The findings and conclusions in this publication are those of the authors and should not be construed to represent any official USDA or U.S. Government determination or policy.</a:t>
            </a:r>
            <a:endParaRPr lang="en-US" dirty="0">
              <a:solidFill>
                <a:schemeClr val="tx1">
                  <a:alpha val="85000"/>
                </a:schemeClr>
              </a:solidFill>
            </a:endParaRPr>
          </a:p>
          <a:p>
            <a:r>
              <a:rPr lang="en-US" dirty="0">
                <a:solidFill>
                  <a:schemeClr val="tx1">
                    <a:alpha val="85000"/>
                  </a:schemeClr>
                </a:solidFill>
              </a:rPr>
              <a:t>Investigating impacts </a:t>
            </a:r>
            <a:r>
              <a:rPr lang="en-US" dirty="0"/>
              <a:t>of OCAs on Containerized Ag Exports</a:t>
            </a:r>
            <a:endParaRPr lang="en-US" dirty="0">
              <a:solidFill>
                <a:schemeClr val="tx1">
                  <a:alpha val="85000"/>
                </a:schemeClr>
              </a:solidFill>
            </a:endParaRPr>
          </a:p>
          <a:p>
            <a:pPr lvl="1"/>
            <a:r>
              <a:rPr lang="en-US" dirty="0">
                <a:solidFill>
                  <a:schemeClr val="tx1">
                    <a:alpha val="85000"/>
                  </a:schemeClr>
                </a:solidFill>
              </a:rPr>
              <a:t>Price</a:t>
            </a:r>
          </a:p>
          <a:p>
            <a:pPr lvl="1"/>
            <a:r>
              <a:rPr lang="en-US" dirty="0">
                <a:solidFill>
                  <a:schemeClr val="tx1">
                    <a:alpha val="85000"/>
                  </a:schemeClr>
                </a:solidFill>
              </a:rPr>
              <a:t>Quality of Service</a:t>
            </a:r>
          </a:p>
          <a:p>
            <a:pPr lvl="2"/>
            <a:r>
              <a:rPr lang="en-US" dirty="0">
                <a:solidFill>
                  <a:schemeClr val="tx1">
                    <a:alpha val="85000"/>
                  </a:schemeClr>
                </a:solidFill>
              </a:rPr>
              <a:t>Service Frequency (number of voyages, total capacity)</a:t>
            </a:r>
          </a:p>
          <a:p>
            <a:pPr lvl="2"/>
            <a:r>
              <a:rPr lang="en-US" dirty="0"/>
              <a:t>Competitive Options (number of carriers servicing a given lane)</a:t>
            </a:r>
            <a:endParaRPr lang="en-US" dirty="0">
              <a:solidFill>
                <a:schemeClr val="tx1">
                  <a:alpha val="85000"/>
                </a:schemeClr>
              </a:solidFill>
            </a:endParaRPr>
          </a:p>
        </p:txBody>
      </p:sp>
    </p:spTree>
    <p:extLst>
      <p:ext uri="{BB962C8B-B14F-4D97-AF65-F5344CB8AC3E}">
        <p14:creationId xmlns:p14="http://schemas.microsoft.com/office/powerpoint/2010/main" val="329155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CFF0-D9F3-AF5F-7929-8B88904CC5BF}"/>
              </a:ext>
            </a:extLst>
          </p:cNvPr>
          <p:cNvSpPr>
            <a:spLocks noGrp="1"/>
          </p:cNvSpPr>
          <p:nvPr>
            <p:ph type="title"/>
          </p:nvPr>
        </p:nvSpPr>
        <p:spPr>
          <a:xfrm>
            <a:off x="550862" y="549275"/>
            <a:ext cx="11091600" cy="921716"/>
          </a:xfrm>
        </p:spPr>
        <p:txBody>
          <a:bodyPr/>
          <a:lstStyle/>
          <a:p>
            <a:r>
              <a:rPr lang="en-US" dirty="0"/>
              <a:t>Data Sets</a:t>
            </a:r>
          </a:p>
        </p:txBody>
      </p:sp>
      <p:sp>
        <p:nvSpPr>
          <p:cNvPr id="3" name="Content Placeholder 2">
            <a:extLst>
              <a:ext uri="{FF2B5EF4-FFF2-40B4-BE49-F238E27FC236}">
                <a16:creationId xmlns:a16="http://schemas.microsoft.com/office/drawing/2014/main" id="{3C168641-2F2C-B26F-D8DD-3203CBD7147D}"/>
              </a:ext>
            </a:extLst>
          </p:cNvPr>
          <p:cNvSpPr>
            <a:spLocks noGrp="1"/>
          </p:cNvSpPr>
          <p:nvPr>
            <p:ph idx="1"/>
          </p:nvPr>
        </p:nvSpPr>
        <p:spPr>
          <a:xfrm>
            <a:off x="549537" y="1755391"/>
            <a:ext cx="11090274" cy="3979625"/>
          </a:xfrm>
        </p:spPr>
        <p:txBody>
          <a:bodyPr>
            <a:normAutofit lnSpcReduction="10000"/>
          </a:bodyPr>
          <a:lstStyle/>
          <a:p>
            <a:r>
              <a:rPr lang="en-US" dirty="0"/>
              <a:t>S&amp;P </a:t>
            </a:r>
            <a:r>
              <a:rPr lang="en-US" dirty="0" err="1"/>
              <a:t>Global’s</a:t>
            </a:r>
            <a:r>
              <a:rPr lang="en-US" dirty="0"/>
              <a:t> PIERS database</a:t>
            </a:r>
          </a:p>
          <a:p>
            <a:pPr lvl="1"/>
            <a:r>
              <a:rPr lang="en-US" dirty="0"/>
              <a:t>Bill of Lading level data including volume, date, arrival and departure ports, commodity codes, vessel IDs (IMO codes), etc.</a:t>
            </a:r>
          </a:p>
          <a:p>
            <a:pPr lvl="1"/>
            <a:r>
              <a:rPr lang="en-US" dirty="0"/>
              <a:t>Dataset captures all maritime containerized freight bills processed by US Customs since 2005 </a:t>
            </a:r>
          </a:p>
          <a:p>
            <a:pPr lvl="1"/>
            <a:r>
              <a:rPr lang="en-US" dirty="0"/>
              <a:t>~179M import bills, ~70M export bills</a:t>
            </a:r>
          </a:p>
          <a:p>
            <a:r>
              <a:rPr lang="en-US" dirty="0"/>
              <a:t>Alliance Membership Data</a:t>
            </a:r>
          </a:p>
          <a:p>
            <a:pPr lvl="1"/>
            <a:r>
              <a:rPr lang="en-US" dirty="0"/>
              <a:t>Referencing the work of Port Economics, Management and Policy’s Theo </a:t>
            </a:r>
            <a:r>
              <a:rPr lang="en-US" dirty="0" err="1"/>
              <a:t>Notteboom</a:t>
            </a:r>
            <a:r>
              <a:rPr lang="en-US" dirty="0"/>
              <a:t> </a:t>
            </a:r>
          </a:p>
          <a:p>
            <a:r>
              <a:rPr lang="en-US" dirty="0"/>
              <a:t>Future analysis will include </a:t>
            </a:r>
            <a:r>
              <a:rPr lang="en-US" dirty="0" err="1"/>
              <a:t>Drewery’s</a:t>
            </a:r>
            <a:r>
              <a:rPr lang="en-US" dirty="0"/>
              <a:t> Container Insights price data</a:t>
            </a:r>
          </a:p>
          <a:p>
            <a:pPr lvl="1"/>
            <a:r>
              <a:rPr lang="en-US" dirty="0"/>
              <a:t>Average prices per TEU for a given lane and month</a:t>
            </a:r>
          </a:p>
        </p:txBody>
      </p:sp>
    </p:spTree>
    <p:extLst>
      <p:ext uri="{BB962C8B-B14F-4D97-AF65-F5344CB8AC3E}">
        <p14:creationId xmlns:p14="http://schemas.microsoft.com/office/powerpoint/2010/main" val="332860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F77-54E7-5CCE-8DC8-8B127751AF3E}"/>
              </a:ext>
            </a:extLst>
          </p:cNvPr>
          <p:cNvSpPr>
            <a:spLocks noGrp="1"/>
          </p:cNvSpPr>
          <p:nvPr>
            <p:ph type="title"/>
          </p:nvPr>
        </p:nvSpPr>
        <p:spPr/>
        <p:txBody>
          <a:bodyPr/>
          <a:lstStyle/>
          <a:p>
            <a:r>
              <a:rPr lang="en-US" dirty="0"/>
              <a:t>West Coast Exports	</a:t>
            </a:r>
          </a:p>
        </p:txBody>
      </p:sp>
      <p:sp>
        <p:nvSpPr>
          <p:cNvPr id="3" name="Content Placeholder 2">
            <a:extLst>
              <a:ext uri="{FF2B5EF4-FFF2-40B4-BE49-F238E27FC236}">
                <a16:creationId xmlns:a16="http://schemas.microsoft.com/office/drawing/2014/main" id="{F14797B4-7159-0C1C-7514-D17F610840B4}"/>
              </a:ext>
            </a:extLst>
          </p:cNvPr>
          <p:cNvSpPr>
            <a:spLocks noGrp="1"/>
          </p:cNvSpPr>
          <p:nvPr>
            <p:ph idx="1"/>
          </p:nvPr>
        </p:nvSpPr>
        <p:spPr/>
        <p:txBody>
          <a:bodyPr/>
          <a:lstStyle/>
          <a:p>
            <a:r>
              <a:rPr lang="en-US" dirty="0"/>
              <a:t>Since we are initially focused on the impacts of OCAs on US producers and this is PNREC, this presentation presents data from US West Coast ports only.</a:t>
            </a:r>
          </a:p>
        </p:txBody>
      </p:sp>
    </p:spTree>
    <p:extLst>
      <p:ext uri="{BB962C8B-B14F-4D97-AF65-F5344CB8AC3E}">
        <p14:creationId xmlns:p14="http://schemas.microsoft.com/office/powerpoint/2010/main" val="143817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squares&#10;&#10;Description automatically generated">
            <a:extLst>
              <a:ext uri="{FF2B5EF4-FFF2-40B4-BE49-F238E27FC236}">
                <a16:creationId xmlns:a16="http://schemas.microsoft.com/office/drawing/2014/main" id="{CBC16A60-BF90-9970-FD32-3E1DAB180CC0}"/>
              </a:ext>
            </a:extLst>
          </p:cNvPr>
          <p:cNvPicPr>
            <a:picLocks noChangeAspect="1"/>
          </p:cNvPicPr>
          <p:nvPr/>
        </p:nvPicPr>
        <p:blipFill>
          <a:blip r:embed="rId2"/>
          <a:stretch>
            <a:fillRect/>
          </a:stretch>
        </p:blipFill>
        <p:spPr>
          <a:xfrm>
            <a:off x="392353" y="260307"/>
            <a:ext cx="11407294" cy="6337386"/>
          </a:xfrm>
          <a:prstGeom prst="rect">
            <a:avLst/>
          </a:prstGeom>
        </p:spPr>
      </p:pic>
    </p:spTree>
    <p:extLst>
      <p:ext uri="{BB962C8B-B14F-4D97-AF65-F5344CB8AC3E}">
        <p14:creationId xmlns:p14="http://schemas.microsoft.com/office/powerpoint/2010/main" val="1585077462"/>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648</TotalTime>
  <Words>588</Words>
  <Application>Microsoft Macintosh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Cambria Math</vt:lpstr>
      <vt:lpstr>3DFloatVTI</vt:lpstr>
      <vt:lpstr>Analyzing Ocean Carrier Alliances</vt:lpstr>
      <vt:lpstr>What are Ocean Carrier Alliances (OCAs)?</vt:lpstr>
      <vt:lpstr>A Brief History of Alliances</vt:lpstr>
      <vt:lpstr>Do OCAs Reduce Competition?</vt:lpstr>
      <vt:lpstr>Antitrust Exemptions</vt:lpstr>
      <vt:lpstr>WSU Transportation Research Group</vt:lpstr>
      <vt:lpstr>Data Sets</vt:lpstr>
      <vt:lpstr>West Coast Exports </vt:lpstr>
      <vt:lpstr>PowerPoint Presentation</vt:lpstr>
      <vt:lpstr>PowerPoint Presentation</vt:lpstr>
      <vt:lpstr>Measuring OCA Utilization</vt:lpstr>
      <vt:lpstr>Cargo Sharing</vt:lpstr>
      <vt:lpstr>PowerPoint Presentation</vt:lpstr>
      <vt:lpstr>PowerPoint Presentation</vt:lpstr>
      <vt:lpstr>PowerPoint Presentation</vt:lpstr>
      <vt:lpstr>PowerPoint Presentation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Carrier Alliances</dc:title>
  <dc:creator>Wilson, Adam</dc:creator>
  <cp:lastModifiedBy>Wilson, Adam</cp:lastModifiedBy>
  <cp:revision>12</cp:revision>
  <dcterms:created xsi:type="dcterms:W3CDTF">2024-05-10T22:22:08Z</dcterms:created>
  <dcterms:modified xsi:type="dcterms:W3CDTF">2024-05-16T23:03:06Z</dcterms:modified>
</cp:coreProperties>
</file>