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53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1" r:id="rId21"/>
    <p:sldId id="305" r:id="rId22"/>
    <p:sldId id="302" r:id="rId23"/>
    <p:sldId id="30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8" r:id="rId43"/>
    <p:sldId id="294" r:id="rId44"/>
    <p:sldId id="295" r:id="rId45"/>
    <p:sldId id="300" r:id="rId46"/>
    <p:sldId id="29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6114485-00E1-471C-A478-AFC0CF1F009E}">
          <p14:sldIdLst>
            <p14:sldId id="256"/>
            <p14:sldId id="257"/>
            <p14:sldId id="258"/>
          </p14:sldIdLst>
        </p14:section>
        <p14:section name="Defining Classes" id="{02D17AAC-C6BA-4BBC-B1DF-1678DD0F54DD}">
          <p14:sldIdLst>
            <p14:sldId id="259"/>
            <p14:sldId id="260"/>
            <p14:sldId id="261"/>
            <p14:sldId id="262"/>
            <p14:sldId id="263"/>
            <p14:sldId id="264"/>
            <p14:sldId id="539"/>
          </p14:sldIdLst>
        </p14:section>
        <p14:section name="Class Data" id="{A858B91C-A984-4BFF-BF93-C867F64B5027}">
          <p14:sldIdLst>
            <p14:sldId id="266"/>
            <p14:sldId id="267"/>
            <p14:sldId id="268"/>
            <p14:sldId id="269"/>
            <p14:sldId id="270"/>
          </p14:sldIdLst>
        </p14:section>
        <p14:section name="Methods" id="{CA6C5A74-2AD1-4C42-BE6D-D9B1148CB00A}">
          <p14:sldIdLst>
            <p14:sldId id="271"/>
            <p14:sldId id="272"/>
            <p14:sldId id="273"/>
            <p14:sldId id="274"/>
            <p14:sldId id="301"/>
            <p14:sldId id="305"/>
            <p14:sldId id="302"/>
            <p14:sldId id="303"/>
            <p14:sldId id="275"/>
            <p14:sldId id="276"/>
          </p14:sldIdLst>
        </p14:section>
        <p14:section name="Constructors" id="{5694C33E-B8AD-4267-9E4C-00A83BCDE3E8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tatic Members" id="{CC2160CD-E614-48D5-B4D8-6825E071E639}">
          <p14:sldIdLst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55293CDF-12DD-409C-95EC-E8C346919B33}">
          <p14:sldIdLst>
            <p14:sldId id="292"/>
            <p14:sldId id="298"/>
            <p14:sldId id="294"/>
            <p14:sldId id="295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230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118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4021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6162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54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2698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449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75899-8E32-4A3A-AE82-7B86819110A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3021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9834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9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3991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929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9430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5734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0674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298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639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4269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559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062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930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5040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731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7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7/Defining-Classes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Classes, Fields, Constructors, Methods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574000"/>
            <a:ext cx="2248400" cy="2248400"/>
          </a:xfrm>
          <a:prstGeom prst="rect">
            <a:avLst/>
          </a:prstGeom>
        </p:spPr>
      </p:pic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334540"/>
            <a:ext cx="2951518" cy="363232"/>
          </a:xfrm>
        </p:spPr>
        <p:txBody>
          <a:bodyPr/>
          <a:lstStyle/>
          <a:p>
            <a:r>
              <a:rPr lang="en-US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5931"/>
            <a:ext cx="5867400" cy="4824103"/>
          </a:xfrm>
        </p:spPr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6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28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7" y="4012659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09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D6Dice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4012659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Data Inside a Class</a:t>
            </a:r>
          </a:p>
        </p:txBody>
      </p:sp>
    </p:spTree>
    <p:extLst>
      <p:ext uri="{BB962C8B-B14F-4D97-AF65-F5344CB8AC3E}">
        <p14:creationId xmlns:p14="http://schemas.microsoft.com/office/powerpoint/2010/main" val="339054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7"/>
            <a:ext cx="6415277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public class Car {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String </a:t>
            </a:r>
            <a:r>
              <a:rPr lang="en-US" sz="2400" dirty="0">
                <a:solidFill>
                  <a:schemeClr val="tx1"/>
                </a:solidFill>
              </a:rPr>
              <a:t>brand;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int </a:t>
            </a:r>
            <a:r>
              <a:rPr lang="en-US" sz="2400" dirty="0">
                <a:solidFill>
                  <a:schemeClr val="tx1"/>
                </a:solidFill>
              </a:rPr>
              <a:t>year;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</a:t>
            </a:r>
            <a:r>
              <a:rPr lang="en-US" sz="2400" dirty="0">
                <a:solidFill>
                  <a:schemeClr val="bg1"/>
                </a:solidFill>
              </a:rPr>
              <a:t> Person </a:t>
            </a:r>
            <a:r>
              <a:rPr lang="en-US" sz="2400" dirty="0">
                <a:solidFill>
                  <a:schemeClr val="tx1"/>
                </a:solidFill>
              </a:rPr>
              <a:t>owner;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72200" y="4303202"/>
            <a:ext cx="2895600" cy="737974"/>
          </a:xfrm>
          <a:prstGeom prst="wedgeRoundRectCallout">
            <a:avLst>
              <a:gd name="adj1" fmla="val -49290"/>
              <a:gd name="adj2" fmla="val -19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can be of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any type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388" y="1141093"/>
            <a:ext cx="10870413" cy="641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8">
                <a:solidFill>
                  <a:srgbClr val="234465"/>
                </a:solidFill>
              </a:rPr>
              <a:t>Class </a:t>
            </a:r>
            <a:r>
              <a:rPr lang="en-US" sz="3398"/>
              <a:t>fields</a:t>
            </a:r>
            <a:r>
              <a:rPr lang="en-US" sz="3398">
                <a:solidFill>
                  <a:srgbClr val="234465"/>
                </a:solidFill>
              </a:rPr>
              <a:t> have </a:t>
            </a:r>
            <a:r>
              <a:rPr lang="en-US" sz="3398" b="1">
                <a:solidFill>
                  <a:schemeClr val="bg1"/>
                </a:solidFill>
              </a:rPr>
              <a:t>access modifiers</a:t>
            </a:r>
            <a:r>
              <a:rPr lang="en-US" sz="3398">
                <a:solidFill>
                  <a:srgbClr val="234465"/>
                </a:solidFill>
              </a:rPr>
              <a:t>, </a:t>
            </a:r>
            <a:r>
              <a:rPr lang="en-US" sz="3398" b="1">
                <a:solidFill>
                  <a:schemeClr val="bg1"/>
                </a:solidFill>
              </a:rPr>
              <a:t>type</a:t>
            </a:r>
            <a:r>
              <a:rPr lang="en-US" sz="3398">
                <a:solidFill>
                  <a:srgbClr val="234465"/>
                </a:solidFill>
              </a:rPr>
              <a:t> and </a:t>
            </a:r>
            <a:r>
              <a:rPr lang="en-US" sz="3398" b="1">
                <a:solidFill>
                  <a:schemeClr val="bg1"/>
                </a:solidFill>
              </a:rPr>
              <a:t>name</a:t>
            </a:r>
            <a:endParaRPr lang="en-US" sz="3398" b="1" dirty="0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867401" y="2085650"/>
            <a:ext cx="992189" cy="469149"/>
          </a:xfrm>
          <a:prstGeom prst="wedgeRoundRectCallout">
            <a:avLst>
              <a:gd name="adj1" fmla="val -74776"/>
              <a:gd name="adj2" fmla="val 70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83388" y="2286001"/>
            <a:ext cx="2281995" cy="633498"/>
          </a:xfrm>
          <a:prstGeom prst="wedgeRoundRectCallout">
            <a:avLst>
              <a:gd name="adj1" fmla="val 65226"/>
              <a:gd name="adj2" fmla="val 31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access modifier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05601" y="2919499"/>
            <a:ext cx="992189" cy="469149"/>
          </a:xfrm>
          <a:prstGeom prst="wedgeRoundRectCallout">
            <a:avLst>
              <a:gd name="adj1" fmla="val -68388"/>
              <a:gd name="adj2" fmla="val -45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name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36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/>
              <a:t>class </a:t>
            </a:r>
            <a:r>
              <a:rPr lang="en-US" b="1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Define Car Class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8249" y="2375454"/>
            <a:ext cx="4934536" cy="2724382"/>
            <a:chOff x="-330155" y="2077297"/>
            <a:chExt cx="3161616" cy="27243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Car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290150" y="2756946"/>
              <a:ext cx="3121611" cy="12781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30155" y="4247807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3427" y="3621091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039490" y="2265540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630378" y="303318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30378" y="4333244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methods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1B71A6-B62D-44D6-A091-FC1AF84DC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6000" y="1896419"/>
            <a:ext cx="4844415" cy="3800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184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Define Car Class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677817" y="2125190"/>
            <a:ext cx="4836365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bg1"/>
                </a:solidFill>
                <a:effectLst/>
              </a:rPr>
              <a:t>public class </a:t>
            </a:r>
            <a:r>
              <a:rPr lang="en-GB" sz="3200" dirty="0">
                <a:solidFill>
                  <a:schemeClr val="tx1"/>
                </a:solidFill>
                <a:effectLst/>
              </a:rPr>
              <a:t>Car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brand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model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int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3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b="1" dirty="0">
                <a:solidFill>
                  <a:schemeClr val="bg1"/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6222" y="3348533"/>
            <a:ext cx="554328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3200" dirty="0">
                <a:solidFill>
                  <a:schemeClr val="tx1"/>
                </a:solidFill>
                <a:effectLst/>
              </a:rPr>
              <a:t>Car {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>
                <a:solidFill>
                  <a:schemeClr val="bg1"/>
                </a:solidFill>
                <a:effectLst/>
              </a:rPr>
              <a:t>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brand;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model;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026077" y="2631239"/>
            <a:ext cx="2738520" cy="578882"/>
          </a:xfrm>
          <a:prstGeom prst="wedgeRoundRectCallout">
            <a:avLst>
              <a:gd name="adj1" fmla="val -56509"/>
              <a:gd name="adj2" fmla="val 411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49877" y="5097548"/>
            <a:ext cx="2890920" cy="578882"/>
          </a:xfrm>
          <a:prstGeom prst="wedgeRoundRectCallout">
            <a:avLst>
              <a:gd name="adj1" fmla="val -33176"/>
              <a:gd name="adj2" fmla="val -73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Member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703149" y="4041940"/>
            <a:ext cx="3442996" cy="1055608"/>
          </a:xfrm>
          <a:prstGeom prst="wedgeRoundRectCallout">
            <a:avLst>
              <a:gd name="adj1" fmla="val -57504"/>
              <a:gd name="adj2" fmla="val -20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should always be private!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6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Defining a Class Behaviour</a:t>
            </a:r>
          </a:p>
        </p:txBody>
      </p:sp>
    </p:spTree>
    <p:extLst>
      <p:ext uri="{BB962C8B-B14F-4D97-AF65-F5344CB8AC3E}">
        <p14:creationId xmlns:p14="http://schemas.microsoft.com/office/powerpoint/2010/main" val="397982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6082" y="2104884"/>
            <a:ext cx="77500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increaseHP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value)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+= value;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11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mutators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0224" y="1666453"/>
            <a:ext cx="1069377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private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getHorsePower</a:t>
            </a:r>
            <a:r>
              <a:rPr lang="en-US" sz="2800" dirty="0">
                <a:solidFill>
                  <a:schemeClr val="bg1"/>
                </a:solidFill>
                <a:effectLst/>
              </a:rPr>
              <a:t>()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return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setHorsePower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6395" y="1710408"/>
            <a:ext cx="2749094" cy="510778"/>
          </a:xfrm>
          <a:prstGeom prst="wedgeRoundRectCallout">
            <a:avLst>
              <a:gd name="adj1" fmla="val -57988"/>
              <a:gd name="adj2" fmla="val 35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Field</a:t>
            </a:r>
            <a:r>
              <a:rPr lang="bg-BG" sz="2400" b="1" noProof="1">
                <a:solidFill>
                  <a:schemeClr val="bg2"/>
                </a:solidFill>
                <a:latin typeface="Calibri" panose="020F0502020204030204"/>
              </a:rPr>
              <a:t> </a:t>
            </a:r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is hidden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277879" y="2221186"/>
            <a:ext cx="2827789" cy="919401"/>
          </a:xfrm>
          <a:prstGeom prst="wedgeRoundRectCallout">
            <a:avLst>
              <a:gd name="adj1" fmla="val -56251"/>
              <a:gd name="adj2" fmla="val -14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Getter provides access to field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32971" y="4150018"/>
            <a:ext cx="3685859" cy="510778"/>
          </a:xfrm>
          <a:prstGeom prst="wedgeRoundRectCallout">
            <a:avLst>
              <a:gd name="adj1" fmla="val -56514"/>
              <a:gd name="adj2" fmla="val 50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Setter provide field change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743198" y="3649334"/>
            <a:ext cx="3135087" cy="919401"/>
          </a:xfrm>
          <a:prstGeom prst="wedgeRoundRectCallout">
            <a:avLst>
              <a:gd name="adj1" fmla="val -12103"/>
              <a:gd name="adj2" fmla="val -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GB" sz="2400" b="1" noProof="1">
                <a:solidFill>
                  <a:srgbClr val="FFFFFF"/>
                </a:solidFill>
                <a:latin typeface="Calibri" panose="020F0502020204030204"/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89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Prevent field hiding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Refers to a current object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6000" y="3090803"/>
            <a:ext cx="9671401" cy="3572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private int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setSidesNotWorking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6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 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Constructors,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18EFA33B-D489-431F-A658-F209F5E42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860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We can use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  <a:r>
              <a:rPr lang="en-US" dirty="0"/>
              <a:t>method to get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representation of an object.</a:t>
            </a:r>
          </a:p>
          <a:p>
            <a:pPr lvl="0"/>
            <a:r>
              <a:rPr lang="en-US" sz="3198" dirty="0"/>
              <a:t>Whenever we try to print the Object reference then internally </a:t>
            </a:r>
            <a:r>
              <a:rPr lang="en-US" sz="3198" b="1" dirty="0">
                <a:solidFill>
                  <a:schemeClr val="bg1"/>
                </a:solidFill>
              </a:rPr>
              <a:t>toString()</a:t>
            </a:r>
            <a:r>
              <a:rPr lang="en-US" sz="3198" dirty="0"/>
              <a:t> method is invoked.</a:t>
            </a:r>
          </a:p>
          <a:p>
            <a:pPr lvl="0"/>
            <a:r>
              <a:rPr lang="en-US" dirty="0"/>
              <a:t>If we did not define toString() method in your class then Object class toString()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toString() </a:t>
            </a:r>
            <a:r>
              <a:rPr lang="en-US" dirty="0"/>
              <a:t>Method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8586" y="5094000"/>
            <a:ext cx="98748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//Car@3feba861</a:t>
            </a:r>
          </a:p>
        </p:txBody>
      </p:sp>
    </p:spTree>
    <p:extLst>
      <p:ext uri="{BB962C8B-B14F-4D97-AF65-F5344CB8AC3E}">
        <p14:creationId xmlns:p14="http://schemas.microsoft.com/office/powerpoint/2010/main" val="259635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If you define toString() method in your class then your implemented/Overridden toString() method will be called..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toString() </a:t>
            </a:r>
            <a:r>
              <a:rPr lang="en-US" dirty="0"/>
              <a:t>Method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12573" y="5657349"/>
            <a:ext cx="98748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//BMW:M3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6830960-877E-4C1F-91D1-BF3D87099FAD}"/>
              </a:ext>
            </a:extLst>
          </p:cNvPr>
          <p:cNvSpPr txBox="1">
            <a:spLocks/>
          </p:cNvSpPr>
          <p:nvPr/>
        </p:nvSpPr>
        <p:spPr>
          <a:xfrm>
            <a:off x="1112573" y="2364954"/>
            <a:ext cx="9874827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class Car {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@Override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String toString()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    return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this.brand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+ ":" +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this.model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186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</a:rPr>
              <a:t>equals()</a:t>
            </a:r>
            <a:r>
              <a:rPr lang="en-US" dirty="0"/>
              <a:t> method is used to compare equality of two Objects</a:t>
            </a:r>
            <a:endParaRPr lang="en-US" sz="3198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equals() </a:t>
            </a:r>
            <a:r>
              <a:rPr lang="en-US" dirty="0"/>
              <a:t>Method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24210" y="2361953"/>
            <a:ext cx="1114343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firstCar = new Car("BMW","M3");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secondCar = new Car("Mercedes","C63 AMG");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 isEqual = firstCar.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equals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(secondCar);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System.out.println(isEqual);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//false</a:t>
            </a:r>
          </a:p>
        </p:txBody>
      </p:sp>
    </p:spTree>
    <p:extLst>
      <p:ext uri="{BB962C8B-B14F-4D97-AF65-F5344CB8AC3E}">
        <p14:creationId xmlns:p14="http://schemas.microsoft.com/office/powerpoint/2010/main" val="28185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Method returns 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for the Method class object. </a:t>
            </a:r>
          </a:p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is always the same if the object doesn’t change.</a:t>
            </a:r>
          </a:p>
          <a:p>
            <a:pPr lvl="1"/>
            <a:r>
              <a:rPr lang="en-US" dirty="0"/>
              <a:t>Syntax: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hashCode() </a:t>
            </a:r>
            <a:r>
              <a:rPr lang="en-US" dirty="0"/>
              <a:t>Method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2A5DC61-077B-4AA2-A317-6F76C5646DDB}"/>
              </a:ext>
            </a:extLst>
          </p:cNvPr>
          <p:cNvSpPr txBox="1">
            <a:spLocks/>
          </p:cNvSpPr>
          <p:nvPr/>
        </p:nvSpPr>
        <p:spPr>
          <a:xfrm>
            <a:off x="1500480" y="3676434"/>
            <a:ext cx="1039626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 hash = 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hashCode()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//integer value which represents hashCode value for this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System.out.println(hash);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//1072408673</a:t>
            </a:r>
          </a:p>
        </p:txBody>
      </p:sp>
    </p:spTree>
    <p:extLst>
      <p:ext uri="{BB962C8B-B14F-4D97-AF65-F5344CB8AC3E}">
        <p14:creationId xmlns:p14="http://schemas.microsoft.com/office/powerpoint/2010/main" val="101862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Car Info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6092" y="2528654"/>
            <a:ext cx="5135109" cy="3193753"/>
            <a:chOff x="-318235" y="2319950"/>
            <a:chExt cx="3149695" cy="31937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18235" y="2319950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Car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15153" y="2896821"/>
              <a:ext cx="3135740" cy="88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79218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+setBrand():void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+getBrand():String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+carInfo():String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99486" y="3843142"/>
            <a:ext cx="327663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520421" y="5864346"/>
            <a:ext cx="1854572" cy="426137"/>
          </a:xfrm>
          <a:prstGeom prst="wedgeRoundRectCallout">
            <a:avLst>
              <a:gd name="adj1" fmla="val -28574"/>
              <a:gd name="adj2" fmla="val -67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56092" y="1889796"/>
            <a:ext cx="1878799" cy="426137"/>
          </a:xfrm>
          <a:prstGeom prst="wedgeRoundRectCallout">
            <a:avLst>
              <a:gd name="adj1" fmla="val -26621"/>
              <a:gd name="adj2" fmla="val 77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902649" y="3805641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return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565" y="628231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9E80C1-9CF5-4FC4-81F1-ED53748FDC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46502" y="2528654"/>
            <a:ext cx="5213350" cy="316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25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Car Info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7900" y="1295401"/>
            <a:ext cx="10972800" cy="50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Car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brand;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model;</a:t>
            </a: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/>
                </a:solidFill>
                <a:effectLst/>
              </a:rPr>
              <a:t>  private int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public void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setBrand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)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bg-BG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>
                <a:solidFill>
                  <a:schemeClr val="tx1"/>
                </a:solidFill>
                <a:effectLst/>
              </a:rPr>
              <a:t>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getBrand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 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carInfo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String.format</a:t>
            </a:r>
            <a:r>
              <a:rPr lang="en-GB" sz="2400" dirty="0">
                <a:solidFill>
                  <a:schemeClr val="tx1"/>
                </a:solidFill>
                <a:effectLst/>
              </a:rPr>
              <a:t>("</a:t>
            </a:r>
            <a:r>
              <a:rPr lang="en-US" sz="2400" dirty="0">
                <a:solidFill>
                  <a:schemeClr val="tx1"/>
                </a:solidFill>
                <a:effectLst/>
              </a:rPr>
              <a:t>The car is: %s %s - %d HP.</a:t>
            </a:r>
            <a:r>
              <a:rPr lang="en-GB" sz="2400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Create the other Getters and Setters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Test the program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7E55-540B-4F49-A06D-8F0353FE7E3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23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1705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  <a:p>
            <a:r>
              <a:rPr lang="en-GB" dirty="0"/>
              <a:t>The only one way to </a:t>
            </a:r>
            <a:r>
              <a:rPr lang="en-GB" b="1" dirty="0">
                <a:solidFill>
                  <a:schemeClr val="bg1"/>
                </a:solidFill>
              </a:rPr>
              <a:t>call a constructor</a:t>
            </a:r>
            <a:r>
              <a:rPr lang="en-GB" dirty="0"/>
              <a:t> in Java is </a:t>
            </a:r>
            <a:br>
              <a:rPr lang="en-GB" dirty="0"/>
            </a:br>
            <a:r>
              <a:rPr lang="en-GB" dirty="0"/>
              <a:t>through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3199" y="3225681"/>
            <a:ext cx="416280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public class Car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private String brand;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</a:t>
            </a:r>
            <a:r>
              <a:rPr lang="en-US" sz="2400" dirty="0">
                <a:solidFill>
                  <a:srgbClr val="FFA000"/>
                </a:solidFill>
              </a:rPr>
              <a:t>Car() </a:t>
            </a:r>
            <a:r>
              <a:rPr lang="en-US" sz="2400" dirty="0">
                <a:solidFill>
                  <a:srgbClr val="234465"/>
                </a:solidFill>
              </a:rPr>
              <a:t>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  </a:t>
            </a:r>
            <a:r>
              <a:rPr lang="en-US" sz="2400" dirty="0" err="1">
                <a:solidFill>
                  <a:srgbClr val="234465"/>
                </a:solidFill>
              </a:rPr>
              <a:t>this.brand</a:t>
            </a:r>
            <a:r>
              <a:rPr lang="en-US" sz="2400" dirty="0">
                <a:solidFill>
                  <a:srgbClr val="234465"/>
                </a:solidFill>
              </a:rPr>
              <a:t> = "BMW";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53060" y="4147727"/>
            <a:ext cx="2895600" cy="899547"/>
          </a:xfrm>
          <a:prstGeom prst="wedgeRoundRectCallout">
            <a:avLst>
              <a:gd name="adj1" fmla="val -57459"/>
              <a:gd name="adj2" fmla="val -18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9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2000406"/>
            <a:ext cx="858766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2800" dirty="0">
                <a:solidFill>
                  <a:schemeClr val="tx1"/>
                </a:solidFill>
                <a:effectLst/>
              </a:rPr>
              <a:t>Car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800" dirty="0">
                <a:solidFill>
                  <a:schemeClr val="bg1"/>
                </a:solidFill>
                <a:effectLst/>
              </a:rPr>
              <a:t> brand;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public Car()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brand</a:t>
            </a:r>
            <a:r>
              <a:rPr lang="en-US" sz="2800" dirty="0">
                <a:solidFill>
                  <a:schemeClr val="bg1"/>
                </a:solidFill>
                <a:effectLst/>
              </a:rPr>
              <a:t> = </a:t>
            </a:r>
            <a:r>
              <a:rPr lang="en-US" sz="2800" dirty="0">
                <a:solidFill>
                  <a:schemeClr val="tx1"/>
                </a:solidFill>
                <a:effectLst/>
              </a:rPr>
              <a:t>"unknown";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35757" y="3336957"/>
            <a:ext cx="3030243" cy="919401"/>
          </a:xfrm>
          <a:prstGeom prst="wedgeRoundRectCallout">
            <a:avLst>
              <a:gd name="adj1" fmla="val -58196"/>
              <a:gd name="adj2" fmla="val -18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Overloading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2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1935" y="1659613"/>
            <a:ext cx="9570752" cy="5046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 private String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endParaRPr lang="en-US" sz="2400" dirty="0">
              <a:solidFill>
                <a:schemeClr val="tx2"/>
              </a:solidFill>
              <a:effectLst/>
            </a:endParaRP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brand, int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817618" y="5203099"/>
            <a:ext cx="3138677" cy="919401"/>
          </a:xfrm>
          <a:prstGeom prst="wedgeRoundRectCallout">
            <a:avLst>
              <a:gd name="adj1" fmla="val -36188"/>
              <a:gd name="adj2" fmla="val -60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all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80969" y="2836134"/>
            <a:ext cx="3276600" cy="919401"/>
          </a:xfrm>
          <a:prstGeom prst="wedgeRoundRectCallout">
            <a:avLst>
              <a:gd name="adj1" fmla="val -56380"/>
              <a:gd name="adj2" fmla="val -17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one parameter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32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6222" y="1899612"/>
            <a:ext cx="920676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String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List&lt;Part&gt; parts;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Car(String brand)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8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this.parts</a:t>
            </a:r>
            <a:r>
              <a:rPr lang="en-US" sz="2800" dirty="0">
                <a:solidFill>
                  <a:schemeClr val="tx2"/>
                </a:solidFill>
                <a:effectLst/>
              </a:rPr>
              <a:t> = new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ArrayList</a:t>
            </a:r>
            <a:r>
              <a:rPr lang="en-US" sz="2800" dirty="0">
                <a:solidFill>
                  <a:schemeClr val="tx2"/>
                </a:solidFill>
                <a:effectLst/>
              </a:rPr>
              <a:t>&lt;&gt;();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86835" y="3436194"/>
            <a:ext cx="2660012" cy="950226"/>
          </a:xfrm>
          <a:prstGeom prst="wedgeRoundRectCallout">
            <a:avLst>
              <a:gd name="adj1" fmla="val -55447"/>
              <a:gd name="adj2" fmla="val 42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Always ensure correct state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1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990601"/>
            <a:ext cx="11804822" cy="5570355"/>
          </a:xfrm>
        </p:spPr>
        <p:txBody>
          <a:bodyPr/>
          <a:lstStyle/>
          <a:p>
            <a:r>
              <a:rPr lang="en-GB" dirty="0"/>
              <a:t>Constructors can </a:t>
            </a:r>
            <a:r>
              <a:rPr lang="en-GB" b="1" dirty="0">
                <a:solidFill>
                  <a:schemeClr val="bg1"/>
                </a:solidFill>
              </a:rPr>
              <a:t>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0382" y="1604897"/>
            <a:ext cx="7742383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String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Car(String brand,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</a:t>
            </a:r>
            <a:r>
              <a:rPr lang="en-US" sz="2400" dirty="0">
                <a:solidFill>
                  <a:schemeClr val="tx2"/>
                </a:solidFill>
                <a:effectLst/>
              </a:rPr>
              <a:t>(String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this(brand, -1)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03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/>
              <a:t>class </a:t>
            </a:r>
            <a:r>
              <a:rPr lang="en-US" b="1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Constructors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8754" y="2108449"/>
            <a:ext cx="5029200" cy="3538949"/>
            <a:chOff x="-306388" y="1623324"/>
            <a:chExt cx="3137848" cy="360514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1623324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Car</a:t>
              </a:r>
              <a:endParaRPr lang="en-US" sz="1400" b="1" noProof="1">
                <a:solidFill>
                  <a:srgbClr val="234465">
                    <a:lumMod val="75000"/>
                  </a:srgb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205957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-brand:String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509774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brand, String model, </a:t>
              </a:r>
              <a:b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</a:b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    int horsePower)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+carInfo():String</a:t>
              </a:r>
              <a:endParaRPr lang="en-US" sz="1600" b="1" noProof="1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5919459" y="2178203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280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2E52F-7DD0-4849-921E-D22C96921E0C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48F073-1B18-43C9-8F18-DAF066DB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59" y="3297982"/>
            <a:ext cx="6020638" cy="15974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27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89702" y="1615408"/>
            <a:ext cx="9901297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 </a:t>
            </a:r>
            <a:r>
              <a:rPr lang="en-US" sz="2400" dirty="0">
                <a:solidFill>
                  <a:schemeClr val="bg1"/>
                </a:solidFill>
                <a:effectLst/>
              </a:rPr>
              <a:t>"unknown"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-1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  <a:p>
            <a:pPr lvl="0"/>
            <a:endParaRPr lang="en-US" sz="2400" dirty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brand, String model, int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this(brand)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model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7A299-6C76-463D-AA65-2E6C47B00FE3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20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Members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800600" y="1600200"/>
            <a:ext cx="2624118" cy="1988418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Members Common for the Class</a:t>
            </a:r>
          </a:p>
        </p:txBody>
      </p:sp>
    </p:spTree>
    <p:extLst>
      <p:ext uri="{BB962C8B-B14F-4D97-AF65-F5344CB8AC3E}">
        <p14:creationId xmlns:p14="http://schemas.microsoft.com/office/powerpoint/2010/main" val="32957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Access static members </a:t>
            </a:r>
            <a:r>
              <a:rPr lang="en-GB" b="1" dirty="0">
                <a:solidFill>
                  <a:schemeClr val="bg1"/>
                </a:solidFill>
              </a:rPr>
              <a:t>through the class name</a:t>
            </a:r>
          </a:p>
          <a:p>
            <a:r>
              <a:rPr lang="en-GB" dirty="0"/>
              <a:t>Static members are </a:t>
            </a:r>
            <a:r>
              <a:rPr lang="en-GB" b="1" dirty="0">
                <a:solidFill>
                  <a:schemeClr val="bg1"/>
                </a:solidFill>
              </a:rPr>
              <a:t>shared class-wide</a:t>
            </a:r>
          </a:p>
          <a:p>
            <a:r>
              <a:rPr lang="en-US" dirty="0"/>
              <a:t>You don't </a:t>
            </a:r>
            <a:r>
              <a:rPr lang="en-US" b="1" dirty="0">
                <a:solidFill>
                  <a:schemeClr val="bg1"/>
                </a:solidFill>
              </a:rPr>
              <a:t>need</a:t>
            </a:r>
            <a:r>
              <a:rPr lang="en-US" dirty="0"/>
              <a:t> an instance</a:t>
            </a:r>
          </a:p>
          <a:p>
            <a:pPr marL="0" indent="0">
              <a:buNone/>
            </a:pP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58029" y="3505651"/>
            <a:ext cx="740204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public static void main(String[] </a:t>
            </a:r>
            <a:r>
              <a:rPr lang="en-US" sz="2400" dirty="0" err="1">
                <a:solidFill>
                  <a:schemeClr val="tx2"/>
                </a:solidFill>
              </a:rPr>
              <a:t>args</a:t>
            </a:r>
            <a:r>
              <a:rPr lang="en-US" sz="2400" dirty="0">
                <a:solidFill>
                  <a:schemeClr val="tx2"/>
                </a:solidFill>
              </a:rPr>
              <a:t>) {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BankAccount.setInterestRate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2.2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472072" y="5172860"/>
            <a:ext cx="3033600" cy="919401"/>
          </a:xfrm>
          <a:prstGeom prst="wedgeRoundRectCallout">
            <a:avLst>
              <a:gd name="adj1" fmla="val 58441"/>
              <a:gd name="adj2" fmla="val -48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Sets the rate for all bank accounts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07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1371601"/>
            <a:ext cx="1069377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BankAccount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double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BankAccount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()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++;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bg-BG" sz="2800" dirty="0">
                <a:solidFill>
                  <a:schemeClr val="tx2"/>
                </a:solidFill>
                <a:effectLst/>
              </a:rPr>
              <a:t>void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setInterestRate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(double rate)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= rate;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BankAccount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Support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en-US" dirty="0"/>
              <a:t> {ID} {Amount}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SetInterest</a:t>
            </a:r>
            <a:r>
              <a:rPr lang="en-US" dirty="0"/>
              <a:t> {Interest}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GetInterest</a:t>
            </a:r>
            <a:r>
              <a:rPr lang="en-US" dirty="0"/>
              <a:t> {ID} {Years}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Bank Account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56152" y="1159947"/>
            <a:ext cx="5450049" cy="3666790"/>
            <a:chOff x="-306388" y="2077297"/>
            <a:chExt cx="3137848" cy="366679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2239"/>
              <a:ext cx="3137848" cy="13420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17295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+getId():int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30800" y="5074331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70825" y="5075939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</a:pP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35513" y="5683931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8800" y="609425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alibri" panose="020F0502020204030204"/>
              </a:rPr>
              <a:t>(20 * 0.02) * 10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486156" y="1801983"/>
            <a:ext cx="2507543" cy="702735"/>
          </a:xfrm>
          <a:prstGeom prst="wedgeRoundRectCallout">
            <a:avLst>
              <a:gd name="adj1" fmla="val -56498"/>
              <a:gd name="adj2" fmla="val 41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underline == static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227712"/>
            <a:ext cx="10667998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/>
                </a:solidFill>
                <a:effectLst/>
              </a:rPr>
              <a:t>public class BankAccount {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final static double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= 0.02;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double rate =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DEFAULT_INTEREST;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int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int id;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private double balance;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3C838-6960-4B12-94F3-ED41F94AA76F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181546"/>
            <a:ext cx="10667998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BankAccount</a:t>
            </a:r>
            <a:r>
              <a:rPr lang="en-US" sz="2000" dirty="0">
                <a:solidFill>
                  <a:schemeClr val="tx1"/>
                </a:solidFill>
                <a:effectLst/>
              </a:rPr>
              <a:t>() {</a:t>
            </a:r>
            <a:endParaRPr lang="en-US" sz="2000" i="1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this.id = ++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0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000" dirty="0">
                <a:solidFill>
                  <a:schemeClr val="tx1"/>
                </a:solidFill>
                <a:effectLst/>
              </a:rPr>
              <a:t> void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000" dirty="0">
                <a:solidFill>
                  <a:schemeClr val="tx1"/>
                </a:solidFill>
                <a:effectLst/>
              </a:rPr>
              <a:t>(double interest) {</a:t>
            </a:r>
            <a:endParaRPr lang="en-US" sz="2000" i="1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rate = interest;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int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getId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 double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getInterest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(int years)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 void deposit(double amount)</a:t>
            </a:r>
            <a:endParaRPr lang="en-US" sz="2000" dirty="0">
              <a:solidFill>
                <a:schemeClr val="accent2"/>
              </a:solidFill>
              <a:effectLst/>
            </a:endParaRPr>
          </a:p>
          <a:p>
            <a:r>
              <a:rPr lang="en-US" sz="2000" dirty="0">
                <a:solidFill>
                  <a:schemeClr val="accent2"/>
                </a:solidFill>
                <a:effectLst/>
              </a:rPr>
              <a:t>  // TODO: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 override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39840-DBB9-4077-980B-629D374AC91A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53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Defining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371601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HashMap&lt;Integer, BankAccount&gt;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bankAccounts</a:t>
            </a:r>
            <a:r>
              <a:rPr lang="en-GB" sz="2400" dirty="0">
                <a:solidFill>
                  <a:schemeClr val="tx1"/>
                </a:solidFill>
                <a:effectLst/>
              </a:rPr>
              <a:t> = new HashMap&lt;&gt;();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command.equals</a:t>
            </a:r>
            <a:r>
              <a:rPr lang="en-GB" sz="2400" dirty="0">
                <a:solidFill>
                  <a:schemeClr val="tx1"/>
                </a:solidFill>
                <a:effectLst/>
              </a:rPr>
              <a:t>("End"))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Get command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args</a:t>
            </a:r>
            <a:endParaRPr lang="en-GB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switch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cmdType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"Create": 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"Deposit":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Read command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84825-C2BE-4897-ACF7-EB655BF6FA8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86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2"/>
            <a:ext cx="8065426" cy="482898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specific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for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800" dirty="0">
                <a:solidFill>
                  <a:schemeClr val="bg2"/>
                </a:solidFill>
              </a:rPr>
              <a:t>Objects are particular </a:t>
            </a:r>
            <a:r>
              <a:rPr lang="en-US" sz="28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</a:t>
            </a:r>
            <a:r>
              <a:rPr lang="en-US" sz="3200" b="1" dirty="0">
                <a:solidFill>
                  <a:schemeClr val="bg1"/>
                </a:solidFill>
              </a:rPr>
              <a:t>fields, methods, constructors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and other members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are </a:t>
            </a:r>
            <a:r>
              <a:rPr lang="en-US" sz="3200" b="1" dirty="0">
                <a:solidFill>
                  <a:schemeClr val="bg1"/>
                </a:solidFill>
              </a:rPr>
              <a:t>invoked</a:t>
            </a:r>
            <a:r>
              <a:rPr lang="en-US" sz="3200" dirty="0">
                <a:solidFill>
                  <a:schemeClr val="bg2"/>
                </a:solidFill>
              </a:rPr>
              <a:t> when creating new class instances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>
                <a:solidFill>
                  <a:schemeClr val="bg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object's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initial state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dirty="0">
              <a:solidFill>
                <a:schemeClr val="bg2"/>
              </a:solidFill>
            </a:endParaRPr>
          </a:p>
          <a:p>
            <a:pPr lvl="1" indent="-456915">
              <a:lnSpc>
                <a:spcPct val="100000"/>
              </a:lnSpc>
            </a:pPr>
            <a:endParaRPr lang="en-US" sz="2999" dirty="0">
              <a:solidFill>
                <a:srgbClr val="FFFFFF"/>
              </a:solidFill>
            </a:endParaRPr>
          </a:p>
          <a:p>
            <a:pPr lvl="1" indent="-456915">
              <a:lnSpc>
                <a:spcPct val="100000"/>
              </a:lnSpc>
            </a:pPr>
            <a:endParaRPr lang="en-US" sz="2999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64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53421" y="3987633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class</a:t>
            </a:r>
            <a:r>
              <a:rPr lang="en-US" sz="3200">
                <a:solidFill>
                  <a:srgbClr val="234465"/>
                </a:solidFill>
              </a:rPr>
              <a:t> Car </a:t>
            </a:r>
            <a:r>
              <a:rPr lang="en-US" sz="3200">
                <a:solidFill>
                  <a:srgbClr val="FFA000"/>
                </a:solidFill>
              </a:rPr>
              <a:t>{</a:t>
            </a:r>
          </a:p>
          <a:p>
            <a:pPr>
              <a:defRPr/>
            </a:pPr>
            <a:r>
              <a:rPr lang="en-US" sz="3200">
                <a:solidFill>
                  <a:srgbClr val="234465"/>
                </a:solidFill>
              </a:rPr>
              <a:t>  …</a:t>
            </a:r>
          </a:p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21566" y="306653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name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50414" y="4688117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body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143896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23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/>
              <a:t>Avoid ambiguous names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4299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Dice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IntegerCalculator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7188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4299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TPMF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numcalc</a:t>
            </a:r>
            <a:r>
              <a:rPr lang="en-US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7588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713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Class is made up of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state </a:t>
            </a: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and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behavior</a:t>
            </a:r>
            <a:endParaRPr lang="bg-BG" b="1" dirty="0">
              <a:solidFill>
                <a:srgbClr val="FFA000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 panose="020F0502020204030204"/>
              </a:rPr>
              <a:t>Fields </a:t>
            </a:r>
            <a:r>
              <a:rPr lang="en-GB" b="1" dirty="0">
                <a:solidFill>
                  <a:srgbClr val="FFA000"/>
                </a:solidFill>
                <a:latin typeface="Calibri" panose="020F0502020204030204"/>
              </a:rPr>
              <a:t>store state</a:t>
            </a: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 panose="020F0502020204030204"/>
              </a:rPr>
              <a:t>Methods </a:t>
            </a:r>
            <a:r>
              <a:rPr lang="en-GB" b="1" dirty="0">
                <a:solidFill>
                  <a:srgbClr val="FFA000"/>
                </a:solidFill>
                <a:latin typeface="Calibri" panose="020F0502020204030204"/>
              </a:rPr>
              <a:t>describe behaviour</a:t>
            </a:r>
            <a:endParaRPr lang="en-US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0864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Car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String brand;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model;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start(){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7600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910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9669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Dog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int age;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type;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bark(){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628714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3726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1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A class can have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many instances </a:t>
            </a: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class Program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static void main() {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firstCar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secondCar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563763" y="4149000"/>
            <a:ext cx="2385731" cy="921534"/>
          </a:xfrm>
          <a:prstGeom prst="wedgeRoundRectCallout">
            <a:avLst>
              <a:gd name="adj1" fmla="val 16683"/>
              <a:gd name="adj2" fmla="val -67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Variable stores a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reference</a:t>
            </a:r>
            <a:endParaRPr lang="en-US" sz="24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881000" y="4014000"/>
            <a:ext cx="3048000" cy="540534"/>
          </a:xfrm>
          <a:prstGeom prst="wedgeRoundRectCallout">
            <a:avLst>
              <a:gd name="adj1" fmla="val -63957"/>
              <a:gd name="adj2" fmla="val -61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 the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new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keyword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690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600">
                <a:solidFill>
                  <a:srgbClr val="234465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 dirty="0">
                <a:solidFill>
                  <a:srgbClr val="234465"/>
                </a:solidFill>
              </a:rPr>
              <a:t>=</a:t>
            </a:r>
            <a:r>
              <a:rPr lang="en-US" sz="26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new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234465"/>
                </a:solidFill>
              </a:rPr>
              <a:t>Car();</a:t>
            </a:r>
            <a:endParaRPr lang="en-US" sz="2600" dirty="0">
              <a:solidFill>
                <a:srgbClr val="234465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HEAP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STACK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diceD6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  <a:defRPr/>
                </a:pPr>
                <a:r>
                  <a:rPr lang="en-GB" sz="2000" b="1" dirty="0">
                    <a:solidFill>
                      <a:srgbClr val="234465"/>
                    </a:solidFill>
                    <a:latin typeface="Calibri" panose="020F0502020204030204"/>
                  </a:rPr>
                  <a:t>obj</a:t>
                </a:r>
                <a:endParaRPr lang="en-US" sz="2000" b="1" dirty="0">
                  <a:solidFill>
                    <a:srgbClr val="234465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type = null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600" b="1" dirty="0">
                  <a:solidFill>
                    <a:srgbClr val="FFA000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5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3304</TotalTime>
  <Words>2735</Words>
  <Application>Microsoft Office PowerPoint</Application>
  <PresentationFormat>Widescreen</PresentationFormat>
  <Paragraphs>548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 Data</vt:lpstr>
      <vt:lpstr>Fields</vt:lpstr>
      <vt:lpstr>Problem: Define Car Class</vt:lpstr>
      <vt:lpstr>Solution: Define Car Class</vt:lpstr>
      <vt:lpstr>Access Modifiers</vt:lpstr>
      <vt:lpstr>Methods</vt:lpstr>
      <vt:lpstr>Methods</vt:lpstr>
      <vt:lpstr>Getters and Setters</vt:lpstr>
      <vt:lpstr>Getters and Setters</vt:lpstr>
      <vt:lpstr>toString() Method</vt:lpstr>
      <vt:lpstr>toString() Method</vt:lpstr>
      <vt:lpstr>equals() Method</vt:lpstr>
      <vt:lpstr>hashCode() Method</vt:lpstr>
      <vt:lpstr>Problem: Car Info</vt:lpstr>
      <vt:lpstr>Solution: Car Info</vt:lpstr>
      <vt:lpstr>Constructors</vt:lpstr>
      <vt:lpstr>Constructors</vt:lpstr>
      <vt:lpstr>Constructors (1)</vt:lpstr>
      <vt:lpstr>Constructors (2)</vt:lpstr>
      <vt:lpstr>Object Initial State</vt:lpstr>
      <vt:lpstr>Constructor Chaining</vt:lpstr>
      <vt:lpstr>Problem: Constructors</vt:lpstr>
      <vt:lpstr>Solution: Constructors</vt:lpstr>
      <vt:lpstr>Static Members</vt:lpstr>
      <vt:lpstr>Static Members</vt:lpstr>
      <vt:lpstr>Static Members</vt:lpstr>
      <vt:lpstr>Problem: Bank Account</vt:lpstr>
      <vt:lpstr>Solution: Bank Account</vt:lpstr>
      <vt:lpstr>Solution: Bank Account (2)</vt:lpstr>
      <vt:lpstr>Solution: Bank Account 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Defining Classes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51</cp:revision>
  <dcterms:created xsi:type="dcterms:W3CDTF">2018-05-23T13:08:44Z</dcterms:created>
  <dcterms:modified xsi:type="dcterms:W3CDTF">2020-01-28T13:14:26Z</dcterms:modified>
  <cp:category>programming;computer programming;software development;web development</cp:category>
</cp:coreProperties>
</file>