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76" r:id="rId12"/>
    <p:sldId id="277" r:id="rId13"/>
    <p:sldId id="279" r:id="rId14"/>
    <p:sldId id="273" r:id="rId15"/>
    <p:sldId id="275" r:id="rId16"/>
  </p:sldIdLst>
  <p:sldSz cx="12192000" cy="6858000"/>
  <p:notesSz cx="6858000" cy="9144000"/>
  <p:embeddedFontLst>
    <p:embeddedFont>
      <p:font typeface="Calibri" panose="020F0502020204030204"/>
      <p:regular r:id="rId21"/>
    </p:embeddedFont>
    <p:embeddedFont>
      <p:font typeface="Catamaran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62c951070_0_13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62c951070_0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62c951070_0_13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62c951070_0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62c951070_0_13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62c951070_0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62c951070_3_1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62c951070_3_1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62c951070_0_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62c951070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62c951070_0_7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62c951070_0_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62c951070_0_9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62c951070_0_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62c951070_0_9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62c951070_0_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62c951070_0_11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62c951070_0_1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62c951070_0_13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62c951070_0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62c951070_0_13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62c951070_0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62c951070_0_13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3262c951070_0_13"/>
          <p:cNvSpPr txBox="1"/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3262c951070_0_13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262c951070_0_48"/>
          <p:cNvSpPr txBox="1"/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3262c951070_0_48"/>
          <p:cNvSpPr txBox="1"/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3262c951070_0_48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62c951070_0_52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62c951070_0_54"/>
          <p:cNvSpPr txBox="1"/>
          <p:nvPr>
            <p:ph type="title"/>
          </p:nvPr>
        </p:nvSpPr>
        <p:spPr>
          <a:xfrm>
            <a:off x="1867175" y="1369700"/>
            <a:ext cx="8629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2" name="Google Shape;52;g3262c951070_0_54"/>
          <p:cNvSpPr txBox="1"/>
          <p:nvPr>
            <p:ph type="body" idx="1"/>
          </p:nvPr>
        </p:nvSpPr>
        <p:spPr>
          <a:xfrm>
            <a:off x="1867175" y="2582374"/>
            <a:ext cx="4057200" cy="317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3262c951070_0_54"/>
          <p:cNvSpPr txBox="1"/>
          <p:nvPr>
            <p:ph type="body" idx="2"/>
          </p:nvPr>
        </p:nvSpPr>
        <p:spPr>
          <a:xfrm>
            <a:off x="6439526" y="2570399"/>
            <a:ext cx="4057200" cy="317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4" name="Google Shape;54;g3262c951070_0_54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62c951070_0_59"/>
          <p:cNvSpPr txBox="1"/>
          <p:nvPr>
            <p:ph type="title"/>
          </p:nvPr>
        </p:nvSpPr>
        <p:spPr>
          <a:xfrm>
            <a:off x="3943529" y="1960600"/>
            <a:ext cx="6267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7" name="Google Shape;57;g3262c951070_0_59"/>
          <p:cNvSpPr txBox="1"/>
          <p:nvPr>
            <p:ph type="body" idx="1"/>
          </p:nvPr>
        </p:nvSpPr>
        <p:spPr>
          <a:xfrm>
            <a:off x="3943500" y="3364900"/>
            <a:ext cx="6267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8" name="Google Shape;58;g3262c951070_0_59"/>
          <p:cNvSpPr/>
          <p:nvPr>
            <p:ph type="pic" idx="2"/>
          </p:nvPr>
        </p:nvSpPr>
        <p:spPr>
          <a:xfrm>
            <a:off x="1063900" y="2410538"/>
            <a:ext cx="2476800" cy="2476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g3262c951070_0_59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62c951070_0_6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62c951070_0_6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4" name="Google Shape;64;g3262c951070_0_66"/>
          <p:cNvSpPr txBox="1"/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4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4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4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65" name="Google Shape;65;g3262c951070_0_66"/>
          <p:cNvSpPr txBox="1"/>
          <p:nvPr>
            <p:ph type="dt" idx="10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3262c951070_0_66"/>
          <p:cNvSpPr txBox="1"/>
          <p:nvPr>
            <p:ph type="ftr" idx="11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3262c951070_0_66"/>
          <p:cNvSpPr txBox="1"/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62c951070_0_72"/>
          <p:cNvSpPr txBox="1"/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3262c951070_0_7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3262c951070_0_72"/>
          <p:cNvSpPr txBox="1"/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262c951070_0_17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3262c951070_0_17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262c951070_0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3262c951070_0_20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3262c951070_0_20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262c951070_0_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3262c951070_0_24"/>
          <p:cNvSpPr txBox="1"/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3262c951070_0_24"/>
          <p:cNvSpPr txBox="1"/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3262c951070_0_24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262c951070_0_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3262c951070_0_29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262c951070_0_32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3262c951070_0_32"/>
          <p:cNvSpPr txBox="1"/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3262c951070_0_32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262c951070_0_36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3262c951070_0_36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262c951070_0_3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g3262c951070_0_3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3262c951070_0_39"/>
          <p:cNvSpPr txBox="1"/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3262c951070_0_39"/>
          <p:cNvSpPr txBox="1"/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3262c951070_0_39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262c951070_0_45"/>
          <p:cNvSpPr txBox="1"/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3262c951070_0_45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62c951070_0_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3262c951070_0_9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3262c951070_0_9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hyperlink" Target="https://www.linkedin.com/in/epiyushpan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title"/>
          </p:nvPr>
        </p:nvSpPr>
        <p:spPr>
          <a:xfrm>
            <a:off x="1935650" y="1455575"/>
            <a:ext cx="8629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</a:pPr>
            <a:r>
              <a:rPr lang="en-US">
                <a:solidFill>
                  <a:srgbClr val="F3F3F3"/>
                </a:solidFill>
              </a:rPr>
              <a:t>Visual Programming with 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7" name="Google Shape;77;p1"/>
          <p:cNvSpPr txBox="1"/>
          <p:nvPr>
            <p:ph type="body" idx="1"/>
          </p:nvPr>
        </p:nvSpPr>
        <p:spPr>
          <a:xfrm>
            <a:off x="9285400" y="5838550"/>
            <a:ext cx="2825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</p:txBody>
      </p:sp>
      <p:sp>
        <p:nvSpPr>
          <p:cNvPr id="78" name="Google Shape;78;p1"/>
          <p:cNvSpPr txBox="1"/>
          <p:nvPr/>
        </p:nvSpPr>
        <p:spPr>
          <a:xfrm>
            <a:off x="7594350" y="6156300"/>
            <a:ext cx="35202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Er. Piyush Pant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>
          <a:xfrm>
            <a:off x="1848125" y="476890"/>
            <a:ext cx="8629800" cy="763500"/>
          </a:xfrm>
        </p:spPr>
        <p:txBody>
          <a:bodyPr>
            <a:normAutofit fontScale="90000"/>
          </a:bodyPr>
          <a:p>
            <a:r>
              <a:rPr lang="en-US" altLang="en-GB" sz="3555" b="1"/>
              <a:t>DIFFERENCE</a:t>
            </a:r>
            <a:endParaRPr lang="en-US" altLang="en-GB" sz="3555" b="1"/>
          </a:p>
        </p:txBody>
      </p:sp>
      <p:sp>
        <p:nvSpPr>
          <p:cNvPr id="8" name="Text Placeholder 7"/>
          <p:cNvSpPr/>
          <p:nvPr>
            <p:ph type="body" idx="1"/>
          </p:nvPr>
        </p:nvSpPr>
        <p:spPr>
          <a:xfrm>
            <a:off x="1775460" y="1341120"/>
            <a:ext cx="4057015" cy="3970655"/>
          </a:xfrm>
        </p:spPr>
        <p:txBody>
          <a:bodyPr/>
          <a:p>
            <a:pPr marL="76200" indent="0">
              <a:buNone/>
            </a:pPr>
            <a:r>
              <a:rPr lang="en-US" altLang="en-GB" b="1"/>
              <a:t>.NET FRAMEWORK</a:t>
            </a:r>
            <a:endParaRPr lang="en-US" altLang="en-GB" b="1"/>
          </a:p>
          <a:p>
            <a:pPr marL="76200" indent="0">
              <a:buNone/>
            </a:pPr>
            <a:endParaRPr lang="en-US" altLang="en-GB"/>
          </a:p>
          <a:p>
            <a:r>
              <a:rPr lang="en-US" altLang="en-GB" sz="1800"/>
              <a:t>Development and deployment in Windows platform.  </a:t>
            </a:r>
            <a:endParaRPr lang="en-US" altLang="en-GB" sz="1800"/>
          </a:p>
          <a:p>
            <a:r>
              <a:rPr lang="en-US" altLang="en-GB" sz="1800"/>
              <a:t>Not open source    </a:t>
            </a:r>
            <a:endParaRPr lang="en-US" altLang="en-GB" sz="1800"/>
          </a:p>
          <a:p>
            <a:r>
              <a:rPr lang="en-US" altLang="en-GB" sz="1800"/>
              <a:t>Performance slow  </a:t>
            </a:r>
            <a:endParaRPr lang="en-US" altLang="en-GB" sz="1800"/>
          </a:p>
          <a:p>
            <a:r>
              <a:rPr lang="en-US" altLang="en-GB" sz="1800"/>
              <a:t>No Microservice Support</a:t>
            </a:r>
            <a:endParaRPr lang="en-US" altLang="en-GB" sz="1800"/>
          </a:p>
          <a:p>
            <a:r>
              <a:rPr lang="en-US" altLang="en-GB" sz="1800"/>
              <a:t>Focus Desktop and web app</a:t>
            </a:r>
            <a:endParaRPr lang="en-US" altLang="en-GB" sz="1800"/>
          </a:p>
          <a:p>
            <a:pPr marL="76200" indent="0">
              <a:buNone/>
            </a:pPr>
            <a:r>
              <a:rPr lang="en-US" altLang="en-GB"/>
              <a:t>        </a:t>
            </a:r>
            <a:endParaRPr lang="en-US" altLang="en-GB"/>
          </a:p>
          <a:p>
            <a:pPr marL="76200" indent="0">
              <a:buNone/>
            </a:pPr>
            <a:r>
              <a:rPr lang="en-US" altLang="en-GB"/>
              <a:t>                   </a:t>
            </a:r>
            <a:endParaRPr lang="en-US" altLang="en-GB"/>
          </a:p>
        </p:txBody>
      </p:sp>
      <p:sp>
        <p:nvSpPr>
          <p:cNvPr id="9" name="Text Placeholder 8"/>
          <p:cNvSpPr/>
          <p:nvPr>
            <p:ph type="body" idx="2"/>
          </p:nvPr>
        </p:nvSpPr>
        <p:spPr>
          <a:xfrm>
            <a:off x="6240136" y="1485184"/>
            <a:ext cx="4057200" cy="3178200"/>
          </a:xfrm>
        </p:spPr>
        <p:txBody>
          <a:bodyPr>
            <a:normAutofit lnSpcReduction="20000"/>
          </a:bodyPr>
          <a:p>
            <a:pPr marL="76200" indent="0">
              <a:buNone/>
            </a:pPr>
            <a:r>
              <a:rPr lang="en-US" altLang="en-GB" b="1"/>
              <a:t>.NET CORE</a:t>
            </a:r>
            <a:endParaRPr lang="en-US" altLang="en-GB" b="1"/>
          </a:p>
          <a:p>
            <a:pPr marL="76200" indent="0">
              <a:buNone/>
            </a:pPr>
            <a:endParaRPr lang="en-US" altLang="en-GB" sz="1800"/>
          </a:p>
          <a:p>
            <a:r>
              <a:rPr lang="en-US" altLang="en-GB" sz="1800"/>
              <a:t>Cross platform development and deployment .</a:t>
            </a:r>
            <a:endParaRPr lang="en-US" altLang="en-GB" sz="1800"/>
          </a:p>
          <a:p>
            <a:r>
              <a:rPr lang="en-US" altLang="en-GB" sz="1800"/>
              <a:t>Open Source</a:t>
            </a:r>
            <a:endParaRPr lang="en-US" altLang="en-GB" sz="1800"/>
          </a:p>
          <a:p>
            <a:r>
              <a:rPr lang="en-US" altLang="en-GB" sz="1800"/>
              <a:t>Better Performance and scalability </a:t>
            </a:r>
            <a:endParaRPr lang="en-US" altLang="en-GB" sz="1800"/>
          </a:p>
          <a:p>
            <a:r>
              <a:rPr lang="en-US" altLang="en-GB" sz="1800"/>
              <a:t>Microservice Support </a:t>
            </a:r>
            <a:endParaRPr lang="en-US" altLang="en-GB" sz="1800"/>
          </a:p>
          <a:p>
            <a:r>
              <a:rPr lang="en-US" altLang="en-GB" sz="1800"/>
              <a:t>Focus more on web application</a:t>
            </a:r>
            <a:endParaRPr lang="en-US" altLang="en-GB" sz="1800"/>
          </a:p>
          <a:p>
            <a:endParaRPr lang="en-US" altLang="en-GB" sz="1800"/>
          </a:p>
          <a:p>
            <a:endParaRPr lang="en-US" altLang="en-GB" sz="1800"/>
          </a:p>
          <a:p>
            <a:endParaRPr lang="en-US" altLang="en-GB" sz="1800"/>
          </a:p>
          <a:p>
            <a:endParaRPr lang="en-US" altLang="en-GB" sz="1800"/>
          </a:p>
        </p:txBody>
      </p:sp>
      <p:sp>
        <p:nvSpPr>
          <p:cNvPr id="10" name="Text Box 9"/>
          <p:cNvSpPr txBox="1"/>
          <p:nvPr/>
        </p:nvSpPr>
        <p:spPr>
          <a:xfrm>
            <a:off x="2553970" y="205549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62c951070_0_130"/>
          <p:cNvSpPr txBox="1"/>
          <p:nvPr>
            <p:ph type="title"/>
          </p:nvPr>
        </p:nvSpPr>
        <p:spPr>
          <a:xfrm>
            <a:off x="137900" y="455992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3200" b="1"/>
              <a:t>NET FRAMEWORK , .NET CORE and .NET STANDARD</a:t>
            </a:r>
            <a:endParaRPr lang="en-US" sz="3200" b="1"/>
          </a:p>
        </p:txBody>
      </p:sp>
      <p:sp>
        <p:nvSpPr>
          <p:cNvPr id="126" name="Google Shape;126;g3262c951070_0_130"/>
          <p:cNvSpPr txBox="1"/>
          <p:nvPr>
            <p:ph type="body" idx="1"/>
          </p:nvPr>
        </p:nvSpPr>
        <p:spPr>
          <a:xfrm>
            <a:off x="649224" y="1622500"/>
            <a:ext cx="10927200" cy="44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ym typeface="+mn-ea"/>
              </a:rPr>
              <a:t>.NET Standard</a:t>
            </a:r>
            <a:r>
              <a:rPr sz="1800">
                <a:sym typeface="+mn-ea"/>
              </a:rPr>
              <a:t> is a set of APIs that defines a common functionality across different .NET implementations (such as .NET Framework, .NET Core, and Xamarin). It ensures that libraries built for one .NET platform can be used across others, providing cross-platform compatibility.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ym typeface="+mn-ea"/>
              </a:rPr>
              <a:t>Purpose</a:t>
            </a:r>
            <a:r>
              <a:rPr sz="1800">
                <a:sym typeface="+mn-ea"/>
              </a:rPr>
              <a:t>: Simplifies sharing libraries between platforms without platform-specific code.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ym typeface="+mn-ea"/>
              </a:rPr>
              <a:t>In essence, .NET Standard helps make libraries portable across different .NET implementations.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62c951070_0_130"/>
          <p:cNvSpPr txBox="1"/>
          <p:nvPr>
            <p:ph type="title"/>
          </p:nvPr>
        </p:nvSpPr>
        <p:spPr>
          <a:xfrm>
            <a:off x="137900" y="455992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3200" b="1"/>
              <a:t>PROJECT TYPES in .NET </a:t>
            </a:r>
            <a:endParaRPr lang="en-US" sz="3200" b="1"/>
          </a:p>
        </p:txBody>
      </p:sp>
      <p:sp>
        <p:nvSpPr>
          <p:cNvPr id="126" name="Google Shape;126;g3262c951070_0_130"/>
          <p:cNvSpPr txBox="1"/>
          <p:nvPr>
            <p:ph type="body" idx="1"/>
          </p:nvPr>
        </p:nvSpPr>
        <p:spPr>
          <a:xfrm>
            <a:off x="649224" y="1622500"/>
            <a:ext cx="10927200" cy="44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27" name="Google Shape;127;g3262c951070_0_130"/>
          <p:cNvSpPr txBox="1"/>
          <p:nvPr/>
        </p:nvSpPr>
        <p:spPr>
          <a:xfrm>
            <a:off x="245110" y="1231900"/>
            <a:ext cx="11578590" cy="524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Console Applications</a:t>
            </a:r>
            <a:endParaRPr sz="1800" b="1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2"/>
                </a:solidFill>
              </a:rPr>
              <a:t>Simple, command-line programs without a graphical interface. Great for automation, utilities, or learning.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Web Applications</a:t>
            </a:r>
            <a:endParaRPr sz="1800" b="1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2"/>
                </a:solidFill>
              </a:rPr>
              <a:t>ASP.NET Core: Modern, cross-platform framework for building dynamic web apps.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ASP.NET Web Forms</a:t>
            </a:r>
            <a:r>
              <a:rPr sz="1800">
                <a:solidFill>
                  <a:schemeClr val="dk2"/>
                </a:solidFill>
              </a:rPr>
              <a:t>: Older framework for building web apps (less commonly used today).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Desktop Applications</a:t>
            </a:r>
            <a:endParaRPr sz="1800" b="1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800" b="1">
                <a:solidFill>
                  <a:schemeClr val="dk2"/>
                </a:solidFill>
              </a:rPr>
              <a:t>Windows Forms</a:t>
            </a:r>
            <a:r>
              <a:rPr sz="1800">
                <a:solidFill>
                  <a:schemeClr val="dk2"/>
                </a:solidFill>
              </a:rPr>
              <a:t>: Basic desktop apps with a simple user interface.</a:t>
            </a:r>
            <a:endParaRPr sz="180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800" b="1">
                <a:solidFill>
                  <a:schemeClr val="dk2"/>
                </a:solidFill>
              </a:rPr>
              <a:t>WPF (Windows Presentation Foundation)</a:t>
            </a:r>
            <a:r>
              <a:rPr sz="1800">
                <a:solidFill>
                  <a:schemeClr val="dk2"/>
                </a:solidFill>
              </a:rPr>
              <a:t>: Desktop apps with advanced graphics and rich UI elements.</a:t>
            </a:r>
            <a:endParaRPr sz="180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800" b="1">
                <a:solidFill>
                  <a:schemeClr val="dk2"/>
                </a:solidFill>
              </a:rPr>
              <a:t>MAUI</a:t>
            </a:r>
            <a:r>
              <a:rPr sz="1800">
                <a:solidFill>
                  <a:schemeClr val="dk2"/>
                </a:solidFill>
              </a:rPr>
              <a:t>: Cross-platform apps for Windows, macOS, iOS, and Android, using a single codebase.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sz="1800" b="1">
                <a:solidFill>
                  <a:schemeClr val="dk2"/>
                </a:solidFill>
              </a:rPr>
              <a:t>Class Libraries</a:t>
            </a:r>
            <a:endParaRPr sz="1800" b="1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2"/>
                </a:solidFill>
              </a:rPr>
              <a:t>Reusable code that can be shared across different applications. Outputs as a .dll file.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62c951070_0_130"/>
          <p:cNvSpPr txBox="1"/>
          <p:nvPr>
            <p:ph type="title"/>
          </p:nvPr>
        </p:nvSpPr>
        <p:spPr>
          <a:xfrm>
            <a:off x="137900" y="455992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3200" b="1"/>
              <a:t>PROJECT TYPES in .NET </a:t>
            </a:r>
            <a:endParaRPr lang="en-US" sz="3200" b="1"/>
          </a:p>
        </p:txBody>
      </p:sp>
      <p:sp>
        <p:nvSpPr>
          <p:cNvPr id="126" name="Google Shape;126;g3262c951070_0_130"/>
          <p:cNvSpPr txBox="1"/>
          <p:nvPr>
            <p:ph type="body" idx="1"/>
          </p:nvPr>
        </p:nvSpPr>
        <p:spPr>
          <a:xfrm>
            <a:off x="649224" y="1622500"/>
            <a:ext cx="10927200" cy="44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27" name="Google Shape;127;g3262c951070_0_130"/>
          <p:cNvSpPr txBox="1"/>
          <p:nvPr/>
        </p:nvSpPr>
        <p:spPr>
          <a:xfrm>
            <a:off x="245110" y="1231900"/>
            <a:ext cx="11894820" cy="524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  <a:sym typeface="+mn-ea"/>
              </a:rPr>
              <a:t>Web APIs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2"/>
                </a:solidFill>
                <a:sym typeface="+mn-ea"/>
              </a:rPr>
              <a:t>APIs that allow different applications to communicate over HTTP, often used for backend services.</a:t>
            </a:r>
            <a:endParaRPr sz="1800">
              <a:solidFill>
                <a:schemeClr val="dk2"/>
              </a:solidFill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  <a:sym typeface="+mn-ea"/>
              </a:rPr>
              <a:t>Blazor Applications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2"/>
                </a:solidFill>
                <a:sym typeface="+mn-ea"/>
              </a:rPr>
              <a:t>Web apps that use C# instead of JavaScript. Options include:</a:t>
            </a:r>
            <a:endParaRPr sz="1800">
              <a:solidFill>
                <a:schemeClr val="dk2"/>
              </a:solidFill>
              <a:sym typeface="+mn-ea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  <a:sym typeface="+mn-ea"/>
              </a:rPr>
              <a:t>Blazor WebAssembly</a:t>
            </a:r>
            <a:r>
              <a:rPr sz="1800">
                <a:solidFill>
                  <a:schemeClr val="dk2"/>
                </a:solidFill>
                <a:sym typeface="+mn-ea"/>
              </a:rPr>
              <a:t>: Runs in the browser.</a:t>
            </a:r>
            <a:endParaRPr sz="1800">
              <a:solidFill>
                <a:schemeClr val="dk2"/>
              </a:solidFill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  <a:sym typeface="+mn-ea"/>
              </a:rPr>
              <a:t>Blazor Server</a:t>
            </a:r>
            <a:r>
              <a:rPr sz="1800">
                <a:solidFill>
                  <a:schemeClr val="dk2"/>
                </a:solidFill>
                <a:sym typeface="+mn-ea"/>
              </a:rPr>
              <a:t>: Runs on the server with real-time updates to the UI.</a:t>
            </a:r>
            <a:endParaRPr sz="1800">
              <a:solidFill>
                <a:schemeClr val="dk2"/>
              </a:solidFill>
              <a:sym typeface="+mn-ea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  <a:sym typeface="+mn-ea"/>
              </a:rPr>
              <a:t>Xamarin Applications</a:t>
            </a:r>
            <a:endParaRPr sz="1800" b="1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2"/>
                </a:solidFill>
                <a:sym typeface="+mn-ea"/>
              </a:rPr>
              <a:t>Cross-platform mobile apps for iOS and Android using C#.</a:t>
            </a:r>
            <a:endParaRPr sz="1800">
              <a:solidFill>
                <a:schemeClr val="dk2"/>
              </a:solidFill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  <a:sym typeface="+mn-ea"/>
              </a:rPr>
              <a:t>Microservices</a:t>
            </a:r>
            <a:endParaRPr sz="1800" b="1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2"/>
                </a:solidFill>
                <a:sym typeface="+mn-ea"/>
              </a:rPr>
              <a:t>Small, independent services that work together to create scalable and distributed applications.</a:t>
            </a:r>
            <a:endParaRPr sz="1800">
              <a:solidFill>
                <a:schemeClr val="dk2"/>
              </a:solidFill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  <a:sym typeface="+mn-ea"/>
              </a:rPr>
              <a:t>Azure Functions</a:t>
            </a:r>
            <a:endParaRPr sz="1800" b="1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2"/>
                </a:solidFill>
                <a:sym typeface="+mn-ea"/>
              </a:rPr>
              <a:t>Serverless functions for cloud-based, event-driven applications.</a:t>
            </a:r>
            <a:endParaRPr sz="1800">
              <a:solidFill>
                <a:schemeClr val="dk2"/>
              </a:solidFill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  <a:sym typeface="+mn-ea"/>
              </a:rPr>
              <a:t>Unit Test Projects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62c951070_3_122"/>
          <p:cNvSpPr txBox="1"/>
          <p:nvPr>
            <p:ph type="title"/>
          </p:nvPr>
        </p:nvSpPr>
        <p:spPr>
          <a:xfrm>
            <a:off x="4095904" y="1561050"/>
            <a:ext cx="6267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Er. Piyush Pant</a:t>
            </a:r>
            <a:endParaRPr lang="en-US"/>
          </a:p>
        </p:txBody>
      </p:sp>
      <p:sp>
        <p:nvSpPr>
          <p:cNvPr id="84" name="Google Shape;84;g3262c951070_3_122"/>
          <p:cNvSpPr txBox="1"/>
          <p:nvPr>
            <p:ph type="body" idx="1"/>
          </p:nvPr>
        </p:nvSpPr>
        <p:spPr>
          <a:xfrm>
            <a:off x="3902400" y="3021450"/>
            <a:ext cx="6834300" cy="28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tamaran"/>
                <a:ea typeface="Catamaran"/>
                <a:cs typeface="Catamaran"/>
                <a:sym typeface="Catamaran"/>
              </a:rPr>
              <a:t>Senior Software Engineer ( Verisk Nepal Pvt. Ltd. )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chemeClr val="hlink"/>
                </a:solidFill>
                <a:latin typeface="Catamaran"/>
                <a:ea typeface="Catamaran"/>
                <a:cs typeface="Catamaran"/>
                <a:sym typeface="Catamaran"/>
                <a:hlinkClick r:id="rId1"/>
              </a:rPr>
              <a:t>https://www.linkedin.com/in/epiyushpant/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tamaran"/>
                <a:ea typeface="Catamaran"/>
                <a:cs typeface="Catamaran"/>
                <a:sym typeface="Catamaran"/>
              </a:rPr>
              <a:t>7 + Years of experience in development and implementation of .NET applications for Nepal governments and US Clients. 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tamaran"/>
                <a:ea typeface="Catamaran"/>
                <a:cs typeface="Catamaran"/>
                <a:sym typeface="Catamaran"/>
              </a:rPr>
              <a:t>MSC in Computer System and Knowledge Engineering 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tamaran"/>
                <a:ea typeface="Catamaran"/>
                <a:cs typeface="Catamaran"/>
                <a:sym typeface="Catamaran"/>
              </a:rPr>
              <a:t>(</a:t>
            </a:r>
            <a:r>
              <a:rPr lang="en-US" b="1">
                <a:latin typeface="Catamaran"/>
                <a:ea typeface="Catamaran"/>
                <a:cs typeface="Catamaran"/>
                <a:sym typeface="Catamaran"/>
              </a:rPr>
              <a:t>Pulchowk</a:t>
            </a:r>
            <a:r>
              <a:rPr lang="en-US" b="1">
                <a:latin typeface="Catamaran"/>
                <a:ea typeface="Catamaran"/>
                <a:cs typeface="Catamaran"/>
                <a:sym typeface="Catamaran"/>
              </a:rPr>
              <a:t> Campus ) 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85" name="Google Shape;85;g3262c951070_3_1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37165" y="1561038"/>
            <a:ext cx="2499525" cy="2499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62c951070_0_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.NET </a:t>
            </a:r>
            <a:endParaRPr lang="en-US" b="1"/>
          </a:p>
        </p:txBody>
      </p:sp>
      <p:sp>
        <p:nvSpPr>
          <p:cNvPr id="91" name="Google Shape;91;g3262c951070_0_2"/>
          <p:cNvSpPr txBox="1"/>
          <p:nvPr>
            <p:ph type="body" idx="1"/>
          </p:nvPr>
        </p:nvSpPr>
        <p:spPr>
          <a:xfrm>
            <a:off x="415600" y="1536625"/>
            <a:ext cx="4104900" cy="44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457200" marR="12700" lvl="0" indent="-317500" algn="l" rtl="0">
              <a:lnSpc>
                <a:spcPct val="11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800">
                <a:solidFill>
                  <a:schemeClr val="dk1"/>
                </a:solidFill>
              </a:rPr>
              <a:t>The .NET is a software development platform created by Microsoft. </a:t>
            </a:r>
            <a:endParaRPr lang="en-US" sz="1800">
              <a:solidFill>
                <a:schemeClr val="dk1"/>
              </a:solidFill>
            </a:endParaRPr>
          </a:p>
          <a:p>
            <a:pPr marL="457200" marR="12700" lvl="0" indent="-317500" algn="l" rtl="0">
              <a:lnSpc>
                <a:spcPct val="11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800">
                <a:solidFill>
                  <a:schemeClr val="dk1"/>
                </a:solidFill>
              </a:rPr>
              <a:t>Free, cross platform , open source developer platform for building different types of application . </a:t>
            </a:r>
            <a:endParaRPr lang="en-US" sz="1800">
              <a:solidFill>
                <a:schemeClr val="dk1"/>
              </a:solidFill>
            </a:endParaRPr>
          </a:p>
          <a:p>
            <a:pPr marL="139700" marR="12700" lvl="0" indent="0" algn="l" rtl="0">
              <a:lnSpc>
                <a:spcPct val="11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800">
              <a:solidFill>
                <a:schemeClr val="dk1"/>
              </a:solidFill>
            </a:endParaRPr>
          </a:p>
          <a:p>
            <a:pPr marL="457200" marR="127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800">
                <a:solidFill>
                  <a:schemeClr val="dk1"/>
                </a:solidFill>
              </a:rPr>
              <a:t>It provides the tools and libraries needed to develop various types of applications, such as web, desktop, and mobile apps. </a:t>
            </a:r>
            <a:endParaRPr lang="en-US" sz="1800">
              <a:solidFill>
                <a:schemeClr val="dk1"/>
              </a:solidFill>
            </a:endParaRPr>
          </a:p>
          <a:p>
            <a:pPr marL="457200" marR="127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sz="1800"/>
          </a:p>
          <a:p>
            <a:pPr marL="139700" marR="12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800"/>
          </a:p>
        </p:txBody>
      </p:sp>
      <p:pic>
        <p:nvPicPr>
          <p:cNvPr id="92" name="Google Shape;92;g3262c951070_0_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71580" y="1629075"/>
            <a:ext cx="7134402" cy="381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62c951070_0_7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.NET FEATURES</a:t>
            </a:r>
            <a:endParaRPr lang="en-US" b="1"/>
          </a:p>
        </p:txBody>
      </p:sp>
      <p:sp>
        <p:nvSpPr>
          <p:cNvPr id="98" name="Google Shape;98;g3262c951070_0_78"/>
          <p:cNvSpPr txBox="1"/>
          <p:nvPr>
            <p:ph type="body" idx="1"/>
          </p:nvPr>
        </p:nvSpPr>
        <p:spPr>
          <a:xfrm>
            <a:off x="553900" y="1622500"/>
            <a:ext cx="10835400" cy="44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marR="12700" lvl="0" indent="0" algn="l" rtl="0">
              <a:lnSpc>
                <a:spcPct val="110000"/>
              </a:lnSpc>
              <a:spcBef>
                <a:spcPts val="1270"/>
              </a:spcBef>
              <a:spcAft>
                <a:spcPts val="0"/>
              </a:spcAft>
              <a:buNone/>
            </a:pPr>
            <a:r>
              <a:rPr lang="en-US" sz="1800" b="1"/>
              <a:t>Multi-Language Support </a:t>
            </a:r>
            <a:r>
              <a:rPr lang="en-US" sz="1800"/>
              <a:t>: Supports multiple languages (C#, VB.NET, F#) with seamless interoperability. </a:t>
            </a:r>
            <a:endParaRPr lang="en-US" sz="1800"/>
          </a:p>
          <a:p>
            <a:pPr marL="0" marR="12700" lvl="0" indent="0" algn="l" rtl="0">
              <a:lnSpc>
                <a:spcPct val="110000"/>
              </a:lnSpc>
              <a:spcBef>
                <a:spcPts val="1270"/>
              </a:spcBef>
              <a:spcAft>
                <a:spcPts val="0"/>
              </a:spcAft>
              <a:buNone/>
            </a:pPr>
            <a:r>
              <a:rPr lang="en-US" sz="1800" b="1"/>
              <a:t>Object-Oriented Programming</a:t>
            </a:r>
            <a:r>
              <a:rPr lang="en-US" sz="1800"/>
              <a:t>: Promotes modular, reusable, and maintainable code.</a:t>
            </a:r>
            <a:endParaRPr sz="1800"/>
          </a:p>
          <a:p>
            <a:pPr marL="0" marR="12700" lvl="0" indent="0" algn="l" rtl="0">
              <a:lnSpc>
                <a:spcPct val="110000"/>
              </a:lnSpc>
              <a:spcBef>
                <a:spcPts val="1270"/>
              </a:spcBef>
              <a:spcAft>
                <a:spcPts val="0"/>
              </a:spcAft>
              <a:buNone/>
            </a:pPr>
            <a:r>
              <a:rPr lang="en-US" sz="1800" b="1"/>
              <a:t>ASP.NET for Web Development</a:t>
            </a:r>
            <a:r>
              <a:rPr lang="en-US" sz="1800"/>
              <a:t>: Simplifies dynamic web application development.</a:t>
            </a:r>
            <a:endParaRPr lang="en-US" sz="1800"/>
          </a:p>
          <a:p>
            <a:pPr marL="0" marR="12700" lvl="0" indent="0" algn="l" rtl="0">
              <a:lnSpc>
                <a:spcPct val="110000"/>
              </a:lnSpc>
              <a:spcBef>
                <a:spcPts val="1270"/>
              </a:spcBef>
              <a:spcAft>
                <a:spcPts val="0"/>
              </a:spcAft>
              <a:buNone/>
            </a:pPr>
            <a:r>
              <a:rPr lang="en-US" sz="1800" b="1"/>
              <a:t>Automatic Memory Management</a:t>
            </a:r>
            <a:r>
              <a:rPr lang="en-US" sz="1800"/>
              <a:t>: Built-in garbage collection for better performance.</a:t>
            </a:r>
            <a:endParaRPr sz="1800"/>
          </a:p>
          <a:p>
            <a:pPr marL="0" marR="12700" lvl="0" indent="0" algn="l" rtl="0">
              <a:lnSpc>
                <a:spcPct val="110000"/>
              </a:lnSpc>
              <a:spcBef>
                <a:spcPts val="1270"/>
              </a:spcBef>
              <a:spcAft>
                <a:spcPts val="0"/>
              </a:spcAft>
              <a:buNone/>
            </a:pPr>
            <a:r>
              <a:rPr lang="en-US" sz="1800" b="1"/>
              <a:t>Secure Applications</a:t>
            </a:r>
            <a:r>
              <a:rPr lang="en-US" sz="1800"/>
              <a:t>: Provides encryption, authentication, and code security.</a:t>
            </a:r>
            <a:endParaRPr sz="1800"/>
          </a:p>
          <a:p>
            <a:pPr marL="0" marR="12700" lvl="0" indent="0" algn="l" rtl="0">
              <a:lnSpc>
                <a:spcPct val="110000"/>
              </a:lnSpc>
              <a:spcBef>
                <a:spcPts val="127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62c951070_0_9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/>
              <a:t>.NET FEATURES</a:t>
            </a:r>
            <a:endParaRPr lang="en-US" sz="3555" b="1"/>
          </a:p>
        </p:txBody>
      </p:sp>
      <p:sp>
        <p:nvSpPr>
          <p:cNvPr id="104" name="Google Shape;104;g3262c951070_0_93"/>
          <p:cNvSpPr txBox="1"/>
          <p:nvPr>
            <p:ph type="body" idx="1"/>
          </p:nvPr>
        </p:nvSpPr>
        <p:spPr>
          <a:xfrm>
            <a:off x="649224" y="1622500"/>
            <a:ext cx="10927200" cy="44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Rich User Interfaces : </a:t>
            </a:r>
            <a:r>
              <a:rPr lang="en-US" sz="1800">
                <a:solidFill>
                  <a:schemeClr val="dk1"/>
                </a:solidFill>
              </a:rPr>
              <a:t>Supports advanced graphics and UI (Windows Presentation Foundation).</a:t>
            </a:r>
            <a:endParaRPr lang="en-US"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Database Connectivity : </a:t>
            </a:r>
            <a:r>
              <a:rPr lang="en-US" sz="1800">
                <a:solidFill>
                  <a:schemeClr val="dk1"/>
                </a:solidFill>
              </a:rPr>
              <a:t>ADO.NET for easy access to databases.</a:t>
            </a:r>
            <a:endParaRPr lang="en-US"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Integration with Visual Studio : </a:t>
            </a:r>
            <a:r>
              <a:rPr lang="en-US" sz="1800">
                <a:solidFill>
                  <a:schemeClr val="dk1"/>
                </a:solidFill>
              </a:rPr>
              <a:t>Seamless development with debugging and deployment tools.</a:t>
            </a:r>
            <a:endParaRPr lang="en-US"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Common Language Runtime (CLR) : </a:t>
            </a:r>
            <a:r>
              <a:rPr lang="en-US" sz="1800">
                <a:solidFill>
                  <a:schemeClr val="dk1"/>
                </a:solidFill>
              </a:rPr>
              <a:t>Manages code execution (memory, threads, garbage collection).</a:t>
            </a:r>
            <a:endParaRPr lang="en-US"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Base Class Library (BCL) : </a:t>
            </a:r>
            <a:r>
              <a:rPr lang="en-US" sz="1800">
                <a:solidFill>
                  <a:schemeClr val="dk1"/>
                </a:solidFill>
              </a:rPr>
              <a:t>Predefined reusable classes for common tasks like file handling, networking, and more.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62c951070_0_9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/>
              <a:t>.NET ARCHITECTURE</a:t>
            </a:r>
            <a:endParaRPr lang="en-US" sz="3555" b="1"/>
          </a:p>
        </p:txBody>
      </p:sp>
      <p:sp>
        <p:nvSpPr>
          <p:cNvPr id="110" name="Google Shape;110;g3262c951070_0_99"/>
          <p:cNvSpPr txBox="1"/>
          <p:nvPr>
            <p:ph type="body" idx="1"/>
          </p:nvPr>
        </p:nvSpPr>
        <p:spPr>
          <a:xfrm>
            <a:off x="649224" y="1622500"/>
            <a:ext cx="10927200" cy="44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111" name="Google Shape;111;g3262c951070_0_9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52675" y="1747138"/>
            <a:ext cx="3245925" cy="38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3262c951070_0_99"/>
          <p:cNvSpPr txBox="1"/>
          <p:nvPr/>
        </p:nvSpPr>
        <p:spPr>
          <a:xfrm>
            <a:off x="261975" y="1407900"/>
            <a:ext cx="7521300" cy="52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Major Components : CLR and BCL 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</a:rPr>
              <a:t>CLR (Common language runtime)</a:t>
            </a:r>
            <a:r>
              <a:rPr lang="en-US" sz="1800">
                <a:solidFill>
                  <a:schemeClr val="dk2"/>
                </a:solidFill>
              </a:rPr>
              <a:t> : is the execution engine that handles running applications. It provides services like thread management, garbage collection, type-safety, exception handling, and more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</a:rPr>
              <a:t>Base  Class Library</a:t>
            </a:r>
            <a:r>
              <a:rPr lang="en-US" sz="1800">
                <a:solidFill>
                  <a:schemeClr val="dk2"/>
                </a:solidFill>
              </a:rPr>
              <a:t> provides a set of APIs and types for common functionality. It provides types for strings, dates, numbers, etc. 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The Class Library includes APIs for reading and writing files, connecting to databases, drawing, and more.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62c951070_0_110"/>
          <p:cNvSpPr txBox="1"/>
          <p:nvPr>
            <p:ph type="title"/>
          </p:nvPr>
        </p:nvSpPr>
        <p:spPr>
          <a:xfrm>
            <a:off x="137900" y="455992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/>
              <a:t>.NET ARCHITECTURE</a:t>
            </a:r>
            <a:endParaRPr lang="en-US" sz="3555" b="1"/>
          </a:p>
        </p:txBody>
      </p:sp>
      <p:sp>
        <p:nvSpPr>
          <p:cNvPr id="118" name="Google Shape;118;g3262c951070_0_110"/>
          <p:cNvSpPr txBox="1"/>
          <p:nvPr>
            <p:ph type="body" idx="1"/>
          </p:nvPr>
        </p:nvSpPr>
        <p:spPr>
          <a:xfrm>
            <a:off x="649224" y="1622500"/>
            <a:ext cx="10927200" cy="44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19" name="Google Shape;119;g3262c951070_0_110"/>
          <p:cNvSpPr txBox="1"/>
          <p:nvPr/>
        </p:nvSpPr>
        <p:spPr>
          <a:xfrm>
            <a:off x="244800" y="1231900"/>
            <a:ext cx="5615100" cy="52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>
                <a:solidFill>
                  <a:schemeClr val="dk2"/>
                </a:solidFill>
              </a:rPr>
              <a:t>.NET applications are written in the C#, F#, or Visual Basic programming language. Code is compiled into a language-agnostic Common Intermediate Language (CIL). Compiled code is stored in assemblies—files with a .dll or .exe file extension.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>
                <a:solidFill>
                  <a:schemeClr val="dk2"/>
                </a:solidFill>
              </a:rPr>
              <a:t>When an app runs, the CLR takes the assembly and uses a just-in-time compiler (JIT) to turn it into machine code that can execute on the specific architecture of the computer it is running on.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20" name="Google Shape;120;g3262c951070_0_11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79180" y="1196455"/>
            <a:ext cx="6229002" cy="31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62c951070_0_130"/>
          <p:cNvSpPr txBox="1"/>
          <p:nvPr>
            <p:ph type="title"/>
          </p:nvPr>
        </p:nvSpPr>
        <p:spPr>
          <a:xfrm>
            <a:off x="137900" y="455992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3200" b="1"/>
              <a:t>NET FRAMEWORK , .NET CORE and .NET STANDARD</a:t>
            </a:r>
            <a:endParaRPr lang="en-US" sz="3200" b="1"/>
          </a:p>
        </p:txBody>
      </p:sp>
      <p:sp>
        <p:nvSpPr>
          <p:cNvPr id="126" name="Google Shape;126;g3262c951070_0_130"/>
          <p:cNvSpPr txBox="1"/>
          <p:nvPr>
            <p:ph type="body" idx="1"/>
          </p:nvPr>
        </p:nvSpPr>
        <p:spPr>
          <a:xfrm>
            <a:off x="649224" y="1622500"/>
            <a:ext cx="10927200" cy="44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27" name="Google Shape;127;g3262c951070_0_130"/>
          <p:cNvSpPr txBox="1"/>
          <p:nvPr/>
        </p:nvSpPr>
        <p:spPr>
          <a:xfrm>
            <a:off x="245110" y="1231900"/>
            <a:ext cx="11158855" cy="524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.NET Framework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2"/>
                </a:solidFill>
              </a:rPr>
              <a:t>The .NET Framework is a software development framework created by Microsoft in 2002. It provides a consistent programming environment for building and running applications on Windows. It includes a large class library (called the Framework Class Library or FCL) and a runtime environment (called the Common Language Runtime or CLR) for executing applications.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Key Features: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Windows-Only</a:t>
            </a:r>
            <a:r>
              <a:rPr sz="1800">
                <a:solidFill>
                  <a:schemeClr val="dk2"/>
                </a:solidFill>
              </a:rPr>
              <a:t>: Designed specifically for Windows-based applications.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Full API Support</a:t>
            </a:r>
            <a:r>
              <a:rPr sz="1800">
                <a:solidFill>
                  <a:schemeClr val="dk2"/>
                </a:solidFill>
              </a:rPr>
              <a:t>: Provides extensive libraries and APIs for desktop, web, and server-side applications.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Languages</a:t>
            </a:r>
            <a:r>
              <a:rPr sz="1800">
                <a:solidFill>
                  <a:schemeClr val="dk2"/>
                </a:solidFill>
              </a:rPr>
              <a:t>: Supports multiple languages like C#, VB.Net, and F#.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Application Types</a:t>
            </a:r>
            <a:r>
              <a:rPr sz="1800">
                <a:solidFill>
                  <a:schemeClr val="dk2"/>
                </a:solidFill>
              </a:rPr>
              <a:t>: Used for building desktop applications, web applications (ASP.NET), and web services.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62c951070_0_130"/>
          <p:cNvSpPr txBox="1"/>
          <p:nvPr>
            <p:ph type="title"/>
          </p:nvPr>
        </p:nvSpPr>
        <p:spPr>
          <a:xfrm>
            <a:off x="137900" y="455992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3200" b="1"/>
              <a:t>NET FRAMEWORK , .NET CORE and .NET STANDARD</a:t>
            </a:r>
            <a:endParaRPr lang="en-US" sz="3200" b="1"/>
          </a:p>
        </p:txBody>
      </p:sp>
      <p:sp>
        <p:nvSpPr>
          <p:cNvPr id="126" name="Google Shape;126;g3262c951070_0_130"/>
          <p:cNvSpPr txBox="1"/>
          <p:nvPr>
            <p:ph type="body" idx="1"/>
          </p:nvPr>
        </p:nvSpPr>
        <p:spPr>
          <a:xfrm>
            <a:off x="649224" y="1622500"/>
            <a:ext cx="10927200" cy="44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27" name="Google Shape;127;g3262c951070_0_130"/>
          <p:cNvSpPr txBox="1"/>
          <p:nvPr/>
        </p:nvSpPr>
        <p:spPr>
          <a:xfrm>
            <a:off x="245110" y="1231900"/>
            <a:ext cx="11158855" cy="524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.NET Core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2"/>
                </a:solidFill>
              </a:rPr>
              <a:t>.NET Core is a modern, open-source, and cross-platform development platform introduced by Microsoft in 2016. It is designed for creating cloud-based, scalable, and high-performance applications that can run on Windows, Linux, and macOS. It is the successor to the .NET Framework and is built to meet the needs of modern development practices.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Key Features: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Cross-Platform</a:t>
            </a:r>
            <a:r>
              <a:rPr sz="1800">
                <a:solidFill>
                  <a:schemeClr val="dk2"/>
                </a:solidFill>
              </a:rPr>
              <a:t>: Runs on Windows, Linux, and macOS.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Open Source</a:t>
            </a:r>
            <a:r>
              <a:rPr sz="1800">
                <a:solidFill>
                  <a:schemeClr val="dk2"/>
                </a:solidFill>
              </a:rPr>
              <a:t>: Released under the MIT License and maintained by the .NET Foundation.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High Performance</a:t>
            </a:r>
            <a:r>
              <a:rPr sz="1800">
                <a:solidFill>
                  <a:schemeClr val="dk2"/>
                </a:solidFill>
              </a:rPr>
              <a:t>: Optimized for scalability and performance, especially for cloud and web applications.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Modular Architecture</a:t>
            </a:r>
            <a:r>
              <a:rPr sz="1800">
                <a:solidFill>
                  <a:schemeClr val="dk2"/>
                </a:solidFill>
              </a:rPr>
              <a:t>: Supports lightweight and modular development through NuGet packages.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Versatility</a:t>
            </a:r>
            <a:r>
              <a:rPr sz="1800">
                <a:solidFill>
                  <a:schemeClr val="dk2"/>
                </a:solidFill>
              </a:rPr>
              <a:t>: Suitable for web applications (ASP.NET Core), microservices, IoT, and more..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6160</Words>
  <Application>WPS Presentation</Application>
  <PresentationFormat/>
  <Paragraphs>185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Arial</vt:lpstr>
      <vt:lpstr>Aldrich</vt:lpstr>
      <vt:lpstr>Segoe Print</vt:lpstr>
      <vt:lpstr>Abril Fatface</vt:lpstr>
      <vt:lpstr>Bell MT</vt:lpstr>
      <vt:lpstr>Calibri</vt:lpstr>
      <vt:lpstr>Catamaran</vt:lpstr>
      <vt:lpstr>Microsoft YaHei</vt:lpstr>
      <vt:lpstr>Arial Unicode MS</vt:lpstr>
      <vt:lpstr>Simple Light</vt:lpstr>
      <vt:lpstr>Visual Programming with </vt:lpstr>
      <vt:lpstr>Er. Piyush Pant</vt:lpstr>
      <vt:lpstr>.NET FRAMEWORK</vt:lpstr>
      <vt:lpstr>.NET FRAMEWORK FEATURES</vt:lpstr>
      <vt:lpstr>.NET FRAMEWORK FEATURES</vt:lpstr>
      <vt:lpstr>.NET ARCHITECTURE</vt:lpstr>
      <vt:lpstr>.NET ARCHITECTURE</vt:lpstr>
      <vt:lpstr>NET FRAMEWORK , .NET CORE and .NET STANDARD</vt:lpstr>
      <vt:lpstr>NET FRAMEWORK , .NET CORE and .NET STANDARD</vt:lpstr>
      <vt:lpstr>DIFFERENCE</vt:lpstr>
      <vt:lpstr>NET FRAMEWORK , .NET CORE and .NET STANDARD</vt:lpstr>
      <vt:lpstr>PROJECT TYPES in .NET </vt:lpstr>
      <vt:lpstr>PROJECT TYPES in .NET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Programming with </dc:title>
  <dc:creator>Bijayaraj Sapkota</dc:creator>
  <cp:lastModifiedBy>Bijayaraj Sapkota</cp:lastModifiedBy>
  <cp:revision>3</cp:revision>
  <dcterms:created xsi:type="dcterms:W3CDTF">2024-12-23T15:59:00Z</dcterms:created>
  <dcterms:modified xsi:type="dcterms:W3CDTF">2024-12-25T10:24:08Z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235D38DA23C3429BAC58A0C0E3CD1374_11</vt:lpwstr>
  </property>
  <property fmtid="{D5CDD505-2E9C-101B-9397-08002B2CF9AE}" pid="3" name="KSOProductBuildVer">
    <vt:lpwstr>2057-12.2.0.18639</vt:lpwstr>
  </property>
</Properties>
</file>