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2" r:id="rId5"/>
    <p:sldId id="263" r:id="rId6"/>
    <p:sldId id="278" r:id="rId7"/>
    <p:sldId id="265" r:id="rId8"/>
    <p:sldId id="264" r:id="rId9"/>
    <p:sldId id="277" r:id="rId10"/>
    <p:sldId id="280" r:id="rId11"/>
    <p:sldId id="279" r:id="rId12"/>
    <p:sldId id="286" r:id="rId13"/>
    <p:sldId id="287" r:id="rId14"/>
    <p:sldId id="288" r:id="rId15"/>
    <p:sldId id="289" r:id="rId16"/>
    <p:sldId id="268" r:id="rId17"/>
    <p:sldId id="269" r:id="rId18"/>
    <p:sldId id="272" r:id="rId19"/>
    <p:sldId id="273" r:id="rId20"/>
    <p:sldId id="271" r:id="rId21"/>
    <p:sldId id="281" r:id="rId22"/>
    <p:sldId id="274" r:id="rId23"/>
    <p:sldId id="275" r:id="rId24"/>
    <p:sldId id="276" r:id="rId25"/>
    <p:sldId id="284" r:id="rId26"/>
    <p:sldId id="283" r:id="rId27"/>
    <p:sldId id="285" r:id="rId28"/>
    <p:sldId id="292" r:id="rId29"/>
    <p:sldId id="293" r:id="rId30"/>
    <p:sldId id="295" r:id="rId31"/>
    <p:sldId id="294" r:id="rId32"/>
    <p:sldId id="297" r:id="rId33"/>
    <p:sldId id="298" r:id="rId34"/>
    <p:sldId id="318" r:id="rId35"/>
    <p:sldId id="301" r:id="rId36"/>
    <p:sldId id="302" r:id="rId37"/>
    <p:sldId id="303" r:id="rId38"/>
    <p:sldId id="304" r:id="rId39"/>
    <p:sldId id="305" r:id="rId40"/>
    <p:sldId id="326" r:id="rId41"/>
    <p:sldId id="319" r:id="rId42"/>
    <p:sldId id="346" r:id="rId43"/>
    <p:sldId id="320" r:id="rId44"/>
    <p:sldId id="321" r:id="rId45"/>
    <p:sldId id="322" r:id="rId46"/>
    <p:sldId id="328" r:id="rId47"/>
    <p:sldId id="329" r:id="rId48"/>
    <p:sldId id="330" r:id="rId49"/>
    <p:sldId id="331" r:id="rId50"/>
    <p:sldId id="332" r:id="rId51"/>
    <p:sldId id="334" r:id="rId52"/>
    <p:sldId id="335" r:id="rId53"/>
    <p:sldId id="336" r:id="rId54"/>
    <p:sldId id="333" r:id="rId55"/>
    <p:sldId id="337" r:id="rId56"/>
    <p:sldId id="338" r:id="rId57"/>
    <p:sldId id="339" r:id="rId58"/>
    <p:sldId id="340" r:id="rId59"/>
    <p:sldId id="341" r:id="rId60"/>
    <p:sldId id="323" r:id="rId61"/>
    <p:sldId id="324" r:id="rId62"/>
    <p:sldId id="325" r:id="rId63"/>
    <p:sldId id="307" r:id="rId64"/>
    <p:sldId id="308" r:id="rId65"/>
    <p:sldId id="342" r:id="rId66"/>
    <p:sldId id="343" r:id="rId67"/>
    <p:sldId id="309" r:id="rId68"/>
    <p:sldId id="306" r:id="rId69"/>
    <p:sldId id="310" r:id="rId70"/>
    <p:sldId id="344" r:id="rId71"/>
    <p:sldId id="34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826" autoAdjust="0"/>
  </p:normalViewPr>
  <p:slideViewPr>
    <p:cSldViewPr snapToGrid="0">
      <p:cViewPr>
        <p:scale>
          <a:sx n="100" d="100"/>
          <a:sy n="100" d="100"/>
        </p:scale>
        <p:origin x="-308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CAEDB-F24C-4540-A2D2-1CE6156E14F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8563074D-3990-422A-99E5-A2E94E0FF0D4}">
      <dgm:prSet phldrT="[텍스트]"/>
      <dgm:spPr/>
      <dgm:t>
        <a:bodyPr/>
        <a:lstStyle/>
        <a:p>
          <a:pPr latinLnBrk="1"/>
          <a:r>
            <a:rPr lang="ko-KR" altLang="en-US" smtClean="0"/>
            <a:t>원시언어처리</a:t>
          </a:r>
          <a:endParaRPr lang="ko-KR" altLang="en-US"/>
        </a:p>
      </dgm:t>
    </dgm:pt>
    <dgm:pt modelId="{E6C1B513-AC9B-4846-905A-3D627CC10610}" type="parTrans" cxnId="{1CDEE9D4-D4F7-43A5-9862-FE11469E3BE4}">
      <dgm:prSet/>
      <dgm:spPr/>
      <dgm:t>
        <a:bodyPr/>
        <a:lstStyle/>
        <a:p>
          <a:pPr latinLnBrk="1"/>
          <a:endParaRPr lang="ko-KR" altLang="en-US"/>
        </a:p>
      </dgm:t>
    </dgm:pt>
    <dgm:pt modelId="{78CA99A2-6D3E-4BBF-919C-34B5818375AB}" type="sibTrans" cxnId="{1CDEE9D4-D4F7-43A5-9862-FE11469E3BE4}">
      <dgm:prSet/>
      <dgm:spPr/>
      <dgm:t>
        <a:bodyPr/>
        <a:lstStyle/>
        <a:p>
          <a:pPr latinLnBrk="1"/>
          <a:endParaRPr lang="ko-KR" altLang="en-US"/>
        </a:p>
      </dgm:t>
    </dgm:pt>
    <dgm:pt modelId="{291498CE-EB7C-4709-99D6-13567312E37C}">
      <dgm:prSet phldrT="[텍스트]"/>
      <dgm:spPr/>
      <dgm:t>
        <a:bodyPr/>
        <a:lstStyle/>
        <a:p>
          <a:pPr latinLnBrk="1"/>
          <a:r>
            <a:rPr lang="ko-KR" altLang="en-US" smtClean="0"/>
            <a:t>주제분류</a:t>
          </a:r>
          <a:endParaRPr lang="ko-KR" altLang="en-US"/>
        </a:p>
      </dgm:t>
    </dgm:pt>
    <dgm:pt modelId="{CEDA38E2-A66C-4A08-9376-D9FF83D5F709}" type="parTrans" cxnId="{B4ACB03C-F275-4107-BD64-2BFE6886AD13}">
      <dgm:prSet/>
      <dgm:spPr/>
      <dgm:t>
        <a:bodyPr/>
        <a:lstStyle/>
        <a:p>
          <a:pPr latinLnBrk="1"/>
          <a:endParaRPr lang="ko-KR" altLang="en-US"/>
        </a:p>
      </dgm:t>
    </dgm:pt>
    <dgm:pt modelId="{0939515D-1B7A-4103-83C6-84072145C780}" type="sibTrans" cxnId="{B4ACB03C-F275-4107-BD64-2BFE6886AD13}">
      <dgm:prSet/>
      <dgm:spPr/>
      <dgm:t>
        <a:bodyPr/>
        <a:lstStyle/>
        <a:p>
          <a:pPr latinLnBrk="1"/>
          <a:endParaRPr lang="ko-KR" altLang="en-US"/>
        </a:p>
      </dgm:t>
    </dgm:pt>
    <dgm:pt modelId="{D755DC54-1A17-427A-9B6B-2757650726DA}">
      <dgm:prSet phldrT="[텍스트]"/>
      <dgm:spPr/>
      <dgm:t>
        <a:bodyPr/>
        <a:lstStyle/>
        <a:p>
          <a:pPr latinLnBrk="1"/>
          <a:r>
            <a:rPr lang="ko-KR" altLang="en-US" smtClean="0"/>
            <a:t>정서분석</a:t>
          </a:r>
          <a:endParaRPr lang="ko-KR" altLang="en-US"/>
        </a:p>
      </dgm:t>
    </dgm:pt>
    <dgm:pt modelId="{4FDB758B-FF15-4428-A2A7-9519BA63954B}" type="parTrans" cxnId="{50128F63-5D9E-43AA-97D8-A6A141B7E0EE}">
      <dgm:prSet/>
      <dgm:spPr/>
      <dgm:t>
        <a:bodyPr/>
        <a:lstStyle/>
        <a:p>
          <a:pPr latinLnBrk="1"/>
          <a:endParaRPr lang="ko-KR" altLang="en-US"/>
        </a:p>
      </dgm:t>
    </dgm:pt>
    <dgm:pt modelId="{CE5D7F64-C060-4B2A-A3BF-9BB124EA5638}" type="sibTrans" cxnId="{50128F63-5D9E-43AA-97D8-A6A141B7E0EE}">
      <dgm:prSet/>
      <dgm:spPr/>
      <dgm:t>
        <a:bodyPr/>
        <a:lstStyle/>
        <a:p>
          <a:pPr latinLnBrk="1"/>
          <a:endParaRPr lang="ko-KR" altLang="en-US"/>
        </a:p>
      </dgm:t>
    </dgm:pt>
    <dgm:pt modelId="{83D4F549-E807-478A-BD09-798BEF9257F5}">
      <dgm:prSet phldrT="[텍스트]"/>
      <dgm:spPr/>
      <dgm:t>
        <a:bodyPr/>
        <a:lstStyle/>
        <a:p>
          <a:pPr latinLnBrk="1"/>
          <a:r>
            <a:rPr lang="ko-KR" altLang="en-US" smtClean="0"/>
            <a:t>엔티티 추출</a:t>
          </a:r>
          <a:endParaRPr lang="ko-KR" altLang="en-US"/>
        </a:p>
      </dgm:t>
    </dgm:pt>
    <dgm:pt modelId="{EC14527F-DF83-41F5-A111-265735633E2C}" type="parTrans" cxnId="{E3AFED8C-C86D-40D8-AB97-7884CC750513}">
      <dgm:prSet/>
      <dgm:spPr/>
      <dgm:t>
        <a:bodyPr/>
        <a:lstStyle/>
        <a:p>
          <a:pPr latinLnBrk="1"/>
          <a:endParaRPr lang="ko-KR" altLang="en-US"/>
        </a:p>
      </dgm:t>
    </dgm:pt>
    <dgm:pt modelId="{A83C644F-D8B4-48DC-BB14-8B298C5D53D7}" type="sibTrans" cxnId="{E3AFED8C-C86D-40D8-AB97-7884CC750513}">
      <dgm:prSet/>
      <dgm:spPr/>
      <dgm:t>
        <a:bodyPr/>
        <a:lstStyle/>
        <a:p>
          <a:pPr latinLnBrk="1"/>
          <a:endParaRPr lang="ko-KR" altLang="en-US"/>
        </a:p>
      </dgm:t>
    </dgm:pt>
    <dgm:pt modelId="{98C84219-4F5B-45CF-BB34-547383E8075D}">
      <dgm:prSet phldrT="[텍스트]"/>
      <dgm:spPr/>
      <dgm:t>
        <a:bodyPr/>
        <a:lstStyle/>
        <a:p>
          <a:pPr latinLnBrk="1"/>
          <a:r>
            <a:rPr lang="ko-KR" altLang="en-US" smtClean="0"/>
            <a:t>관계추출 </a:t>
          </a:r>
          <a:endParaRPr lang="ko-KR" altLang="en-US"/>
        </a:p>
      </dgm:t>
    </dgm:pt>
    <dgm:pt modelId="{0409D5DB-057D-4F4F-9CF9-58F664DB154B}" type="parTrans" cxnId="{F094494E-2E5C-4965-BE42-6B0E232B64D1}">
      <dgm:prSet/>
      <dgm:spPr/>
      <dgm:t>
        <a:bodyPr/>
        <a:lstStyle/>
        <a:p>
          <a:pPr latinLnBrk="1"/>
          <a:endParaRPr lang="ko-KR" altLang="en-US"/>
        </a:p>
      </dgm:t>
    </dgm:pt>
    <dgm:pt modelId="{9B2765A8-A553-4082-9ADE-5A7EE41F720E}" type="sibTrans" cxnId="{F094494E-2E5C-4965-BE42-6B0E232B64D1}">
      <dgm:prSet/>
      <dgm:spPr/>
      <dgm:t>
        <a:bodyPr/>
        <a:lstStyle/>
        <a:p>
          <a:pPr latinLnBrk="1"/>
          <a:endParaRPr lang="ko-KR" altLang="en-US"/>
        </a:p>
      </dgm:t>
    </dgm:pt>
    <dgm:pt modelId="{43AD5A1A-43CD-4A3C-9F5F-6C28F23AA899}" type="pres">
      <dgm:prSet presAssocID="{2C6CAEDB-F24C-4540-A2D2-1CE6156E14F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54247-16D5-4F4E-9C23-6567CD6F5E94}" type="pres">
      <dgm:prSet presAssocID="{2C6CAEDB-F24C-4540-A2D2-1CE6156E14F7}" presName="Name1" presStyleCnt="0"/>
      <dgm:spPr/>
    </dgm:pt>
    <dgm:pt modelId="{1BC8B9BD-A9E2-4F95-ADA8-76DBC54BE4C5}" type="pres">
      <dgm:prSet presAssocID="{2C6CAEDB-F24C-4540-A2D2-1CE6156E14F7}" presName="cycle" presStyleCnt="0"/>
      <dgm:spPr/>
    </dgm:pt>
    <dgm:pt modelId="{8EA5EBBF-FCAE-4F3E-BA84-9430823C5EDD}" type="pres">
      <dgm:prSet presAssocID="{2C6CAEDB-F24C-4540-A2D2-1CE6156E14F7}" presName="srcNode" presStyleLbl="node1" presStyleIdx="0" presStyleCnt="5"/>
      <dgm:spPr/>
    </dgm:pt>
    <dgm:pt modelId="{61D947D1-F123-475B-ABD0-ECF6AF8AC635}" type="pres">
      <dgm:prSet presAssocID="{2C6CAEDB-F24C-4540-A2D2-1CE6156E14F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306FED3-FD79-4779-92C7-B9F8945E60BC}" type="pres">
      <dgm:prSet presAssocID="{2C6CAEDB-F24C-4540-A2D2-1CE6156E14F7}" presName="extraNode" presStyleLbl="node1" presStyleIdx="0" presStyleCnt="5"/>
      <dgm:spPr/>
    </dgm:pt>
    <dgm:pt modelId="{E62D2439-7C6D-481C-8B22-27C7FE2C11F8}" type="pres">
      <dgm:prSet presAssocID="{2C6CAEDB-F24C-4540-A2D2-1CE6156E14F7}" presName="dstNode" presStyleLbl="node1" presStyleIdx="0" presStyleCnt="5"/>
      <dgm:spPr/>
    </dgm:pt>
    <dgm:pt modelId="{7C1F430D-0546-4E6A-886B-F2448658907D}" type="pres">
      <dgm:prSet presAssocID="{8563074D-3990-422A-99E5-A2E94E0FF0D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AE6036-5874-4EF1-A45A-66C0858C7FE7}" type="pres">
      <dgm:prSet presAssocID="{8563074D-3990-422A-99E5-A2E94E0FF0D4}" presName="accent_1" presStyleCnt="0"/>
      <dgm:spPr/>
    </dgm:pt>
    <dgm:pt modelId="{17F2A189-4BC9-44ED-B87F-45294D159B01}" type="pres">
      <dgm:prSet presAssocID="{8563074D-3990-422A-99E5-A2E94E0FF0D4}" presName="accentRepeatNode" presStyleLbl="solidFgAcc1" presStyleIdx="0" presStyleCnt="5"/>
      <dgm:spPr/>
    </dgm:pt>
    <dgm:pt modelId="{35EAF06A-5427-4622-B017-8C1B8740ACF4}" type="pres">
      <dgm:prSet presAssocID="{83D4F549-E807-478A-BD09-798BEF9257F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77351C-55A0-4CC7-B1BB-2BB7880403AC}" type="pres">
      <dgm:prSet presAssocID="{83D4F549-E807-478A-BD09-798BEF9257F5}" presName="accent_2" presStyleCnt="0"/>
      <dgm:spPr/>
    </dgm:pt>
    <dgm:pt modelId="{E0C9DE62-1E9A-4D6E-91BD-4056FB82BECF}" type="pres">
      <dgm:prSet presAssocID="{83D4F549-E807-478A-BD09-798BEF9257F5}" presName="accentRepeatNode" presStyleLbl="solidFgAcc1" presStyleIdx="1" presStyleCnt="5"/>
      <dgm:spPr/>
    </dgm:pt>
    <dgm:pt modelId="{F7A5B05A-020B-4AA7-9E45-2BF3D7844D2A}" type="pres">
      <dgm:prSet presAssocID="{98C84219-4F5B-45CF-BB34-547383E807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FC08C4-67E8-49EF-84CC-407CEACAA215}" type="pres">
      <dgm:prSet presAssocID="{98C84219-4F5B-45CF-BB34-547383E8075D}" presName="accent_3" presStyleCnt="0"/>
      <dgm:spPr/>
    </dgm:pt>
    <dgm:pt modelId="{530BDFF3-0C92-4656-B075-20334756F0DE}" type="pres">
      <dgm:prSet presAssocID="{98C84219-4F5B-45CF-BB34-547383E8075D}" presName="accentRepeatNode" presStyleLbl="solidFgAcc1" presStyleIdx="2" presStyleCnt="5"/>
      <dgm:spPr/>
    </dgm:pt>
    <dgm:pt modelId="{1E567FBE-39F2-4314-837C-6D71F358C816}" type="pres">
      <dgm:prSet presAssocID="{291498CE-EB7C-4709-99D6-13567312E37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C11794-BCC3-4CFE-8EFA-18FB84452EFC}" type="pres">
      <dgm:prSet presAssocID="{291498CE-EB7C-4709-99D6-13567312E37C}" presName="accent_4" presStyleCnt="0"/>
      <dgm:spPr/>
    </dgm:pt>
    <dgm:pt modelId="{3C9166DD-3DFE-4AAD-AC10-0A61900268AF}" type="pres">
      <dgm:prSet presAssocID="{291498CE-EB7C-4709-99D6-13567312E37C}" presName="accentRepeatNode" presStyleLbl="solidFgAcc1" presStyleIdx="3" presStyleCnt="5"/>
      <dgm:spPr/>
    </dgm:pt>
    <dgm:pt modelId="{2FED6CC0-B581-49C2-AD08-8C9C9BDF4819}" type="pres">
      <dgm:prSet presAssocID="{D755DC54-1A17-427A-9B6B-2757650726D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D88B37-9B52-445D-B905-CE1CD1A79F04}" type="pres">
      <dgm:prSet presAssocID="{D755DC54-1A17-427A-9B6B-2757650726DA}" presName="accent_5" presStyleCnt="0"/>
      <dgm:spPr/>
    </dgm:pt>
    <dgm:pt modelId="{66567653-A417-4350-BCEE-0544D0FCE533}" type="pres">
      <dgm:prSet presAssocID="{D755DC54-1A17-427A-9B6B-2757650726DA}" presName="accentRepeatNode" presStyleLbl="solidFgAcc1" presStyleIdx="4" presStyleCnt="5"/>
      <dgm:spPr/>
    </dgm:pt>
  </dgm:ptLst>
  <dgm:cxnLst>
    <dgm:cxn modelId="{E3AFED8C-C86D-40D8-AB97-7884CC750513}" srcId="{2C6CAEDB-F24C-4540-A2D2-1CE6156E14F7}" destId="{83D4F549-E807-478A-BD09-798BEF9257F5}" srcOrd="1" destOrd="0" parTransId="{EC14527F-DF83-41F5-A111-265735633E2C}" sibTransId="{A83C644F-D8B4-48DC-BB14-8B298C5D53D7}"/>
    <dgm:cxn modelId="{DC321FB1-8D4E-44DA-9B5B-3D2688DF54DB}" type="presOf" srcId="{83D4F549-E807-478A-BD09-798BEF9257F5}" destId="{35EAF06A-5427-4622-B017-8C1B8740ACF4}" srcOrd="0" destOrd="0" presId="urn:microsoft.com/office/officeart/2008/layout/VerticalCurvedList"/>
    <dgm:cxn modelId="{C3C3019B-4637-4425-9623-6914FC967E2B}" type="presOf" srcId="{78CA99A2-6D3E-4BBF-919C-34B5818375AB}" destId="{61D947D1-F123-475B-ABD0-ECF6AF8AC635}" srcOrd="0" destOrd="0" presId="urn:microsoft.com/office/officeart/2008/layout/VerticalCurvedList"/>
    <dgm:cxn modelId="{50128F63-5D9E-43AA-97D8-A6A141B7E0EE}" srcId="{2C6CAEDB-F24C-4540-A2D2-1CE6156E14F7}" destId="{D755DC54-1A17-427A-9B6B-2757650726DA}" srcOrd="4" destOrd="0" parTransId="{4FDB758B-FF15-4428-A2A7-9519BA63954B}" sibTransId="{CE5D7F64-C060-4B2A-A3BF-9BB124EA5638}"/>
    <dgm:cxn modelId="{DD0A9774-C308-43D9-A8A1-27262FFE9610}" type="presOf" srcId="{98C84219-4F5B-45CF-BB34-547383E8075D}" destId="{F7A5B05A-020B-4AA7-9E45-2BF3D7844D2A}" srcOrd="0" destOrd="0" presId="urn:microsoft.com/office/officeart/2008/layout/VerticalCurvedList"/>
    <dgm:cxn modelId="{7F5E95BA-D6FB-43FC-A0D3-87D593622C7D}" type="presOf" srcId="{2C6CAEDB-F24C-4540-A2D2-1CE6156E14F7}" destId="{43AD5A1A-43CD-4A3C-9F5F-6C28F23AA899}" srcOrd="0" destOrd="0" presId="urn:microsoft.com/office/officeart/2008/layout/VerticalCurvedList"/>
    <dgm:cxn modelId="{F094494E-2E5C-4965-BE42-6B0E232B64D1}" srcId="{2C6CAEDB-F24C-4540-A2D2-1CE6156E14F7}" destId="{98C84219-4F5B-45CF-BB34-547383E8075D}" srcOrd="2" destOrd="0" parTransId="{0409D5DB-057D-4F4F-9CF9-58F664DB154B}" sibTransId="{9B2765A8-A553-4082-9ADE-5A7EE41F720E}"/>
    <dgm:cxn modelId="{1CDEE9D4-D4F7-43A5-9862-FE11469E3BE4}" srcId="{2C6CAEDB-F24C-4540-A2D2-1CE6156E14F7}" destId="{8563074D-3990-422A-99E5-A2E94E0FF0D4}" srcOrd="0" destOrd="0" parTransId="{E6C1B513-AC9B-4846-905A-3D627CC10610}" sibTransId="{78CA99A2-6D3E-4BBF-919C-34B5818375AB}"/>
    <dgm:cxn modelId="{694C71E4-306D-44D9-AF3E-BD0BC46CB6EF}" type="presOf" srcId="{8563074D-3990-422A-99E5-A2E94E0FF0D4}" destId="{7C1F430D-0546-4E6A-886B-F2448658907D}" srcOrd="0" destOrd="0" presId="urn:microsoft.com/office/officeart/2008/layout/VerticalCurvedList"/>
    <dgm:cxn modelId="{41CDC550-3E71-4E2E-AF22-DEC882416C4D}" type="presOf" srcId="{D755DC54-1A17-427A-9B6B-2757650726DA}" destId="{2FED6CC0-B581-49C2-AD08-8C9C9BDF4819}" srcOrd="0" destOrd="0" presId="urn:microsoft.com/office/officeart/2008/layout/VerticalCurvedList"/>
    <dgm:cxn modelId="{B4ACB03C-F275-4107-BD64-2BFE6886AD13}" srcId="{2C6CAEDB-F24C-4540-A2D2-1CE6156E14F7}" destId="{291498CE-EB7C-4709-99D6-13567312E37C}" srcOrd="3" destOrd="0" parTransId="{CEDA38E2-A66C-4A08-9376-D9FF83D5F709}" sibTransId="{0939515D-1B7A-4103-83C6-84072145C780}"/>
    <dgm:cxn modelId="{B1ED4172-DBED-4969-B696-9310236703A7}" type="presOf" srcId="{291498CE-EB7C-4709-99D6-13567312E37C}" destId="{1E567FBE-39F2-4314-837C-6D71F358C816}" srcOrd="0" destOrd="0" presId="urn:microsoft.com/office/officeart/2008/layout/VerticalCurvedList"/>
    <dgm:cxn modelId="{6407A631-3825-46B8-8135-1774F8917A6F}" type="presParOf" srcId="{43AD5A1A-43CD-4A3C-9F5F-6C28F23AA899}" destId="{F0354247-16D5-4F4E-9C23-6567CD6F5E94}" srcOrd="0" destOrd="0" presId="urn:microsoft.com/office/officeart/2008/layout/VerticalCurvedList"/>
    <dgm:cxn modelId="{651BD060-F3E1-4458-92E6-E602D27D79C6}" type="presParOf" srcId="{F0354247-16D5-4F4E-9C23-6567CD6F5E94}" destId="{1BC8B9BD-A9E2-4F95-ADA8-76DBC54BE4C5}" srcOrd="0" destOrd="0" presId="urn:microsoft.com/office/officeart/2008/layout/VerticalCurvedList"/>
    <dgm:cxn modelId="{7C315B6C-5DEC-43AC-8693-3B489E27D116}" type="presParOf" srcId="{1BC8B9BD-A9E2-4F95-ADA8-76DBC54BE4C5}" destId="{8EA5EBBF-FCAE-4F3E-BA84-9430823C5EDD}" srcOrd="0" destOrd="0" presId="urn:microsoft.com/office/officeart/2008/layout/VerticalCurvedList"/>
    <dgm:cxn modelId="{2960AC16-D14B-4FE5-8B60-02A37E08CCE5}" type="presParOf" srcId="{1BC8B9BD-A9E2-4F95-ADA8-76DBC54BE4C5}" destId="{61D947D1-F123-475B-ABD0-ECF6AF8AC635}" srcOrd="1" destOrd="0" presId="urn:microsoft.com/office/officeart/2008/layout/VerticalCurvedList"/>
    <dgm:cxn modelId="{95C6A332-D4E5-436B-84EA-0665862B0F1B}" type="presParOf" srcId="{1BC8B9BD-A9E2-4F95-ADA8-76DBC54BE4C5}" destId="{C306FED3-FD79-4779-92C7-B9F8945E60BC}" srcOrd="2" destOrd="0" presId="urn:microsoft.com/office/officeart/2008/layout/VerticalCurvedList"/>
    <dgm:cxn modelId="{52AE29BA-8BB1-401F-82F0-810253B4F9F8}" type="presParOf" srcId="{1BC8B9BD-A9E2-4F95-ADA8-76DBC54BE4C5}" destId="{E62D2439-7C6D-481C-8B22-27C7FE2C11F8}" srcOrd="3" destOrd="0" presId="urn:microsoft.com/office/officeart/2008/layout/VerticalCurvedList"/>
    <dgm:cxn modelId="{D153C0C8-4C3C-4801-B943-95157A796CB7}" type="presParOf" srcId="{F0354247-16D5-4F4E-9C23-6567CD6F5E94}" destId="{7C1F430D-0546-4E6A-886B-F2448658907D}" srcOrd="1" destOrd="0" presId="urn:microsoft.com/office/officeart/2008/layout/VerticalCurvedList"/>
    <dgm:cxn modelId="{8AECE45F-0E3A-4CB6-9AEB-5CB1F156A153}" type="presParOf" srcId="{F0354247-16D5-4F4E-9C23-6567CD6F5E94}" destId="{2BAE6036-5874-4EF1-A45A-66C0858C7FE7}" srcOrd="2" destOrd="0" presId="urn:microsoft.com/office/officeart/2008/layout/VerticalCurvedList"/>
    <dgm:cxn modelId="{0F400858-BF96-416B-86A5-93AFEEE08E6F}" type="presParOf" srcId="{2BAE6036-5874-4EF1-A45A-66C0858C7FE7}" destId="{17F2A189-4BC9-44ED-B87F-45294D159B01}" srcOrd="0" destOrd="0" presId="urn:microsoft.com/office/officeart/2008/layout/VerticalCurvedList"/>
    <dgm:cxn modelId="{7E74A254-32FB-48C4-9A22-53914233F7AC}" type="presParOf" srcId="{F0354247-16D5-4F4E-9C23-6567CD6F5E94}" destId="{35EAF06A-5427-4622-B017-8C1B8740ACF4}" srcOrd="3" destOrd="0" presId="urn:microsoft.com/office/officeart/2008/layout/VerticalCurvedList"/>
    <dgm:cxn modelId="{3DD1929C-B986-4A72-99A9-5F132BC8C0D8}" type="presParOf" srcId="{F0354247-16D5-4F4E-9C23-6567CD6F5E94}" destId="{5877351C-55A0-4CC7-B1BB-2BB7880403AC}" srcOrd="4" destOrd="0" presId="urn:microsoft.com/office/officeart/2008/layout/VerticalCurvedList"/>
    <dgm:cxn modelId="{58740C6B-A481-49CC-BCC7-FA7724F2F5A0}" type="presParOf" srcId="{5877351C-55A0-4CC7-B1BB-2BB7880403AC}" destId="{E0C9DE62-1E9A-4D6E-91BD-4056FB82BECF}" srcOrd="0" destOrd="0" presId="urn:microsoft.com/office/officeart/2008/layout/VerticalCurvedList"/>
    <dgm:cxn modelId="{29A45D8C-06AF-4E4C-8ABB-3C861C4B7439}" type="presParOf" srcId="{F0354247-16D5-4F4E-9C23-6567CD6F5E94}" destId="{F7A5B05A-020B-4AA7-9E45-2BF3D7844D2A}" srcOrd="5" destOrd="0" presId="urn:microsoft.com/office/officeart/2008/layout/VerticalCurvedList"/>
    <dgm:cxn modelId="{2371040F-EC3F-4647-B912-9530ACAEB90F}" type="presParOf" srcId="{F0354247-16D5-4F4E-9C23-6567CD6F5E94}" destId="{15FC08C4-67E8-49EF-84CC-407CEACAA215}" srcOrd="6" destOrd="0" presId="urn:microsoft.com/office/officeart/2008/layout/VerticalCurvedList"/>
    <dgm:cxn modelId="{F29ECC5F-F376-4142-82E1-945797A42544}" type="presParOf" srcId="{15FC08C4-67E8-49EF-84CC-407CEACAA215}" destId="{530BDFF3-0C92-4656-B075-20334756F0DE}" srcOrd="0" destOrd="0" presId="urn:microsoft.com/office/officeart/2008/layout/VerticalCurvedList"/>
    <dgm:cxn modelId="{82C0154B-229D-4151-B273-699327CEF3BC}" type="presParOf" srcId="{F0354247-16D5-4F4E-9C23-6567CD6F5E94}" destId="{1E567FBE-39F2-4314-837C-6D71F358C816}" srcOrd="7" destOrd="0" presId="urn:microsoft.com/office/officeart/2008/layout/VerticalCurvedList"/>
    <dgm:cxn modelId="{1A3E4818-04A2-4947-8657-61F611421CF8}" type="presParOf" srcId="{F0354247-16D5-4F4E-9C23-6567CD6F5E94}" destId="{64C11794-BCC3-4CFE-8EFA-18FB84452EFC}" srcOrd="8" destOrd="0" presId="urn:microsoft.com/office/officeart/2008/layout/VerticalCurvedList"/>
    <dgm:cxn modelId="{1D1CA1FB-3D8B-43D6-8222-10F81127FD83}" type="presParOf" srcId="{64C11794-BCC3-4CFE-8EFA-18FB84452EFC}" destId="{3C9166DD-3DFE-4AAD-AC10-0A61900268AF}" srcOrd="0" destOrd="0" presId="urn:microsoft.com/office/officeart/2008/layout/VerticalCurvedList"/>
    <dgm:cxn modelId="{F7ECEC5C-0BE6-449E-B25A-FCE40CBB45A9}" type="presParOf" srcId="{F0354247-16D5-4F4E-9C23-6567CD6F5E94}" destId="{2FED6CC0-B581-49C2-AD08-8C9C9BDF4819}" srcOrd="9" destOrd="0" presId="urn:microsoft.com/office/officeart/2008/layout/VerticalCurvedList"/>
    <dgm:cxn modelId="{E34CA468-5A55-419D-ABB2-9DD6A73932F5}" type="presParOf" srcId="{F0354247-16D5-4F4E-9C23-6567CD6F5E94}" destId="{8BD88B37-9B52-445D-B905-CE1CD1A79F04}" srcOrd="10" destOrd="0" presId="urn:microsoft.com/office/officeart/2008/layout/VerticalCurvedList"/>
    <dgm:cxn modelId="{900FA481-4E8D-49CC-9545-4D2F33C76BB6}" type="presParOf" srcId="{8BD88B37-9B52-445D-B905-CE1CD1A79F04}" destId="{66567653-A417-4350-BCEE-0544D0FCE5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DE845-C33C-4EE2-A0CD-3E4C7B943F8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B94AD32-32FD-463A-AA77-282BD6EE2B37}">
      <dgm:prSet phldrT="[텍스트]" custT="1"/>
      <dgm:spPr/>
      <dgm:t>
        <a:bodyPr/>
        <a:lstStyle/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형태소</a:t>
          </a: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분석</a:t>
          </a:r>
          <a:endParaRPr lang="ko-KR" altLang="en-US" sz="1500" b="1">
            <a:latin typeface="+mj-ea"/>
            <a:ea typeface="+mj-ea"/>
          </a:endParaRPr>
        </a:p>
      </dgm:t>
    </dgm:pt>
    <dgm:pt modelId="{E7E80ACF-8C08-4763-8C1D-92D35FD6BAFB}" type="parTrans" cxnId="{210C949B-AF8D-4FA6-8BF9-A2DA32265E39}">
      <dgm:prSet/>
      <dgm:spPr/>
      <dgm:t>
        <a:bodyPr/>
        <a:lstStyle/>
        <a:p>
          <a:pPr latinLnBrk="1"/>
          <a:endParaRPr lang="ko-KR" altLang="en-US"/>
        </a:p>
      </dgm:t>
    </dgm:pt>
    <dgm:pt modelId="{11611F0B-BA2D-49B4-AF70-A0003E49122B}" type="sibTrans" cxnId="{210C949B-AF8D-4FA6-8BF9-A2DA32265E39}">
      <dgm:prSet/>
      <dgm:spPr/>
      <dgm:t>
        <a:bodyPr/>
        <a:lstStyle/>
        <a:p>
          <a:pPr latinLnBrk="1"/>
          <a:endParaRPr lang="ko-KR" altLang="en-US"/>
        </a:p>
      </dgm:t>
    </dgm:pt>
    <dgm:pt modelId="{A191E79D-4CB3-42A6-8DE4-2EE4F497AF68}">
      <dgm:prSet phldrT="[텍스트]" custT="1"/>
      <dgm:spPr/>
      <dgm:t>
        <a:bodyPr/>
        <a:lstStyle/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구문</a:t>
          </a: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분석</a:t>
          </a:r>
          <a:endParaRPr lang="ko-KR" altLang="en-US" sz="1700" b="1">
            <a:latin typeface="+mj-ea"/>
            <a:ea typeface="+mj-ea"/>
          </a:endParaRPr>
        </a:p>
      </dgm:t>
    </dgm:pt>
    <dgm:pt modelId="{C2F5F78D-DFD2-453E-9F61-88077BD9FDD5}" type="parTrans" cxnId="{CCFED869-E377-48A2-BECD-37512D4FD004}">
      <dgm:prSet/>
      <dgm:spPr/>
      <dgm:t>
        <a:bodyPr/>
        <a:lstStyle/>
        <a:p>
          <a:pPr latinLnBrk="1"/>
          <a:endParaRPr lang="ko-KR" altLang="en-US"/>
        </a:p>
      </dgm:t>
    </dgm:pt>
    <dgm:pt modelId="{758080BE-B159-408D-9DD4-D07FF9DEF2BE}" type="sibTrans" cxnId="{CCFED869-E377-48A2-BECD-37512D4FD004}">
      <dgm:prSet/>
      <dgm:spPr/>
      <dgm:t>
        <a:bodyPr/>
        <a:lstStyle/>
        <a:p>
          <a:pPr latinLnBrk="1"/>
          <a:endParaRPr lang="ko-KR" altLang="en-US"/>
        </a:p>
      </dgm:t>
    </dgm:pt>
    <dgm:pt modelId="{F8DB86CE-6F9A-4E15-8F7F-138837EAEE58}">
      <dgm:prSet phldrT="[텍스트]" custT="1"/>
      <dgm:spPr/>
      <dgm:t>
        <a:bodyPr/>
        <a:lstStyle/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의미</a:t>
          </a: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분석</a:t>
          </a:r>
          <a:endParaRPr lang="ko-KR" altLang="en-US" sz="1900" b="1">
            <a:latin typeface="+mj-ea"/>
            <a:ea typeface="+mj-ea"/>
          </a:endParaRPr>
        </a:p>
      </dgm:t>
    </dgm:pt>
    <dgm:pt modelId="{606838D1-154B-4087-8CEB-85E41C0089C0}" type="parTrans" cxnId="{B514532E-0E28-4D66-B8C7-3054D66122CC}">
      <dgm:prSet/>
      <dgm:spPr/>
      <dgm:t>
        <a:bodyPr/>
        <a:lstStyle/>
        <a:p>
          <a:pPr latinLnBrk="1"/>
          <a:endParaRPr lang="ko-KR" altLang="en-US"/>
        </a:p>
      </dgm:t>
    </dgm:pt>
    <dgm:pt modelId="{5FCA30A0-DEDD-49C5-BD69-22AEA7C13C70}" type="sibTrans" cxnId="{B514532E-0E28-4D66-B8C7-3054D66122CC}">
      <dgm:prSet/>
      <dgm:spPr/>
      <dgm:t>
        <a:bodyPr/>
        <a:lstStyle/>
        <a:p>
          <a:pPr latinLnBrk="1"/>
          <a:endParaRPr lang="ko-KR" altLang="en-US"/>
        </a:p>
      </dgm:t>
    </dgm:pt>
    <dgm:pt modelId="{38AA673B-CEC4-42F3-8485-B819988C02CC}">
      <dgm:prSet phldrT="[텍스트]" custT="1"/>
      <dgm:spPr/>
      <dgm:t>
        <a:bodyPr/>
        <a:lstStyle/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화용</a:t>
          </a: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endParaRPr lang="en-US" altLang="ko-KR" sz="1400" b="1" smtClean="0">
            <a:latin typeface="+mj-ea"/>
            <a:ea typeface="+mj-ea"/>
          </a:endParaRPr>
        </a:p>
        <a:p>
          <a:pPr latinLnBrk="1">
            <a:lnSpc>
              <a:spcPts val="1400"/>
            </a:lnSpc>
          </a:pPr>
          <a:r>
            <a:rPr lang="ko-KR" altLang="en-US" sz="1400" b="1" smtClean="0">
              <a:latin typeface="+mj-ea"/>
              <a:ea typeface="+mj-ea"/>
            </a:rPr>
            <a:t>분석</a:t>
          </a:r>
          <a:endParaRPr lang="ko-KR" altLang="en-US" sz="1900" b="1">
            <a:latin typeface="+mj-ea"/>
            <a:ea typeface="+mj-ea"/>
          </a:endParaRPr>
        </a:p>
      </dgm:t>
    </dgm:pt>
    <dgm:pt modelId="{55477A3E-2B1F-4436-A5BF-8E8D3C8FF182}" type="parTrans" cxnId="{33549814-7AEA-457E-8D9B-5C19808F132F}">
      <dgm:prSet/>
      <dgm:spPr/>
      <dgm:t>
        <a:bodyPr/>
        <a:lstStyle/>
        <a:p>
          <a:pPr latinLnBrk="1"/>
          <a:endParaRPr lang="ko-KR" altLang="en-US"/>
        </a:p>
      </dgm:t>
    </dgm:pt>
    <dgm:pt modelId="{805CEF34-0F42-4EC7-BB82-43FD47003F95}" type="sibTrans" cxnId="{33549814-7AEA-457E-8D9B-5C19808F132F}">
      <dgm:prSet/>
      <dgm:spPr/>
      <dgm:t>
        <a:bodyPr/>
        <a:lstStyle/>
        <a:p>
          <a:pPr latinLnBrk="1"/>
          <a:endParaRPr lang="ko-KR" altLang="en-US"/>
        </a:p>
      </dgm:t>
    </dgm:pt>
    <dgm:pt modelId="{B4ED2A1A-F625-4E81-BEAB-4D81CE526572}" type="pres">
      <dgm:prSet presAssocID="{7B7DE845-C33C-4EE2-A0CD-3E4C7B943F87}" presName="Name0" presStyleCnt="0">
        <dgm:presLayoutVars>
          <dgm:dir/>
          <dgm:animLvl val="lvl"/>
          <dgm:resizeHandles val="exact"/>
        </dgm:presLayoutVars>
      </dgm:prSet>
      <dgm:spPr/>
    </dgm:pt>
    <dgm:pt modelId="{7005C3B1-F4FF-434D-BF9C-695B4AA086DF}" type="pres">
      <dgm:prSet presAssocID="{FB94AD32-32FD-463A-AA77-282BD6EE2B37}" presName="parTxOnly" presStyleLbl="node1" presStyleIdx="0" presStyleCnt="4" custScaleX="110448" custScaleY="1658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B70C7-48C7-4F6A-8C8C-E1E0A270012D}" type="pres">
      <dgm:prSet presAssocID="{11611F0B-BA2D-49B4-AF70-A0003E49122B}" presName="parTxOnlySpace" presStyleCnt="0"/>
      <dgm:spPr/>
    </dgm:pt>
    <dgm:pt modelId="{E34180E6-7083-4E59-890F-C3941401B3E9}" type="pres">
      <dgm:prSet presAssocID="{A191E79D-4CB3-42A6-8DE4-2EE4F497AF68}" presName="parTxOnly" presStyleLbl="node1" presStyleIdx="1" presStyleCnt="4" custScaleX="114713" custScaleY="165807" custLinFactNeighborX="-883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07CB9B-1ADC-4358-A41D-656D457D61FF}" type="pres">
      <dgm:prSet presAssocID="{758080BE-B159-408D-9DD4-D07FF9DEF2BE}" presName="parTxOnlySpace" presStyleCnt="0"/>
      <dgm:spPr/>
    </dgm:pt>
    <dgm:pt modelId="{AA8D1106-67AC-4AF5-8475-4889C891F6F4}" type="pres">
      <dgm:prSet presAssocID="{F8DB86CE-6F9A-4E15-8F7F-138837EAEE58}" presName="parTxOnly" presStyleLbl="node1" presStyleIdx="2" presStyleCnt="4" custScaleX="120652" custScaleY="165807" custLinFactX="-6631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E93805-1008-4A6F-9473-A9D6E420DD30}" type="pres">
      <dgm:prSet presAssocID="{5FCA30A0-DEDD-49C5-BD69-22AEA7C13C70}" presName="parTxOnlySpace" presStyleCnt="0"/>
      <dgm:spPr/>
    </dgm:pt>
    <dgm:pt modelId="{78512C87-317D-4C8C-BDA0-2899CEF3F890}" type="pres">
      <dgm:prSet presAssocID="{38AA673B-CEC4-42F3-8485-B819988C02CC}" presName="parTxOnly" presStyleLbl="node1" presStyleIdx="3" presStyleCnt="4" custScaleY="165807" custLinFactX="-15524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FED869-E377-48A2-BECD-37512D4FD004}" srcId="{7B7DE845-C33C-4EE2-A0CD-3E4C7B943F87}" destId="{A191E79D-4CB3-42A6-8DE4-2EE4F497AF68}" srcOrd="1" destOrd="0" parTransId="{C2F5F78D-DFD2-453E-9F61-88077BD9FDD5}" sibTransId="{758080BE-B159-408D-9DD4-D07FF9DEF2BE}"/>
    <dgm:cxn modelId="{33549814-7AEA-457E-8D9B-5C19808F132F}" srcId="{7B7DE845-C33C-4EE2-A0CD-3E4C7B943F87}" destId="{38AA673B-CEC4-42F3-8485-B819988C02CC}" srcOrd="3" destOrd="0" parTransId="{55477A3E-2B1F-4436-A5BF-8E8D3C8FF182}" sibTransId="{805CEF34-0F42-4EC7-BB82-43FD47003F95}"/>
    <dgm:cxn modelId="{7253140C-CE8E-469F-B19A-53F85AA47C91}" type="presOf" srcId="{A191E79D-4CB3-42A6-8DE4-2EE4F497AF68}" destId="{E34180E6-7083-4E59-890F-C3941401B3E9}" srcOrd="0" destOrd="0" presId="urn:microsoft.com/office/officeart/2005/8/layout/chevron1"/>
    <dgm:cxn modelId="{E76C8774-6FE0-4BD1-85EB-15FA8A0F6E64}" type="presOf" srcId="{7B7DE845-C33C-4EE2-A0CD-3E4C7B943F87}" destId="{B4ED2A1A-F625-4E81-BEAB-4D81CE526572}" srcOrd="0" destOrd="0" presId="urn:microsoft.com/office/officeart/2005/8/layout/chevron1"/>
    <dgm:cxn modelId="{7773BA57-D662-4DB9-B37B-5474D38A3304}" type="presOf" srcId="{38AA673B-CEC4-42F3-8485-B819988C02CC}" destId="{78512C87-317D-4C8C-BDA0-2899CEF3F890}" srcOrd="0" destOrd="0" presId="urn:microsoft.com/office/officeart/2005/8/layout/chevron1"/>
    <dgm:cxn modelId="{B738A491-7D71-42B3-9DBC-1005198E35B9}" type="presOf" srcId="{FB94AD32-32FD-463A-AA77-282BD6EE2B37}" destId="{7005C3B1-F4FF-434D-BF9C-695B4AA086DF}" srcOrd="0" destOrd="0" presId="urn:microsoft.com/office/officeart/2005/8/layout/chevron1"/>
    <dgm:cxn modelId="{B514532E-0E28-4D66-B8C7-3054D66122CC}" srcId="{7B7DE845-C33C-4EE2-A0CD-3E4C7B943F87}" destId="{F8DB86CE-6F9A-4E15-8F7F-138837EAEE58}" srcOrd="2" destOrd="0" parTransId="{606838D1-154B-4087-8CEB-85E41C0089C0}" sibTransId="{5FCA30A0-DEDD-49C5-BD69-22AEA7C13C70}"/>
    <dgm:cxn modelId="{EB86C39E-B2FB-4464-B9D3-06B7BDF555C5}" type="presOf" srcId="{F8DB86CE-6F9A-4E15-8F7F-138837EAEE58}" destId="{AA8D1106-67AC-4AF5-8475-4889C891F6F4}" srcOrd="0" destOrd="0" presId="urn:microsoft.com/office/officeart/2005/8/layout/chevron1"/>
    <dgm:cxn modelId="{210C949B-AF8D-4FA6-8BF9-A2DA32265E39}" srcId="{7B7DE845-C33C-4EE2-A0CD-3E4C7B943F87}" destId="{FB94AD32-32FD-463A-AA77-282BD6EE2B37}" srcOrd="0" destOrd="0" parTransId="{E7E80ACF-8C08-4763-8C1D-92D35FD6BAFB}" sibTransId="{11611F0B-BA2D-49B4-AF70-A0003E49122B}"/>
    <dgm:cxn modelId="{E23C5F38-3145-4BC4-9A88-A265BD9F766D}" type="presParOf" srcId="{B4ED2A1A-F625-4E81-BEAB-4D81CE526572}" destId="{7005C3B1-F4FF-434D-BF9C-695B4AA086DF}" srcOrd="0" destOrd="0" presId="urn:microsoft.com/office/officeart/2005/8/layout/chevron1"/>
    <dgm:cxn modelId="{1B169919-662D-4B9A-A05C-0C12AA0138ED}" type="presParOf" srcId="{B4ED2A1A-F625-4E81-BEAB-4D81CE526572}" destId="{8A4B70C7-48C7-4F6A-8C8C-E1E0A270012D}" srcOrd="1" destOrd="0" presId="urn:microsoft.com/office/officeart/2005/8/layout/chevron1"/>
    <dgm:cxn modelId="{40CFF90B-CF4A-4574-96B2-49ADFC3DE762}" type="presParOf" srcId="{B4ED2A1A-F625-4E81-BEAB-4D81CE526572}" destId="{E34180E6-7083-4E59-890F-C3941401B3E9}" srcOrd="2" destOrd="0" presId="urn:microsoft.com/office/officeart/2005/8/layout/chevron1"/>
    <dgm:cxn modelId="{5AF45A32-5113-4B5B-826A-D45A193624E5}" type="presParOf" srcId="{B4ED2A1A-F625-4E81-BEAB-4D81CE526572}" destId="{6707CB9B-1ADC-4358-A41D-656D457D61FF}" srcOrd="3" destOrd="0" presId="urn:microsoft.com/office/officeart/2005/8/layout/chevron1"/>
    <dgm:cxn modelId="{F32C28FF-9ADF-4DC9-896D-120004D80079}" type="presParOf" srcId="{B4ED2A1A-F625-4E81-BEAB-4D81CE526572}" destId="{AA8D1106-67AC-4AF5-8475-4889C891F6F4}" srcOrd="4" destOrd="0" presId="urn:microsoft.com/office/officeart/2005/8/layout/chevron1"/>
    <dgm:cxn modelId="{13254EE9-122E-4781-B775-0D3AE915D10F}" type="presParOf" srcId="{B4ED2A1A-F625-4E81-BEAB-4D81CE526572}" destId="{A1E93805-1008-4A6F-9473-A9D6E420DD30}" srcOrd="5" destOrd="0" presId="urn:microsoft.com/office/officeart/2005/8/layout/chevron1"/>
    <dgm:cxn modelId="{F3E7067C-D134-4AB1-B8CF-A319C8E3EFA8}" type="presParOf" srcId="{B4ED2A1A-F625-4E81-BEAB-4D81CE526572}" destId="{78512C87-317D-4C8C-BDA0-2899CEF3F8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47D1-F123-475B-ABD0-ECF6AF8AC635}">
      <dsp:nvSpPr>
        <dsp:cNvPr id="0" name=""/>
        <dsp:cNvSpPr/>
      </dsp:nvSpPr>
      <dsp:spPr>
        <a:xfrm>
          <a:off x="-3837591" y="-589362"/>
          <a:ext cx="4573858" cy="4573858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F430D-0546-4E6A-886B-F2448658907D}">
      <dsp:nvSpPr>
        <dsp:cNvPr id="0" name=""/>
        <dsp:cNvSpPr/>
      </dsp:nvSpPr>
      <dsp:spPr>
        <a:xfrm>
          <a:off x="322730" y="212127"/>
          <a:ext cx="3473126" cy="42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69" tIns="40640" rIns="40640" bIns="4064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원시언어처리</a:t>
          </a:r>
          <a:endParaRPr lang="ko-KR" altLang="en-US" sz="1600" kern="1200"/>
        </a:p>
      </dsp:txBody>
      <dsp:txXfrm>
        <a:off x="322730" y="212127"/>
        <a:ext cx="3473126" cy="424527"/>
      </dsp:txXfrm>
    </dsp:sp>
    <dsp:sp modelId="{17F2A189-4BC9-44ED-B87F-45294D159B01}">
      <dsp:nvSpPr>
        <dsp:cNvPr id="0" name=""/>
        <dsp:cNvSpPr/>
      </dsp:nvSpPr>
      <dsp:spPr>
        <a:xfrm>
          <a:off x="57401" y="159061"/>
          <a:ext cx="530659" cy="5306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F06A-5427-4622-B017-8C1B8740ACF4}">
      <dsp:nvSpPr>
        <dsp:cNvPr id="0" name=""/>
        <dsp:cNvSpPr/>
      </dsp:nvSpPr>
      <dsp:spPr>
        <a:xfrm>
          <a:off x="626934" y="848715"/>
          <a:ext cx="3168922" cy="424527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69" tIns="40640" rIns="40640" bIns="4064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엔티티 추출</a:t>
          </a:r>
          <a:endParaRPr lang="ko-KR" altLang="en-US" sz="1600" kern="1200"/>
        </a:p>
      </dsp:txBody>
      <dsp:txXfrm>
        <a:off x="626934" y="848715"/>
        <a:ext cx="3168922" cy="424527"/>
      </dsp:txXfrm>
    </dsp:sp>
    <dsp:sp modelId="{E0C9DE62-1E9A-4D6E-91BD-4056FB82BECF}">
      <dsp:nvSpPr>
        <dsp:cNvPr id="0" name=""/>
        <dsp:cNvSpPr/>
      </dsp:nvSpPr>
      <dsp:spPr>
        <a:xfrm>
          <a:off x="361605" y="795649"/>
          <a:ext cx="530659" cy="5306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5B05A-020B-4AA7-9E45-2BF3D7844D2A}">
      <dsp:nvSpPr>
        <dsp:cNvPr id="0" name=""/>
        <dsp:cNvSpPr/>
      </dsp:nvSpPr>
      <dsp:spPr>
        <a:xfrm>
          <a:off x="720300" y="1485302"/>
          <a:ext cx="3075556" cy="42452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69" tIns="40640" rIns="40640" bIns="4064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관계추출 </a:t>
          </a:r>
          <a:endParaRPr lang="ko-KR" altLang="en-US" sz="1600" kern="1200"/>
        </a:p>
      </dsp:txBody>
      <dsp:txXfrm>
        <a:off x="720300" y="1485302"/>
        <a:ext cx="3075556" cy="424527"/>
      </dsp:txXfrm>
    </dsp:sp>
    <dsp:sp modelId="{530BDFF3-0C92-4656-B075-20334756F0DE}">
      <dsp:nvSpPr>
        <dsp:cNvPr id="0" name=""/>
        <dsp:cNvSpPr/>
      </dsp:nvSpPr>
      <dsp:spPr>
        <a:xfrm>
          <a:off x="454971" y="1432236"/>
          <a:ext cx="530659" cy="5306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67FBE-39F2-4314-837C-6D71F358C816}">
      <dsp:nvSpPr>
        <dsp:cNvPr id="0" name=""/>
        <dsp:cNvSpPr/>
      </dsp:nvSpPr>
      <dsp:spPr>
        <a:xfrm>
          <a:off x="626934" y="2121890"/>
          <a:ext cx="3168922" cy="424527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69" tIns="40640" rIns="40640" bIns="4064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주제분류</a:t>
          </a:r>
          <a:endParaRPr lang="ko-KR" altLang="en-US" sz="1600" kern="1200"/>
        </a:p>
      </dsp:txBody>
      <dsp:txXfrm>
        <a:off x="626934" y="2121890"/>
        <a:ext cx="3168922" cy="424527"/>
      </dsp:txXfrm>
    </dsp:sp>
    <dsp:sp modelId="{3C9166DD-3DFE-4AAD-AC10-0A61900268AF}">
      <dsp:nvSpPr>
        <dsp:cNvPr id="0" name=""/>
        <dsp:cNvSpPr/>
      </dsp:nvSpPr>
      <dsp:spPr>
        <a:xfrm>
          <a:off x="361605" y="2068824"/>
          <a:ext cx="530659" cy="5306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6CC0-B581-49C2-AD08-8C9C9BDF4819}">
      <dsp:nvSpPr>
        <dsp:cNvPr id="0" name=""/>
        <dsp:cNvSpPr/>
      </dsp:nvSpPr>
      <dsp:spPr>
        <a:xfrm>
          <a:off x="322730" y="2758477"/>
          <a:ext cx="3473126" cy="4245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969" tIns="40640" rIns="40640" bIns="4064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정서분석</a:t>
          </a:r>
          <a:endParaRPr lang="ko-KR" altLang="en-US" sz="1600" kern="1200"/>
        </a:p>
      </dsp:txBody>
      <dsp:txXfrm>
        <a:off x="322730" y="2758477"/>
        <a:ext cx="3473126" cy="424527"/>
      </dsp:txXfrm>
    </dsp:sp>
    <dsp:sp modelId="{66567653-A417-4350-BCEE-0544D0FCE533}">
      <dsp:nvSpPr>
        <dsp:cNvPr id="0" name=""/>
        <dsp:cNvSpPr/>
      </dsp:nvSpPr>
      <dsp:spPr>
        <a:xfrm>
          <a:off x="57401" y="2705411"/>
          <a:ext cx="530659" cy="5306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5C3B1-F4FF-434D-BF9C-695B4AA086DF}">
      <dsp:nvSpPr>
        <dsp:cNvPr id="0" name=""/>
        <dsp:cNvSpPr/>
      </dsp:nvSpPr>
      <dsp:spPr>
        <a:xfrm>
          <a:off x="196" y="358990"/>
          <a:ext cx="1765093" cy="1059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형태소</a:t>
          </a: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분석</a:t>
          </a:r>
          <a:endParaRPr lang="ko-KR" altLang="en-US" sz="1500" b="1" kern="1200">
            <a:latin typeface="+mj-ea"/>
            <a:ea typeface="+mj-ea"/>
          </a:endParaRPr>
        </a:p>
      </dsp:txBody>
      <dsp:txXfrm>
        <a:off x="530155" y="358990"/>
        <a:ext cx="705175" cy="1059918"/>
      </dsp:txXfrm>
    </dsp:sp>
    <dsp:sp modelId="{E34180E6-7083-4E59-890F-C3941401B3E9}">
      <dsp:nvSpPr>
        <dsp:cNvPr id="0" name=""/>
        <dsp:cNvSpPr/>
      </dsp:nvSpPr>
      <dsp:spPr>
        <a:xfrm>
          <a:off x="1464350" y="358990"/>
          <a:ext cx="1833252" cy="105991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구문</a:t>
          </a: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분석</a:t>
          </a:r>
          <a:endParaRPr lang="ko-KR" altLang="en-US" sz="1700" b="1" kern="1200">
            <a:latin typeface="+mj-ea"/>
            <a:ea typeface="+mj-ea"/>
          </a:endParaRPr>
        </a:p>
      </dsp:txBody>
      <dsp:txXfrm>
        <a:off x="1994309" y="358990"/>
        <a:ext cx="773334" cy="1059918"/>
      </dsp:txXfrm>
    </dsp:sp>
    <dsp:sp modelId="{AA8D1106-67AC-4AF5-8475-4889C891F6F4}">
      <dsp:nvSpPr>
        <dsp:cNvPr id="0" name=""/>
        <dsp:cNvSpPr/>
      </dsp:nvSpPr>
      <dsp:spPr>
        <a:xfrm>
          <a:off x="3013134" y="358990"/>
          <a:ext cx="1928165" cy="105991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의미</a:t>
          </a: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분석</a:t>
          </a:r>
          <a:endParaRPr lang="ko-KR" altLang="en-US" sz="1900" b="1" kern="1200">
            <a:latin typeface="+mj-ea"/>
            <a:ea typeface="+mj-ea"/>
          </a:endParaRPr>
        </a:p>
      </dsp:txBody>
      <dsp:txXfrm>
        <a:off x="3543093" y="358990"/>
        <a:ext cx="868247" cy="1059918"/>
      </dsp:txXfrm>
    </dsp:sp>
    <dsp:sp modelId="{78512C87-317D-4C8C-BDA0-2899CEF3F890}">
      <dsp:nvSpPr>
        <dsp:cNvPr id="0" name=""/>
        <dsp:cNvSpPr/>
      </dsp:nvSpPr>
      <dsp:spPr>
        <a:xfrm>
          <a:off x="4639366" y="358990"/>
          <a:ext cx="1598121" cy="105991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화용</a:t>
          </a: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endParaRPr lang="en-US" altLang="ko-KR" sz="1400" b="1" kern="1200" smtClean="0">
            <a:latin typeface="+mj-ea"/>
            <a:ea typeface="+mj-ea"/>
          </a:endParaRPr>
        </a:p>
        <a:p>
          <a:pPr lvl="0" algn="ctr" defTabSz="622300" latinLnBrk="1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latin typeface="+mj-ea"/>
              <a:ea typeface="+mj-ea"/>
            </a:rPr>
            <a:t>분석</a:t>
          </a:r>
          <a:endParaRPr lang="ko-KR" altLang="en-US" sz="1900" b="1" kern="1200">
            <a:latin typeface="+mj-ea"/>
            <a:ea typeface="+mj-ea"/>
          </a:endParaRPr>
        </a:p>
      </dsp:txBody>
      <dsp:txXfrm>
        <a:off x="5169325" y="358990"/>
        <a:ext cx="538203" cy="105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4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1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3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EA59-539C-41B6-86FF-E75B30F27C44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7EFF-F7E0-4E63-998B-41E0E8145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2vec.kr/search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orch.org/docs/stable/tens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699716"/>
            <a:ext cx="9144000" cy="5208104"/>
          </a:xfr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8000" b="1" smtClean="0"/>
              <a:t>ABOUT PYTORCH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280423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  <a:latin typeface="+mj-ea"/>
                <a:ea typeface="+mj-ea"/>
              </a:rPr>
              <a:t>생성</a:t>
            </a:r>
            <a:endParaRPr lang="en-US" altLang="ko-KR" b="1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08533" y="2761154"/>
            <a:ext cx="9206507" cy="1008206"/>
          </a:xfrm>
          <a:prstGeom prst="roundRect">
            <a:avLst>
              <a:gd name="adj" fmla="val 3031"/>
            </a:avLst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lnSpc>
                <a:spcPct val="150000"/>
              </a:lnSpc>
            </a:pPr>
            <a:r>
              <a:rPr lang="fr-FR" altLang="ko-KR" smtClean="0"/>
              <a:t>fTen </a:t>
            </a:r>
            <a:r>
              <a:rPr lang="fr-FR" altLang="ko-KR"/>
              <a:t>= </a:t>
            </a:r>
            <a:r>
              <a:rPr lang="fr-FR" altLang="ko-KR" b="1"/>
              <a:t>torch.FloatTensor</a:t>
            </a:r>
            <a:r>
              <a:rPr lang="fr-FR" altLang="ko-KR" b="1" smtClean="0"/>
              <a:t>( </a:t>
            </a:r>
            <a:r>
              <a:rPr lang="fr-FR" altLang="ko-KR" smtClean="0"/>
              <a:t>[</a:t>
            </a:r>
            <a:r>
              <a:rPr lang="fr-FR" altLang="ko-KR"/>
              <a:t>0., 1., 2., 3., 4., 5., 6</a:t>
            </a:r>
            <a:r>
              <a:rPr lang="fr-FR" altLang="ko-KR" smtClean="0"/>
              <a:t>.] </a:t>
            </a:r>
            <a:r>
              <a:rPr lang="fr-FR" altLang="ko-KR" b="1" smtClean="0"/>
              <a:t>)</a:t>
            </a:r>
          </a:p>
          <a:p>
            <a:pPr>
              <a:lnSpc>
                <a:spcPct val="150000"/>
              </a:lnSpc>
            </a:pPr>
            <a:r>
              <a:rPr lang="fr-FR" altLang="ko-KR" smtClean="0"/>
              <a:t>iTen = </a:t>
            </a:r>
            <a:r>
              <a:rPr lang="fr-FR" altLang="ko-KR" b="1" smtClean="0"/>
              <a:t>torch.IntTensor( </a:t>
            </a:r>
            <a:r>
              <a:rPr lang="fr-FR" altLang="ko-KR" smtClean="0"/>
              <a:t>[[1,4,5], [2,3,5]] </a:t>
            </a:r>
            <a:r>
              <a:rPr lang="fr-FR" altLang="ko-KR" b="1" smtClean="0"/>
              <a:t>)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8533" y="3927398"/>
            <a:ext cx="9206507" cy="1691081"/>
          </a:xfrm>
          <a:prstGeom prst="roundRect">
            <a:avLst>
              <a:gd name="adj" fmla="val 3031"/>
            </a:avLst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lnSpc>
                <a:spcPct val="150000"/>
              </a:lnSpc>
            </a:pPr>
            <a:r>
              <a:rPr lang="fr-FR" altLang="ko-KR" smtClean="0">
                <a:solidFill>
                  <a:schemeClr val="tx1"/>
                </a:solidFill>
                <a:latin typeface="+mj-ea"/>
                <a:ea typeface="+mj-ea"/>
              </a:rPr>
              <a:t>print( fTen.dim() )			# </a:t>
            </a:r>
            <a:r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t>차원</a:t>
            </a:r>
            <a:endParaRPr lang="fr-FR" altLang="ko-KR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fr-FR" altLang="ko-KR" smtClean="0">
                <a:solidFill>
                  <a:schemeClr val="tx1"/>
                </a:solidFill>
                <a:latin typeface="+mj-ea"/>
                <a:ea typeface="+mj-ea"/>
              </a:rPr>
              <a:t>print( fTen.shape )		# </a:t>
            </a:r>
            <a:r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t>크기</a:t>
            </a:r>
            <a:endParaRPr lang="fr-FR" altLang="ko-KR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fr-FR" altLang="ko-KR" smtClean="0">
                <a:solidFill>
                  <a:schemeClr val="tx1"/>
                </a:solidFill>
                <a:latin typeface="+mj-ea"/>
                <a:ea typeface="+mj-ea"/>
              </a:rPr>
              <a:t>print( fTen.size() )			# </a:t>
            </a:r>
            <a:r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t>크기</a:t>
            </a:r>
            <a:endParaRPr lang="fr-FR" altLang="ko-KR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fr-FR" altLang="ko-KR" smtClean="0">
                <a:solidFill>
                  <a:schemeClr val="tx1"/>
                </a:solidFill>
                <a:latin typeface="+mj-ea"/>
                <a:ea typeface="+mj-ea"/>
              </a:rPr>
              <a:t>print( fTen.device )		# </a:t>
            </a:r>
            <a:r>
              <a:rPr lang="ko-KR" altLang="en-US" smtClean="0">
                <a:solidFill>
                  <a:schemeClr val="tx1"/>
                </a:solidFill>
                <a:latin typeface="+mj-ea"/>
                <a:ea typeface="+mj-ea"/>
              </a:rPr>
              <a:t>저장 디바이스</a:t>
            </a:r>
            <a:endParaRPr lang="en-US" altLang="ko-KR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476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smtClean="0">
                <a:solidFill>
                  <a:srgbClr val="0070C0"/>
                </a:solidFill>
                <a:latin typeface="+mj-ea"/>
                <a:ea typeface="+mj-ea"/>
              </a:rPr>
              <a:t>view() </a:t>
            </a:r>
            <a:r>
              <a:rPr lang="ko-KR" altLang="en-US" sz="2400" b="1" smtClean="0">
                <a:solidFill>
                  <a:srgbClr val="0070C0"/>
                </a:solidFill>
                <a:latin typeface="+mj-ea"/>
                <a:ea typeface="+mj-ea"/>
              </a:rPr>
              <a:t>메서드</a:t>
            </a:r>
            <a:endParaRPr lang="en-US" altLang="ko-KR" sz="2400" b="1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원소의 </a:t>
            </a:r>
            <a:r>
              <a:rPr lang="ko-KR" altLang="en-US">
                <a:solidFill>
                  <a:schemeClr val="tx1"/>
                </a:solidFill>
              </a:rPr>
              <a:t>수를 유지하면서 텐서의 크기 </a:t>
            </a:r>
            <a:r>
              <a:rPr lang="ko-KR" altLang="en-US" smtClean="0">
                <a:solidFill>
                  <a:schemeClr val="tx1"/>
                </a:solidFill>
              </a:rPr>
              <a:t>변경</a:t>
            </a:r>
            <a:endParaRPr lang="en-US" altLang="ko-KR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</a:rPr>
              <a:t>numpy</a:t>
            </a:r>
            <a:r>
              <a:rPr lang="ko-KR" altLang="en-US" smtClean="0">
                <a:solidFill>
                  <a:schemeClr val="tx1"/>
                </a:solidFill>
              </a:rPr>
              <a:t>의 </a:t>
            </a:r>
            <a:r>
              <a:rPr lang="en-US" altLang="ko-KR" smtClean="0">
                <a:solidFill>
                  <a:schemeClr val="tx1"/>
                </a:solidFill>
              </a:rPr>
              <a:t>reshape()</a:t>
            </a:r>
            <a:r>
              <a:rPr lang="ko-KR" altLang="en-US" sz="2000" smtClean="0"/>
              <a:t>와 동일한 </a:t>
            </a:r>
            <a:r>
              <a:rPr lang="ko-KR" altLang="en-US" sz="2000" smtClean="0"/>
              <a:t>기능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8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>
                <a:solidFill>
                  <a:srgbClr val="0070C0"/>
                </a:solidFill>
              </a:rPr>
              <a:t>s</a:t>
            </a:r>
            <a:r>
              <a:rPr lang="en-US" altLang="ko-KR" sz="2400" b="1" smtClean="0">
                <a:solidFill>
                  <a:srgbClr val="0070C0"/>
                </a:solidFill>
              </a:rPr>
              <a:t>queeze</a:t>
            </a:r>
            <a:r>
              <a:rPr lang="en-US" altLang="ko-KR" sz="2400" b="1" smtClean="0">
                <a:solidFill>
                  <a:srgbClr val="0070C0"/>
                </a:solidFill>
                <a:latin typeface="+mj-ea"/>
                <a:ea typeface="+mj-ea"/>
              </a:rPr>
              <a:t>() </a:t>
            </a:r>
            <a:r>
              <a:rPr lang="ko-KR" altLang="en-US" sz="2400" b="1" smtClean="0">
                <a:solidFill>
                  <a:srgbClr val="0070C0"/>
                </a:solidFill>
                <a:latin typeface="+mj-ea"/>
                <a:ea typeface="+mj-ea"/>
              </a:rPr>
              <a:t>메서드</a:t>
            </a:r>
            <a:endParaRPr lang="en-US" altLang="ko-KR" sz="2400" b="1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mtClean="0"/>
              <a:t>1</a:t>
            </a:r>
            <a:r>
              <a:rPr lang="ko-KR" altLang="en-US" smtClean="0"/>
              <a:t>차원 열</a:t>
            </a:r>
            <a:r>
              <a:rPr lang="en-US" altLang="ko-KR" smtClean="0"/>
              <a:t>(column)</a:t>
            </a:r>
            <a:r>
              <a:rPr lang="ko-KR" altLang="en-US" smtClean="0"/>
              <a:t> 제거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44923" y="3307744"/>
            <a:ext cx="9024510" cy="2608026"/>
          </a:xfrm>
          <a:prstGeom prst="roundRect">
            <a:avLst>
              <a:gd name="adj" fmla="val 3031"/>
            </a:avLst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lnSpc>
                <a:spcPct val="200000"/>
              </a:lnSpc>
            </a:pPr>
            <a:r>
              <a:rPr lang="en-US" altLang="ko-KR"/>
              <a:t>ft = torch.FloatTensor([[0], [1], [2</a:t>
            </a:r>
            <a:r>
              <a:rPr lang="en-US" altLang="ko-KR" smtClean="0"/>
              <a:t>]])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print(ft.shape)</a:t>
            </a:r>
          </a:p>
          <a:p>
            <a:pPr>
              <a:lnSpc>
                <a:spcPct val="200000"/>
              </a:lnSpc>
            </a:pPr>
            <a:r>
              <a:rPr lang="en-US" altLang="ko-KR"/>
              <a:t>print(ft.squeeze())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print(ft.squeeze</a:t>
            </a:r>
            <a:r>
              <a:rPr lang="en-US" altLang="ko-KR"/>
              <a:t>().shape)</a:t>
            </a:r>
            <a:endParaRPr lang="en-US" altLang="ko-KR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077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smtClean="0">
                <a:solidFill>
                  <a:srgbClr val="0070C0"/>
                </a:solidFill>
              </a:rPr>
              <a:t>unsqueeze</a:t>
            </a:r>
            <a:r>
              <a:rPr lang="en-US" altLang="ko-KR" sz="2400" b="1" smtClean="0">
                <a:solidFill>
                  <a:srgbClr val="0070C0"/>
                </a:solidFill>
                <a:latin typeface="+mj-ea"/>
                <a:ea typeface="+mj-ea"/>
              </a:rPr>
              <a:t>() </a:t>
            </a:r>
            <a:r>
              <a:rPr lang="ko-KR" altLang="en-US" sz="2400" b="1" smtClean="0">
                <a:solidFill>
                  <a:srgbClr val="0070C0"/>
                </a:solidFill>
                <a:latin typeface="+mj-ea"/>
                <a:ea typeface="+mj-ea"/>
              </a:rPr>
              <a:t>메서드</a:t>
            </a:r>
            <a:endParaRPr lang="en-US" altLang="ko-KR" sz="2400" b="1" smtClean="0">
              <a:solidFill>
                <a:srgbClr val="0070C0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mtClean="0"/>
              <a:t>1</a:t>
            </a:r>
            <a:r>
              <a:rPr lang="ko-KR" altLang="en-US"/>
              <a:t>차원 열</a:t>
            </a:r>
            <a:r>
              <a:rPr lang="en-US" altLang="ko-KR"/>
              <a:t>(</a:t>
            </a:r>
            <a:r>
              <a:rPr lang="en-US" altLang="ko-KR"/>
              <a:t>column</a:t>
            </a:r>
            <a:r>
              <a:rPr lang="en-US" altLang="ko-KR" smtClean="0"/>
              <a:t>)</a:t>
            </a:r>
            <a:r>
              <a:rPr lang="ko-KR" altLang="en-US" smtClean="0"/>
              <a:t>을 지정된 위치에 추가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  <a:p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74956" y="3387255"/>
            <a:ext cx="8388075" cy="2329732"/>
          </a:xfrm>
          <a:prstGeom prst="roundRect">
            <a:avLst>
              <a:gd name="adj" fmla="val 3031"/>
            </a:avLst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lnSpc>
                <a:spcPct val="200000"/>
              </a:lnSpc>
            </a:pPr>
            <a:r>
              <a:rPr lang="en-US" altLang="ko-KR"/>
              <a:t>ft = torch.Tensor([0, 1, 2]) print(ft.shape</a:t>
            </a:r>
            <a:r>
              <a:rPr lang="en-US" altLang="ko-KR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print(ft.shape)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print(</a:t>
            </a:r>
            <a:r>
              <a:rPr lang="en-US" altLang="ko-KR"/>
              <a:t>ft.unsqueeze(0)</a:t>
            </a:r>
            <a:r>
              <a:rPr lang="en-US" altLang="ko-KR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print(ft.unsqueeze(0).</a:t>
            </a:r>
            <a:r>
              <a:rPr lang="en-US" altLang="ko-KR"/>
              <a:t>shape)</a:t>
            </a:r>
            <a:endParaRPr lang="en-US" altLang="ko-KR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28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</a:rPr>
              <a:t>타입 캐스팅</a:t>
            </a:r>
            <a:endParaRPr lang="en-US" altLang="ko-KR" sz="2400" b="1" smtClean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	</a:t>
            </a:r>
            <a:endParaRPr lang="ko-KR" altLang="en-US" sz="20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74956" y="2894275"/>
            <a:ext cx="8599061" cy="1979875"/>
          </a:xfrm>
          <a:prstGeom prst="roundRect">
            <a:avLst>
              <a:gd name="adj" fmla="val 3031"/>
            </a:avLst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>
              <a:lnSpc>
                <a:spcPct val="200000"/>
              </a:lnSpc>
            </a:pPr>
            <a:r>
              <a:rPr lang="fr-FR" altLang="ko-KR"/>
              <a:t>lt = torch.LongTensor([1, 2, 3, 4])</a:t>
            </a:r>
          </a:p>
          <a:p>
            <a:pPr>
              <a:lnSpc>
                <a:spcPct val="200000"/>
              </a:lnSpc>
            </a:pPr>
            <a:r>
              <a:rPr lang="fr-FR" altLang="ko-KR"/>
              <a:t>print(lt</a:t>
            </a:r>
            <a:r>
              <a:rPr lang="fr-FR" altLang="ko-KR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print</a:t>
            </a:r>
            <a:r>
              <a:rPr lang="en-US" altLang="ko-KR" smtClean="0">
                <a:solidFill>
                  <a:schemeClr val="tx1"/>
                </a:solidFill>
                <a:latin typeface="+mj-ea"/>
                <a:ea typeface="+mj-ea"/>
              </a:rPr>
              <a:t>( lt.</a:t>
            </a:r>
            <a:r>
              <a:rPr lang="en-US" altLang="ko-KR" b="1" smtClean="0">
                <a:solidFill>
                  <a:srgbClr val="0070C0"/>
                </a:solidFill>
                <a:latin typeface="+mj-ea"/>
                <a:ea typeface="+mj-ea"/>
              </a:rPr>
              <a:t>float() </a:t>
            </a:r>
            <a:r>
              <a:rPr lang="en-US" altLang="ko-KR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627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360207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smtClean="0">
                <a:solidFill>
                  <a:srgbClr val="0070C0"/>
                </a:solidFill>
              </a:rPr>
              <a:t>audograd - </a:t>
            </a:r>
            <a:r>
              <a:rPr lang="ko-KR" altLang="en-US" sz="2400" b="1" smtClean="0">
                <a:solidFill>
                  <a:srgbClr val="0070C0"/>
                </a:solidFill>
              </a:rPr>
              <a:t>학습모드 </a:t>
            </a:r>
            <a:r>
              <a:rPr lang="en-US" altLang="ko-KR" sz="2400" b="1" smtClean="0">
                <a:solidFill>
                  <a:srgbClr val="0070C0"/>
                </a:solidFill>
              </a:rPr>
              <a:t>Tensor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solidFill>
                  <a:schemeClr val="tx1"/>
                </a:solidFill>
              </a:rPr>
              <a:t>학습 </a:t>
            </a:r>
            <a:r>
              <a:rPr lang="ko-KR" altLang="en-US">
                <a:solidFill>
                  <a:schemeClr val="tx1"/>
                </a:solidFill>
              </a:rPr>
              <a:t>필요한 </a:t>
            </a:r>
            <a:r>
              <a:rPr lang="en-US" altLang="ko-KR">
                <a:solidFill>
                  <a:schemeClr val="tx1"/>
                </a:solidFill>
              </a:rPr>
              <a:t>tensor</a:t>
            </a:r>
            <a:r>
              <a:rPr lang="ko-KR" altLang="en-US">
                <a:solidFill>
                  <a:schemeClr val="tx1"/>
                </a:solidFill>
              </a:rPr>
              <a:t>라면 </a:t>
            </a:r>
            <a:r>
              <a:rPr lang="en-US" altLang="ko-KR" smtClean="0">
                <a:solidFill>
                  <a:schemeClr val="tx1"/>
                </a:solidFill>
              </a:rPr>
              <a:t>backpropagation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통해 </a:t>
            </a:r>
            <a:r>
              <a:rPr lang="en-US" altLang="ko-KR" smtClean="0">
                <a:solidFill>
                  <a:schemeClr val="tx1"/>
                </a:solidFill>
              </a:rPr>
              <a:t>gradient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구해야 함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즉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미분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tx1"/>
                </a:solidFill>
              </a:rPr>
              <a:t>tensor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gradient</a:t>
            </a:r>
            <a:r>
              <a:rPr lang="ko-KR" altLang="en-US">
                <a:solidFill>
                  <a:schemeClr val="tx1"/>
                </a:solidFill>
              </a:rPr>
              <a:t>를 구할 때 조건</a:t>
            </a:r>
          </a:p>
          <a:p>
            <a:pPr lvl="2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</a:rPr>
              <a:t>	</a:t>
            </a:r>
            <a:r>
              <a:rPr lang="en-US" altLang="ko-KR">
                <a:solidFill>
                  <a:schemeClr val="tx1"/>
                </a:solidFill>
              </a:rPr>
              <a:t>1) tensor</a:t>
            </a:r>
            <a:r>
              <a:rPr lang="ko-KR" altLang="en-US">
                <a:solidFill>
                  <a:schemeClr val="tx1"/>
                </a:solidFill>
              </a:rPr>
              <a:t>의 옵션이 </a:t>
            </a:r>
            <a:r>
              <a:rPr lang="en-US" altLang="ko-KR">
                <a:solidFill>
                  <a:schemeClr val="tx1"/>
                </a:solidFill>
              </a:rPr>
              <a:t>requires_grad = True </a:t>
            </a:r>
            <a:r>
              <a:rPr lang="ko-KR" altLang="en-US">
                <a:solidFill>
                  <a:schemeClr val="tx1"/>
                </a:solidFill>
              </a:rPr>
              <a:t>로 설정</a:t>
            </a:r>
          </a:p>
          <a:p>
            <a:pPr lvl="2"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</a:rPr>
              <a:t>	</a:t>
            </a:r>
            <a:r>
              <a:rPr lang="en-US" altLang="ko-KR">
                <a:solidFill>
                  <a:schemeClr val="tx1"/>
                </a:solidFill>
              </a:rPr>
              <a:t>2) backparopagation </a:t>
            </a:r>
            <a:r>
              <a:rPr lang="ko-KR" altLang="en-US">
                <a:solidFill>
                  <a:schemeClr val="tx1"/>
                </a:solidFill>
              </a:rPr>
              <a:t>시작할 지점의 </a:t>
            </a:r>
            <a:r>
              <a:rPr lang="en-US" altLang="ko-KR">
                <a:solidFill>
                  <a:schemeClr val="tx1"/>
                </a:solidFill>
              </a:rPr>
              <a:t>output</a:t>
            </a:r>
            <a:r>
              <a:rPr lang="ko-KR" altLang="en-US">
                <a:solidFill>
                  <a:schemeClr val="tx1"/>
                </a:solidFill>
              </a:rPr>
              <a:t>은 </a:t>
            </a:r>
            <a:r>
              <a:rPr lang="en-US" altLang="ko-KR">
                <a:solidFill>
                  <a:schemeClr val="tx1"/>
                </a:solidFill>
              </a:rPr>
              <a:t>scalar </a:t>
            </a:r>
            <a:r>
              <a:rPr lang="ko-KR" altLang="en-US">
                <a:solidFill>
                  <a:schemeClr val="tx1"/>
                </a:solidFill>
              </a:rPr>
              <a:t>형태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tx1"/>
                </a:solidFill>
              </a:rPr>
              <a:t>tensor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gradient</a:t>
            </a:r>
            <a:r>
              <a:rPr lang="ko-KR" altLang="en-US">
                <a:solidFill>
                  <a:schemeClr val="tx1"/>
                </a:solidFill>
              </a:rPr>
              <a:t>를 구하는 방법</a:t>
            </a:r>
          </a:p>
          <a:p>
            <a:pPr lvl="4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backpropagation </a:t>
            </a:r>
            <a:r>
              <a:rPr lang="ko-KR" altLang="en-US">
                <a:solidFill>
                  <a:schemeClr val="tx1"/>
                </a:solidFill>
              </a:rPr>
              <a:t>시작할 지점의 </a:t>
            </a:r>
            <a:r>
              <a:rPr lang="en-US" altLang="ko-KR" smtClean="0">
                <a:solidFill>
                  <a:schemeClr val="tx1"/>
                </a:solidFill>
              </a:rPr>
              <a:t>tensor.backward</a:t>
            </a:r>
            <a:r>
              <a:rPr lang="en-US" altLang="ko-KR">
                <a:solidFill>
                  <a:schemeClr val="tx1"/>
                </a:solidFill>
              </a:rPr>
              <a:t>() </a:t>
            </a:r>
            <a:r>
              <a:rPr lang="ko-KR" altLang="en-US">
                <a:solidFill>
                  <a:schemeClr val="tx1"/>
                </a:solidFill>
              </a:rPr>
              <a:t>함수 호출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tx1"/>
                </a:solidFill>
              </a:rPr>
              <a:t>gradient </a:t>
            </a:r>
            <a:r>
              <a:rPr lang="ko-KR" altLang="en-US">
                <a:solidFill>
                  <a:schemeClr val="tx1"/>
                </a:solidFill>
              </a:rPr>
              <a:t>값 확인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requires_grad = True</a:t>
            </a:r>
            <a:r>
              <a:rPr lang="ko-KR" altLang="en-US">
                <a:solidFill>
                  <a:schemeClr val="tx1"/>
                </a:solidFill>
              </a:rPr>
              <a:t>로 생성한 </a:t>
            </a:r>
            <a:r>
              <a:rPr lang="en-US" altLang="ko-KR" smtClean="0">
                <a:solidFill>
                  <a:schemeClr val="tx1"/>
                </a:solidFill>
              </a:rPr>
              <a:t>Tensor.grad</a:t>
            </a:r>
            <a:endParaRPr lang="en-US" altLang="ko-KR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906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699716"/>
            <a:ext cx="9144000" cy="5208104"/>
          </a:xfr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8000" b="1" smtClean="0"/>
              <a:t>ABOUT NLP </a:t>
            </a:r>
            <a:br>
              <a:rPr lang="en-US" altLang="ko-KR" sz="8000" b="1" smtClean="0"/>
            </a:br>
            <a:r>
              <a:rPr lang="en-US" altLang="ko-KR" sz="4000" b="1" smtClean="0"/>
              <a:t>(Natural Language Processing)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135476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자연어처리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35431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사람들 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의사소통에 사용되는 언어를</a:t>
            </a:r>
            <a:r>
              <a:rPr lang="en-US" altLang="ko-KR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자연어</a:t>
            </a:r>
            <a:endParaRPr lang="en-US" altLang="ko-KR" b="1">
              <a:solidFill>
                <a:srgbClr val="0070C0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+mj-lt"/>
              </a:rPr>
              <a:t>기계에서 자연어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분석 </a:t>
            </a:r>
            <a:r>
              <a:rPr lang="en-US" altLang="ko-KR" b="1">
                <a:solidFill>
                  <a:srgbClr val="0070C0"/>
                </a:solidFill>
                <a:latin typeface="+mj-lt"/>
              </a:rPr>
              <a:t>&amp;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이해 </a:t>
            </a:r>
            <a:r>
              <a:rPr lang="en-US" altLang="ko-KR" b="1">
                <a:solidFill>
                  <a:srgbClr val="0070C0"/>
                </a:solidFill>
                <a:latin typeface="+mj-lt"/>
              </a:rPr>
              <a:t>&amp;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생성 </a:t>
            </a:r>
            <a:r>
              <a:rPr lang="en-US" altLang="ko-KR" b="1">
                <a:solidFill>
                  <a:srgbClr val="0070C0"/>
                </a:solidFill>
                <a:latin typeface="+mj-lt"/>
              </a:rPr>
              <a:t>&amp;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처리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하는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기술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을 </a:t>
            </a:r>
            <a:r>
              <a:rPr lang="en-US" altLang="ko-KR" b="1">
                <a:solidFill>
                  <a:srgbClr val="FF00FF"/>
                </a:solidFill>
                <a:latin typeface="+mj-lt"/>
              </a:rPr>
              <a:t>NLP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라함</a:t>
            </a:r>
            <a:endParaRPr lang="en-US" altLang="ko-KR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0070C0"/>
                </a:solidFill>
                <a:latin typeface="+mj-lt"/>
              </a:rPr>
              <a:t>기계에 인간의 언어를 이해 </a:t>
            </a:r>
            <a:r>
              <a:rPr lang="en-US" altLang="ko-KR" b="1">
                <a:solidFill>
                  <a:srgbClr val="0070C0"/>
                </a:solidFill>
                <a:latin typeface="+mj-lt"/>
              </a:rPr>
              <a:t>&amp;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인식한다는 점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에서 </a:t>
            </a:r>
            <a:r>
              <a:rPr lang="en-US" altLang="ko-KR" b="1">
                <a:solidFill>
                  <a:srgbClr val="FF00FF"/>
                </a:solidFill>
                <a:latin typeface="+mj-lt"/>
              </a:rPr>
              <a:t>AI </a:t>
            </a:r>
            <a:r>
              <a:rPr lang="ko-KR" altLang="en-US" b="1">
                <a:solidFill>
                  <a:srgbClr val="FF00FF"/>
                </a:solidFill>
                <a:latin typeface="+mj-lt"/>
              </a:rPr>
              <a:t>딥러닝의 한 </a:t>
            </a:r>
            <a:r>
              <a:rPr lang="ko-KR" altLang="en-US" b="1" smtClean="0">
                <a:solidFill>
                  <a:srgbClr val="FF00FF"/>
                </a:solidFill>
                <a:latin typeface="+mj-lt"/>
              </a:rPr>
              <a:t>분야</a:t>
            </a:r>
            <a:endParaRPr lang="en-US" altLang="ko-KR" b="1" smtClean="0">
              <a:solidFill>
                <a:srgbClr val="FF00FF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+mj-lt"/>
              </a:rPr>
              <a:t>1950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년부터 기계 번역 기술 연구 시작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latin typeface="+mj-lt"/>
              </a:rPr>
              <a:t>1960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년 말뭉치</a:t>
            </a:r>
            <a:r>
              <a:rPr lang="en-US" altLang="ko-KR">
                <a:solidFill>
                  <a:schemeClr val="tx1"/>
                </a:solidFill>
                <a:latin typeface="+mj-lt"/>
              </a:rPr>
              <a:t>(Corpus) 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데이터 활용 기계 학습 기반 </a:t>
            </a:r>
            <a:r>
              <a:rPr lang="ko-KR" altLang="en-US" b="1">
                <a:solidFill>
                  <a:srgbClr val="0070C0"/>
                </a:solidFill>
                <a:latin typeface="+mj-lt"/>
              </a:rPr>
              <a:t>통계적 자연어 처리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+mj-lt"/>
              </a:rPr>
              <a:t>최근 </a:t>
            </a:r>
            <a:r>
              <a:rPr lang="en-US" altLang="ko-KR" b="1">
                <a:solidFill>
                  <a:srgbClr val="FF01E7"/>
                </a:solidFill>
                <a:latin typeface="+mj-lt"/>
              </a:rPr>
              <a:t>Deep Learning</a:t>
            </a:r>
            <a:r>
              <a:rPr lang="ko-KR" altLang="en-US" b="1">
                <a:solidFill>
                  <a:srgbClr val="FF01E7"/>
                </a:solidFill>
                <a:latin typeface="+mj-lt"/>
              </a:rPr>
              <a:t>기술로 기계 번역 </a:t>
            </a:r>
            <a:r>
              <a:rPr lang="en-US" altLang="ko-KR" b="1">
                <a:solidFill>
                  <a:srgbClr val="FF01E7"/>
                </a:solidFill>
                <a:latin typeface="+mj-lt"/>
              </a:rPr>
              <a:t>&amp; </a:t>
            </a:r>
            <a:r>
              <a:rPr lang="ko-KR" altLang="en-US" b="1">
                <a:solidFill>
                  <a:srgbClr val="FF01E7"/>
                </a:solidFill>
                <a:latin typeface="+mj-lt"/>
              </a:rPr>
              <a:t>자연어 생성 </a:t>
            </a:r>
          </a:p>
        </p:txBody>
      </p:sp>
    </p:spTree>
    <p:extLst>
      <p:ext uri="{BB962C8B-B14F-4D97-AF65-F5344CB8AC3E}">
        <p14:creationId xmlns:p14="http://schemas.microsoft.com/office/powerpoint/2010/main" val="142510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자연어처리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48133" y="2131231"/>
            <a:ext cx="9969611" cy="3609611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chemeClr val="tx1"/>
                </a:solidFill>
                <a:latin typeface="+mj-lt"/>
              </a:rPr>
              <a:t>영역</a:t>
            </a:r>
            <a:endParaRPr lang="en-US" altLang="ko-KR" sz="2400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Machine </a:t>
            </a:r>
            <a:r>
              <a:rPr lang="en-US" altLang="ko-KR" smtClean="0">
                <a:solidFill>
                  <a:schemeClr val="tx1"/>
                </a:solidFill>
              </a:rPr>
              <a:t>Translation	</a:t>
            </a:r>
            <a:r>
              <a:rPr lang="ko-KR" altLang="en-US" spc="20" smtClean="0">
                <a:cs typeface="나눔스퀘어라운드 Regular"/>
              </a:rPr>
              <a:t>하나의</a:t>
            </a:r>
            <a:r>
              <a:rPr lang="ko-KR" altLang="en-US" spc="-65" smtClean="0">
                <a:cs typeface="나눔스퀘어라운드 Regular"/>
              </a:rPr>
              <a:t> </a:t>
            </a:r>
            <a:r>
              <a:rPr lang="ko-KR" altLang="en-US" spc="10" smtClean="0">
                <a:cs typeface="나눔스퀘어라운드 Regular"/>
              </a:rPr>
              <a:t>언</a:t>
            </a:r>
            <a:r>
              <a:rPr lang="ko-KR" altLang="en-US" spc="20" smtClean="0">
                <a:cs typeface="나눔스퀘어라운드 Regular"/>
              </a:rPr>
              <a:t>어를</a:t>
            </a:r>
            <a:r>
              <a:rPr lang="ko-KR" altLang="en-US" spc="-70" smtClean="0">
                <a:cs typeface="나눔스퀘어라운드 Regular"/>
              </a:rPr>
              <a:t> </a:t>
            </a:r>
            <a:r>
              <a:rPr lang="ko-KR" altLang="en-US" spc="20">
                <a:cs typeface="나눔스퀘어라운드 Regular"/>
              </a:rPr>
              <a:t>다른</a:t>
            </a:r>
            <a:r>
              <a:rPr lang="ko-KR" altLang="en-US" spc="-65">
                <a:cs typeface="나눔스퀘어라운드 Regular"/>
              </a:rPr>
              <a:t> </a:t>
            </a:r>
            <a:r>
              <a:rPr lang="ko-KR" altLang="en-US" spc="20">
                <a:cs typeface="나눔스퀘어라운드 Regular"/>
              </a:rPr>
              <a:t>언어로</a:t>
            </a:r>
            <a:r>
              <a:rPr lang="ko-KR" altLang="en-US" spc="-65">
                <a:cs typeface="나눔스퀘어라운드 Regular"/>
              </a:rPr>
              <a:t> </a:t>
            </a:r>
            <a:r>
              <a:rPr lang="ko-KR" altLang="en-US" spc="20">
                <a:cs typeface="나눔스퀘어라운드 Regular"/>
              </a:rPr>
              <a:t>번역</a:t>
            </a:r>
            <a:endParaRPr lang="en-US" altLang="ko-KR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Sentiment </a:t>
            </a:r>
            <a:r>
              <a:rPr lang="en-US" altLang="ko-KR" smtClean="0">
                <a:solidFill>
                  <a:schemeClr val="tx1"/>
                </a:solidFill>
              </a:rPr>
              <a:t>Analysis		</a:t>
            </a:r>
            <a:r>
              <a:rPr lang="ko-KR" altLang="en-US" spc="-50" smtClean="0">
                <a:cs typeface="나눔스퀘어라운드 Regular"/>
              </a:rPr>
              <a:t>문장 감정상태 </a:t>
            </a:r>
            <a:r>
              <a:rPr lang="ko-KR" altLang="en-US" spc="-50">
                <a:cs typeface="나눔스퀘어라운드 Regular"/>
              </a:rPr>
              <a:t>분석해서 </a:t>
            </a:r>
            <a:r>
              <a:rPr lang="ko-KR" altLang="en-US" spc="-50" smtClean="0">
                <a:cs typeface="나눔스퀘어라운드 Regular"/>
              </a:rPr>
              <a:t>긍정</a:t>
            </a:r>
            <a:r>
              <a:rPr lang="en-US" altLang="ko-KR" spc="-50" smtClean="0">
                <a:cs typeface="나눔스퀘어라운드 Regular"/>
              </a:rPr>
              <a:t>,</a:t>
            </a:r>
            <a:r>
              <a:rPr lang="ko-KR" altLang="en-US" spc="-50" smtClean="0">
                <a:cs typeface="나눔스퀘어라운드 Regular"/>
              </a:rPr>
              <a:t> </a:t>
            </a:r>
            <a:r>
              <a:rPr lang="ko-KR" altLang="en-US" spc="-50" smtClean="0">
                <a:cs typeface="나눔스퀘어라운드 Regular"/>
              </a:rPr>
              <a:t>부정</a:t>
            </a:r>
            <a:r>
              <a:rPr lang="en-US" altLang="ko-KR" spc="-50" smtClean="0">
                <a:cs typeface="나눔스퀘어라운드 Regular"/>
              </a:rPr>
              <a:t>, N</a:t>
            </a:r>
            <a:r>
              <a:rPr lang="ko-KR" altLang="en-US" spc="-50" smtClean="0">
                <a:cs typeface="나눔스퀘어라운드 Regular"/>
              </a:rPr>
              <a:t>개 감정상태 </a:t>
            </a:r>
            <a:r>
              <a:rPr lang="ko-KR" altLang="en-US" spc="-50">
                <a:cs typeface="나눔스퀘어라운드 Regular"/>
              </a:rPr>
              <a:t>분류</a:t>
            </a:r>
            <a:endParaRPr lang="en-US" altLang="ko-KR" spc="-5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Spam </a:t>
            </a:r>
            <a:r>
              <a:rPr lang="en-US" altLang="ko-KR" smtClean="0">
                <a:solidFill>
                  <a:schemeClr val="tx1"/>
                </a:solidFill>
              </a:rPr>
              <a:t>Filtering		</a:t>
            </a:r>
            <a:r>
              <a:rPr lang="ko-KR" altLang="en-US" smtClean="0">
                <a:solidFill>
                  <a:schemeClr val="tx1"/>
                </a:solidFill>
              </a:rPr>
              <a:t>텍스트의 스팸 여부 분류</a:t>
            </a:r>
            <a:endParaRPr lang="en-US" altLang="ko-KR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Image </a:t>
            </a:r>
            <a:r>
              <a:rPr lang="en-US" altLang="ko-KR" smtClean="0">
                <a:solidFill>
                  <a:schemeClr val="tx1"/>
                </a:solidFill>
              </a:rPr>
              <a:t>Captioning		</a:t>
            </a:r>
            <a:r>
              <a:rPr lang="ko-KR" altLang="en-US" smtClean="0">
                <a:solidFill>
                  <a:schemeClr val="tx1"/>
                </a:solidFill>
              </a:rPr>
              <a:t>이미지 설명 문장 생성</a:t>
            </a:r>
            <a:endParaRPr lang="en-US" altLang="ko-KR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Text </a:t>
            </a:r>
            <a:r>
              <a:rPr lang="en-US" altLang="ko-KR" smtClean="0">
                <a:solidFill>
                  <a:schemeClr val="tx1"/>
                </a:solidFill>
              </a:rPr>
              <a:t>Summarization	</a:t>
            </a:r>
            <a:r>
              <a:rPr lang="ko-KR" altLang="en-US" smtClean="0">
                <a:solidFill>
                  <a:schemeClr val="tx1"/>
                </a:solidFill>
              </a:rPr>
              <a:t>텍스트 </a:t>
            </a:r>
            <a:r>
              <a:rPr lang="ko-KR" altLang="en-US">
                <a:solidFill>
                  <a:schemeClr val="tx1"/>
                </a:solidFill>
              </a:rPr>
              <a:t>요약문 자동 </a:t>
            </a:r>
            <a:r>
              <a:rPr lang="ko-KR" altLang="en-US" smtClean="0">
                <a:solidFill>
                  <a:schemeClr val="tx1"/>
                </a:solidFill>
              </a:rPr>
              <a:t>생성</a:t>
            </a:r>
            <a:endParaRPr lang="en-US" altLang="ko-KR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Question </a:t>
            </a:r>
            <a:r>
              <a:rPr lang="en-US" altLang="ko-KR" smtClean="0">
                <a:solidFill>
                  <a:schemeClr val="tx1"/>
                </a:solidFill>
              </a:rPr>
              <a:t>Answering	</a:t>
            </a:r>
            <a:r>
              <a:rPr lang="ko-KR" altLang="en-US" smtClean="0">
                <a:solidFill>
                  <a:schemeClr val="tx1"/>
                </a:solidFill>
              </a:rPr>
              <a:t>질문에 </a:t>
            </a:r>
            <a:r>
              <a:rPr lang="ko-KR" altLang="en-US" smtClean="0">
                <a:solidFill>
                  <a:schemeClr val="tx1"/>
                </a:solidFill>
              </a:rPr>
              <a:t>대한 정답 테스트 찾기</a:t>
            </a:r>
            <a:endParaRPr lang="en-US" altLang="ko-KR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Dialogue </a:t>
            </a:r>
            <a:r>
              <a:rPr lang="en-US" altLang="ko-KR" smtClean="0">
                <a:solidFill>
                  <a:schemeClr val="tx1"/>
                </a:solidFill>
              </a:rPr>
              <a:t>Generation	</a:t>
            </a:r>
            <a:r>
              <a:rPr lang="ko-KR" altLang="en-US" smtClean="0">
                <a:solidFill>
                  <a:schemeClr val="tx1"/>
                </a:solidFill>
              </a:rPr>
              <a:t>챗본 </a:t>
            </a:r>
            <a:r>
              <a:rPr lang="ko-KR" altLang="en-US" smtClean="0">
                <a:solidFill>
                  <a:schemeClr val="tx1"/>
                </a:solidFill>
              </a:rPr>
              <a:t>자동으로 텍스트 생성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자연어처리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43053" y="2075352"/>
            <a:ext cx="9969611" cy="369044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chemeClr val="tx1"/>
                </a:solidFill>
                <a:latin typeface="+mj-lt"/>
              </a:rPr>
              <a:t>자연어 기반 </a:t>
            </a:r>
            <a:r>
              <a:rPr lang="en-US" altLang="ko-KR" sz="2400" smtClean="0">
                <a:solidFill>
                  <a:schemeClr val="tx1"/>
                </a:solidFill>
                <a:latin typeface="+mj-lt"/>
              </a:rPr>
              <a:t>AI </a:t>
            </a:r>
            <a:r>
              <a:rPr lang="ko-KR" altLang="en-US" sz="2400" smtClean="0">
                <a:solidFill>
                  <a:schemeClr val="tx1"/>
                </a:solidFill>
                <a:latin typeface="+mj-lt"/>
              </a:rPr>
              <a:t>기술 응용 분야</a:t>
            </a:r>
            <a:endParaRPr lang="en-US" altLang="ko-KR" sz="240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67840" y="3408680"/>
            <a:ext cx="9192811" cy="2052321"/>
            <a:chOff x="1102358" y="3655728"/>
            <a:chExt cx="10193370" cy="2291081"/>
          </a:xfrm>
        </p:grpSpPr>
        <p:sp>
          <p:nvSpPr>
            <p:cNvPr id="11" name="object 5"/>
            <p:cNvSpPr/>
            <p:nvPr/>
          </p:nvSpPr>
          <p:spPr>
            <a:xfrm>
              <a:off x="1102358" y="3655728"/>
              <a:ext cx="2291080" cy="2291080"/>
            </a:xfrm>
            <a:custGeom>
              <a:avLst/>
              <a:gdLst/>
              <a:ahLst/>
              <a:cxnLst/>
              <a:rect l="l" t="t" r="r" b="b"/>
              <a:pathLst>
                <a:path w="2291079" h="2291079">
                  <a:moveTo>
                    <a:pt x="1145359" y="0"/>
                  </a:moveTo>
                  <a:lnTo>
                    <a:pt x="1096943" y="1004"/>
                  </a:lnTo>
                  <a:lnTo>
                    <a:pt x="1049039" y="3992"/>
                  </a:lnTo>
                  <a:lnTo>
                    <a:pt x="1001688" y="8923"/>
                  </a:lnTo>
                  <a:lnTo>
                    <a:pt x="954928" y="15758"/>
                  </a:lnTo>
                  <a:lnTo>
                    <a:pt x="908799" y="24457"/>
                  </a:lnTo>
                  <a:lnTo>
                    <a:pt x="863342" y="34980"/>
                  </a:lnTo>
                  <a:lnTo>
                    <a:pt x="818595" y="47287"/>
                  </a:lnTo>
                  <a:lnTo>
                    <a:pt x="774600" y="61339"/>
                  </a:lnTo>
                  <a:lnTo>
                    <a:pt x="731395" y="77095"/>
                  </a:lnTo>
                  <a:lnTo>
                    <a:pt x="689020" y="94517"/>
                  </a:lnTo>
                  <a:lnTo>
                    <a:pt x="647515" y="113564"/>
                  </a:lnTo>
                  <a:lnTo>
                    <a:pt x="606920" y="134196"/>
                  </a:lnTo>
                  <a:lnTo>
                    <a:pt x="567274" y="156375"/>
                  </a:lnTo>
                  <a:lnTo>
                    <a:pt x="528618" y="180059"/>
                  </a:lnTo>
                  <a:lnTo>
                    <a:pt x="490991" y="205210"/>
                  </a:lnTo>
                  <a:lnTo>
                    <a:pt x="454432" y="231787"/>
                  </a:lnTo>
                  <a:lnTo>
                    <a:pt x="418982" y="259751"/>
                  </a:lnTo>
                  <a:lnTo>
                    <a:pt x="384680" y="289062"/>
                  </a:lnTo>
                  <a:lnTo>
                    <a:pt x="351567" y="319681"/>
                  </a:lnTo>
                  <a:lnTo>
                    <a:pt x="319681" y="351567"/>
                  </a:lnTo>
                  <a:lnTo>
                    <a:pt x="289062" y="384680"/>
                  </a:lnTo>
                  <a:lnTo>
                    <a:pt x="259751" y="418982"/>
                  </a:lnTo>
                  <a:lnTo>
                    <a:pt x="231787" y="454432"/>
                  </a:lnTo>
                  <a:lnTo>
                    <a:pt x="205210" y="490991"/>
                  </a:lnTo>
                  <a:lnTo>
                    <a:pt x="180059" y="528618"/>
                  </a:lnTo>
                  <a:lnTo>
                    <a:pt x="156375" y="567274"/>
                  </a:lnTo>
                  <a:lnTo>
                    <a:pt x="134196" y="606920"/>
                  </a:lnTo>
                  <a:lnTo>
                    <a:pt x="113564" y="647515"/>
                  </a:lnTo>
                  <a:lnTo>
                    <a:pt x="94517" y="689020"/>
                  </a:lnTo>
                  <a:lnTo>
                    <a:pt x="77095" y="731395"/>
                  </a:lnTo>
                  <a:lnTo>
                    <a:pt x="61339" y="774600"/>
                  </a:lnTo>
                  <a:lnTo>
                    <a:pt x="47287" y="818596"/>
                  </a:lnTo>
                  <a:lnTo>
                    <a:pt x="34980" y="863342"/>
                  </a:lnTo>
                  <a:lnTo>
                    <a:pt x="24457" y="908799"/>
                  </a:lnTo>
                  <a:lnTo>
                    <a:pt x="15758" y="954928"/>
                  </a:lnTo>
                  <a:lnTo>
                    <a:pt x="8923" y="1001688"/>
                  </a:lnTo>
                  <a:lnTo>
                    <a:pt x="3992" y="1049040"/>
                  </a:lnTo>
                  <a:lnTo>
                    <a:pt x="1004" y="1096943"/>
                  </a:lnTo>
                  <a:lnTo>
                    <a:pt x="0" y="1145359"/>
                  </a:lnTo>
                  <a:lnTo>
                    <a:pt x="1004" y="1193775"/>
                  </a:lnTo>
                  <a:lnTo>
                    <a:pt x="3992" y="1241679"/>
                  </a:lnTo>
                  <a:lnTo>
                    <a:pt x="8923" y="1289031"/>
                  </a:lnTo>
                  <a:lnTo>
                    <a:pt x="15758" y="1335791"/>
                  </a:lnTo>
                  <a:lnTo>
                    <a:pt x="24457" y="1381919"/>
                  </a:lnTo>
                  <a:lnTo>
                    <a:pt x="34980" y="1427377"/>
                  </a:lnTo>
                  <a:lnTo>
                    <a:pt x="47287" y="1472123"/>
                  </a:lnTo>
                  <a:lnTo>
                    <a:pt x="61339" y="1516119"/>
                  </a:lnTo>
                  <a:lnTo>
                    <a:pt x="77095" y="1559324"/>
                  </a:lnTo>
                  <a:lnTo>
                    <a:pt x="94517" y="1601699"/>
                  </a:lnTo>
                  <a:lnTo>
                    <a:pt x="113564" y="1643204"/>
                  </a:lnTo>
                  <a:lnTo>
                    <a:pt x="134196" y="1683799"/>
                  </a:lnTo>
                  <a:lnTo>
                    <a:pt x="156375" y="1723445"/>
                  </a:lnTo>
                  <a:lnTo>
                    <a:pt x="180059" y="1762101"/>
                  </a:lnTo>
                  <a:lnTo>
                    <a:pt x="205210" y="1799728"/>
                  </a:lnTo>
                  <a:lnTo>
                    <a:pt x="231787" y="1836287"/>
                  </a:lnTo>
                  <a:lnTo>
                    <a:pt x="259751" y="1871737"/>
                  </a:lnTo>
                  <a:lnTo>
                    <a:pt x="289062" y="1906039"/>
                  </a:lnTo>
                  <a:lnTo>
                    <a:pt x="319681" y="1939152"/>
                  </a:lnTo>
                  <a:lnTo>
                    <a:pt x="351567" y="1971038"/>
                  </a:lnTo>
                  <a:lnTo>
                    <a:pt x="384680" y="2001657"/>
                  </a:lnTo>
                  <a:lnTo>
                    <a:pt x="418982" y="2030968"/>
                  </a:lnTo>
                  <a:lnTo>
                    <a:pt x="454432" y="2058932"/>
                  </a:lnTo>
                  <a:lnTo>
                    <a:pt x="490991" y="2085509"/>
                  </a:lnTo>
                  <a:lnTo>
                    <a:pt x="528618" y="2110660"/>
                  </a:lnTo>
                  <a:lnTo>
                    <a:pt x="567274" y="2134344"/>
                  </a:lnTo>
                  <a:lnTo>
                    <a:pt x="606920" y="2156523"/>
                  </a:lnTo>
                  <a:lnTo>
                    <a:pt x="647515" y="2177155"/>
                  </a:lnTo>
                  <a:lnTo>
                    <a:pt x="689020" y="2196202"/>
                  </a:lnTo>
                  <a:lnTo>
                    <a:pt x="731395" y="2213624"/>
                  </a:lnTo>
                  <a:lnTo>
                    <a:pt x="774600" y="2229380"/>
                  </a:lnTo>
                  <a:lnTo>
                    <a:pt x="818595" y="2243432"/>
                  </a:lnTo>
                  <a:lnTo>
                    <a:pt x="863342" y="2255739"/>
                  </a:lnTo>
                  <a:lnTo>
                    <a:pt x="908799" y="2266262"/>
                  </a:lnTo>
                  <a:lnTo>
                    <a:pt x="954928" y="2274960"/>
                  </a:lnTo>
                  <a:lnTo>
                    <a:pt x="1001688" y="2281795"/>
                  </a:lnTo>
                  <a:lnTo>
                    <a:pt x="1049039" y="2286727"/>
                  </a:lnTo>
                  <a:lnTo>
                    <a:pt x="1096943" y="2289715"/>
                  </a:lnTo>
                  <a:lnTo>
                    <a:pt x="1145359" y="2290719"/>
                  </a:lnTo>
                  <a:lnTo>
                    <a:pt x="1193775" y="2289715"/>
                  </a:lnTo>
                  <a:lnTo>
                    <a:pt x="1241679" y="2286727"/>
                  </a:lnTo>
                  <a:lnTo>
                    <a:pt x="1289031" y="2281795"/>
                  </a:lnTo>
                  <a:lnTo>
                    <a:pt x="1335791" y="2274960"/>
                  </a:lnTo>
                  <a:lnTo>
                    <a:pt x="1381919" y="2266262"/>
                  </a:lnTo>
                  <a:lnTo>
                    <a:pt x="1427377" y="2255739"/>
                  </a:lnTo>
                  <a:lnTo>
                    <a:pt x="1472123" y="2243432"/>
                  </a:lnTo>
                  <a:lnTo>
                    <a:pt x="1516119" y="2229380"/>
                  </a:lnTo>
                  <a:lnTo>
                    <a:pt x="1559324" y="2213624"/>
                  </a:lnTo>
                  <a:lnTo>
                    <a:pt x="1601699" y="2196202"/>
                  </a:lnTo>
                  <a:lnTo>
                    <a:pt x="1643204" y="2177155"/>
                  </a:lnTo>
                  <a:lnTo>
                    <a:pt x="1683799" y="2156523"/>
                  </a:lnTo>
                  <a:lnTo>
                    <a:pt x="1723445" y="2134344"/>
                  </a:lnTo>
                  <a:lnTo>
                    <a:pt x="1762101" y="2110660"/>
                  </a:lnTo>
                  <a:lnTo>
                    <a:pt x="1799728" y="2085509"/>
                  </a:lnTo>
                  <a:lnTo>
                    <a:pt x="1836287" y="2058932"/>
                  </a:lnTo>
                  <a:lnTo>
                    <a:pt x="1871737" y="2030968"/>
                  </a:lnTo>
                  <a:lnTo>
                    <a:pt x="1906039" y="2001657"/>
                  </a:lnTo>
                  <a:lnTo>
                    <a:pt x="1939152" y="1971038"/>
                  </a:lnTo>
                  <a:lnTo>
                    <a:pt x="1971038" y="1939152"/>
                  </a:lnTo>
                  <a:lnTo>
                    <a:pt x="2001657" y="1906039"/>
                  </a:lnTo>
                  <a:lnTo>
                    <a:pt x="2030968" y="1871737"/>
                  </a:lnTo>
                  <a:lnTo>
                    <a:pt x="2058932" y="1836287"/>
                  </a:lnTo>
                  <a:lnTo>
                    <a:pt x="2085509" y="1799728"/>
                  </a:lnTo>
                  <a:lnTo>
                    <a:pt x="2110660" y="1762101"/>
                  </a:lnTo>
                  <a:lnTo>
                    <a:pt x="2134345" y="1723445"/>
                  </a:lnTo>
                  <a:lnTo>
                    <a:pt x="2156523" y="1683799"/>
                  </a:lnTo>
                  <a:lnTo>
                    <a:pt x="2177155" y="1643204"/>
                  </a:lnTo>
                  <a:lnTo>
                    <a:pt x="2196202" y="1601699"/>
                  </a:lnTo>
                  <a:lnTo>
                    <a:pt x="2213624" y="1559324"/>
                  </a:lnTo>
                  <a:lnTo>
                    <a:pt x="2229381" y="1516119"/>
                  </a:lnTo>
                  <a:lnTo>
                    <a:pt x="2243432" y="1472123"/>
                  </a:lnTo>
                  <a:lnTo>
                    <a:pt x="2255739" y="1427377"/>
                  </a:lnTo>
                  <a:lnTo>
                    <a:pt x="2266262" y="1381919"/>
                  </a:lnTo>
                  <a:lnTo>
                    <a:pt x="2274961" y="1335791"/>
                  </a:lnTo>
                  <a:lnTo>
                    <a:pt x="2281796" y="1289031"/>
                  </a:lnTo>
                  <a:lnTo>
                    <a:pt x="2286727" y="1241679"/>
                  </a:lnTo>
                  <a:lnTo>
                    <a:pt x="2289715" y="1193775"/>
                  </a:lnTo>
                  <a:lnTo>
                    <a:pt x="2290720" y="1145359"/>
                  </a:lnTo>
                  <a:lnTo>
                    <a:pt x="2289715" y="1096943"/>
                  </a:lnTo>
                  <a:lnTo>
                    <a:pt x="2286727" y="1049040"/>
                  </a:lnTo>
                  <a:lnTo>
                    <a:pt x="2281796" y="1001688"/>
                  </a:lnTo>
                  <a:lnTo>
                    <a:pt x="2274961" y="954928"/>
                  </a:lnTo>
                  <a:lnTo>
                    <a:pt x="2266262" y="908799"/>
                  </a:lnTo>
                  <a:lnTo>
                    <a:pt x="2255739" y="863342"/>
                  </a:lnTo>
                  <a:lnTo>
                    <a:pt x="2243432" y="818596"/>
                  </a:lnTo>
                  <a:lnTo>
                    <a:pt x="2229381" y="774600"/>
                  </a:lnTo>
                  <a:lnTo>
                    <a:pt x="2213624" y="731395"/>
                  </a:lnTo>
                  <a:lnTo>
                    <a:pt x="2196202" y="689020"/>
                  </a:lnTo>
                  <a:lnTo>
                    <a:pt x="2177155" y="647515"/>
                  </a:lnTo>
                  <a:lnTo>
                    <a:pt x="2156523" y="606920"/>
                  </a:lnTo>
                  <a:lnTo>
                    <a:pt x="2134345" y="567274"/>
                  </a:lnTo>
                  <a:lnTo>
                    <a:pt x="2110660" y="528618"/>
                  </a:lnTo>
                  <a:lnTo>
                    <a:pt x="2085509" y="490991"/>
                  </a:lnTo>
                  <a:lnTo>
                    <a:pt x="2058932" y="454432"/>
                  </a:lnTo>
                  <a:lnTo>
                    <a:pt x="2030968" y="418982"/>
                  </a:lnTo>
                  <a:lnTo>
                    <a:pt x="2001657" y="384680"/>
                  </a:lnTo>
                  <a:lnTo>
                    <a:pt x="1971038" y="351567"/>
                  </a:lnTo>
                  <a:lnTo>
                    <a:pt x="1939152" y="319681"/>
                  </a:lnTo>
                  <a:lnTo>
                    <a:pt x="1906039" y="289062"/>
                  </a:lnTo>
                  <a:lnTo>
                    <a:pt x="1871737" y="259751"/>
                  </a:lnTo>
                  <a:lnTo>
                    <a:pt x="1836287" y="231787"/>
                  </a:lnTo>
                  <a:lnTo>
                    <a:pt x="1799728" y="205210"/>
                  </a:lnTo>
                  <a:lnTo>
                    <a:pt x="1762101" y="180059"/>
                  </a:lnTo>
                  <a:lnTo>
                    <a:pt x="1723445" y="156375"/>
                  </a:lnTo>
                  <a:lnTo>
                    <a:pt x="1683799" y="134196"/>
                  </a:lnTo>
                  <a:lnTo>
                    <a:pt x="1643204" y="113564"/>
                  </a:lnTo>
                  <a:lnTo>
                    <a:pt x="1601699" y="94517"/>
                  </a:lnTo>
                  <a:lnTo>
                    <a:pt x="1559324" y="77095"/>
                  </a:lnTo>
                  <a:lnTo>
                    <a:pt x="1516119" y="61339"/>
                  </a:lnTo>
                  <a:lnTo>
                    <a:pt x="1472123" y="47287"/>
                  </a:lnTo>
                  <a:lnTo>
                    <a:pt x="1427377" y="34980"/>
                  </a:lnTo>
                  <a:lnTo>
                    <a:pt x="1381919" y="24457"/>
                  </a:lnTo>
                  <a:lnTo>
                    <a:pt x="1335791" y="15758"/>
                  </a:lnTo>
                  <a:lnTo>
                    <a:pt x="1289031" y="8923"/>
                  </a:lnTo>
                  <a:lnTo>
                    <a:pt x="1241679" y="3992"/>
                  </a:lnTo>
                  <a:lnTo>
                    <a:pt x="1193775" y="1004"/>
                  </a:lnTo>
                  <a:lnTo>
                    <a:pt x="1145359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 txBox="1"/>
            <p:nvPr/>
          </p:nvSpPr>
          <p:spPr>
            <a:xfrm>
              <a:off x="1774642" y="4634484"/>
              <a:ext cx="1186577" cy="3883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FFFFFF"/>
                  </a:solidFill>
                  <a:latin typeface="맑은 고딕"/>
                  <a:cs typeface="맑은 고딕"/>
                </a:rPr>
                <a:t>Chatbot</a:t>
              </a:r>
              <a:endParaRPr sz="2000">
                <a:latin typeface="맑은 고딕"/>
                <a:cs typeface="맑은 고딕"/>
              </a:endParaRPr>
            </a:p>
          </p:txBody>
        </p:sp>
        <p:sp>
          <p:nvSpPr>
            <p:cNvPr id="14" name="object 7"/>
            <p:cNvSpPr/>
            <p:nvPr/>
          </p:nvSpPr>
          <p:spPr>
            <a:xfrm>
              <a:off x="3692893" y="3678237"/>
              <a:ext cx="2268220" cy="2268220"/>
            </a:xfrm>
            <a:custGeom>
              <a:avLst/>
              <a:gdLst/>
              <a:ahLst/>
              <a:cxnLst/>
              <a:rect l="l" t="t" r="r" b="b"/>
              <a:pathLst>
                <a:path w="2268220" h="2268220">
                  <a:moveTo>
                    <a:pt x="1134104" y="0"/>
                  </a:moveTo>
                  <a:lnTo>
                    <a:pt x="1086164" y="994"/>
                  </a:lnTo>
                  <a:lnTo>
                    <a:pt x="1038731" y="3953"/>
                  </a:lnTo>
                  <a:lnTo>
                    <a:pt x="991845" y="8836"/>
                  </a:lnTo>
                  <a:lnTo>
                    <a:pt x="945544" y="15603"/>
                  </a:lnTo>
                  <a:lnTo>
                    <a:pt x="899869" y="24217"/>
                  </a:lnTo>
                  <a:lnTo>
                    <a:pt x="854858" y="34636"/>
                  </a:lnTo>
                  <a:lnTo>
                    <a:pt x="810552" y="46822"/>
                  </a:lnTo>
                  <a:lnTo>
                    <a:pt x="766988" y="60736"/>
                  </a:lnTo>
                  <a:lnTo>
                    <a:pt x="724208" y="76338"/>
                  </a:lnTo>
                  <a:lnTo>
                    <a:pt x="682249" y="93588"/>
                  </a:lnTo>
                  <a:lnTo>
                    <a:pt x="641152" y="112448"/>
                  </a:lnTo>
                  <a:lnTo>
                    <a:pt x="600956" y="132878"/>
                  </a:lnTo>
                  <a:lnTo>
                    <a:pt x="561700" y="154838"/>
                  </a:lnTo>
                  <a:lnTo>
                    <a:pt x="523424" y="178290"/>
                  </a:lnTo>
                  <a:lnTo>
                    <a:pt x="486166" y="203193"/>
                  </a:lnTo>
                  <a:lnTo>
                    <a:pt x="449967" y="229509"/>
                  </a:lnTo>
                  <a:lnTo>
                    <a:pt x="414865" y="257199"/>
                  </a:lnTo>
                  <a:lnTo>
                    <a:pt x="380900" y="286222"/>
                  </a:lnTo>
                  <a:lnTo>
                    <a:pt x="348112" y="316539"/>
                  </a:lnTo>
                  <a:lnTo>
                    <a:pt x="316539" y="348112"/>
                  </a:lnTo>
                  <a:lnTo>
                    <a:pt x="286222" y="380900"/>
                  </a:lnTo>
                  <a:lnTo>
                    <a:pt x="257199" y="414865"/>
                  </a:lnTo>
                  <a:lnTo>
                    <a:pt x="229509" y="449967"/>
                  </a:lnTo>
                  <a:lnTo>
                    <a:pt x="203193" y="486166"/>
                  </a:lnTo>
                  <a:lnTo>
                    <a:pt x="178290" y="523424"/>
                  </a:lnTo>
                  <a:lnTo>
                    <a:pt x="154838" y="561700"/>
                  </a:lnTo>
                  <a:lnTo>
                    <a:pt x="132878" y="600956"/>
                  </a:lnTo>
                  <a:lnTo>
                    <a:pt x="112448" y="641152"/>
                  </a:lnTo>
                  <a:lnTo>
                    <a:pt x="93588" y="682249"/>
                  </a:lnTo>
                  <a:lnTo>
                    <a:pt x="76338" y="724208"/>
                  </a:lnTo>
                  <a:lnTo>
                    <a:pt x="60736" y="766988"/>
                  </a:lnTo>
                  <a:lnTo>
                    <a:pt x="46822" y="810552"/>
                  </a:lnTo>
                  <a:lnTo>
                    <a:pt x="34636" y="854858"/>
                  </a:lnTo>
                  <a:lnTo>
                    <a:pt x="24217" y="899869"/>
                  </a:lnTo>
                  <a:lnTo>
                    <a:pt x="15603" y="945544"/>
                  </a:lnTo>
                  <a:lnTo>
                    <a:pt x="8836" y="991845"/>
                  </a:lnTo>
                  <a:lnTo>
                    <a:pt x="3953" y="1038731"/>
                  </a:lnTo>
                  <a:lnTo>
                    <a:pt x="994" y="1086164"/>
                  </a:lnTo>
                  <a:lnTo>
                    <a:pt x="0" y="1134104"/>
                  </a:lnTo>
                  <a:lnTo>
                    <a:pt x="994" y="1182045"/>
                  </a:lnTo>
                  <a:lnTo>
                    <a:pt x="3953" y="1229478"/>
                  </a:lnTo>
                  <a:lnTo>
                    <a:pt x="8836" y="1276364"/>
                  </a:lnTo>
                  <a:lnTo>
                    <a:pt x="15603" y="1322665"/>
                  </a:lnTo>
                  <a:lnTo>
                    <a:pt x="24217" y="1368340"/>
                  </a:lnTo>
                  <a:lnTo>
                    <a:pt x="34636" y="1413351"/>
                  </a:lnTo>
                  <a:lnTo>
                    <a:pt x="46822" y="1457657"/>
                  </a:lnTo>
                  <a:lnTo>
                    <a:pt x="60736" y="1501221"/>
                  </a:lnTo>
                  <a:lnTo>
                    <a:pt x="76338" y="1544001"/>
                  </a:lnTo>
                  <a:lnTo>
                    <a:pt x="93588" y="1585960"/>
                  </a:lnTo>
                  <a:lnTo>
                    <a:pt x="112448" y="1627057"/>
                  </a:lnTo>
                  <a:lnTo>
                    <a:pt x="132878" y="1667253"/>
                  </a:lnTo>
                  <a:lnTo>
                    <a:pt x="154838" y="1706509"/>
                  </a:lnTo>
                  <a:lnTo>
                    <a:pt x="178290" y="1744785"/>
                  </a:lnTo>
                  <a:lnTo>
                    <a:pt x="203193" y="1782043"/>
                  </a:lnTo>
                  <a:lnTo>
                    <a:pt x="229509" y="1818242"/>
                  </a:lnTo>
                  <a:lnTo>
                    <a:pt x="257199" y="1853344"/>
                  </a:lnTo>
                  <a:lnTo>
                    <a:pt x="286222" y="1887309"/>
                  </a:lnTo>
                  <a:lnTo>
                    <a:pt x="316539" y="1920097"/>
                  </a:lnTo>
                  <a:lnTo>
                    <a:pt x="348112" y="1951670"/>
                  </a:lnTo>
                  <a:lnTo>
                    <a:pt x="380900" y="1981987"/>
                  </a:lnTo>
                  <a:lnTo>
                    <a:pt x="414865" y="2011010"/>
                  </a:lnTo>
                  <a:lnTo>
                    <a:pt x="449967" y="2038700"/>
                  </a:lnTo>
                  <a:lnTo>
                    <a:pt x="486166" y="2065016"/>
                  </a:lnTo>
                  <a:lnTo>
                    <a:pt x="523424" y="2089919"/>
                  </a:lnTo>
                  <a:lnTo>
                    <a:pt x="561700" y="2113371"/>
                  </a:lnTo>
                  <a:lnTo>
                    <a:pt x="600956" y="2135332"/>
                  </a:lnTo>
                  <a:lnTo>
                    <a:pt x="641152" y="2155761"/>
                  </a:lnTo>
                  <a:lnTo>
                    <a:pt x="682249" y="2174621"/>
                  </a:lnTo>
                  <a:lnTo>
                    <a:pt x="724208" y="2191872"/>
                  </a:lnTo>
                  <a:lnTo>
                    <a:pt x="766988" y="2207473"/>
                  </a:lnTo>
                  <a:lnTo>
                    <a:pt x="810552" y="2221387"/>
                  </a:lnTo>
                  <a:lnTo>
                    <a:pt x="854858" y="2233573"/>
                  </a:lnTo>
                  <a:lnTo>
                    <a:pt x="899869" y="2243993"/>
                  </a:lnTo>
                  <a:lnTo>
                    <a:pt x="945544" y="2252606"/>
                  </a:lnTo>
                  <a:lnTo>
                    <a:pt x="991845" y="2259374"/>
                  </a:lnTo>
                  <a:lnTo>
                    <a:pt x="1038731" y="2264256"/>
                  </a:lnTo>
                  <a:lnTo>
                    <a:pt x="1086164" y="2267215"/>
                  </a:lnTo>
                  <a:lnTo>
                    <a:pt x="1134104" y="2268210"/>
                  </a:lnTo>
                  <a:lnTo>
                    <a:pt x="1182045" y="2267215"/>
                  </a:lnTo>
                  <a:lnTo>
                    <a:pt x="1229478" y="2264256"/>
                  </a:lnTo>
                  <a:lnTo>
                    <a:pt x="1276364" y="2259374"/>
                  </a:lnTo>
                  <a:lnTo>
                    <a:pt x="1322665" y="2252606"/>
                  </a:lnTo>
                  <a:lnTo>
                    <a:pt x="1368340" y="2243993"/>
                  </a:lnTo>
                  <a:lnTo>
                    <a:pt x="1413351" y="2233573"/>
                  </a:lnTo>
                  <a:lnTo>
                    <a:pt x="1457657" y="2221387"/>
                  </a:lnTo>
                  <a:lnTo>
                    <a:pt x="1501221" y="2207473"/>
                  </a:lnTo>
                  <a:lnTo>
                    <a:pt x="1544001" y="2191872"/>
                  </a:lnTo>
                  <a:lnTo>
                    <a:pt x="1585960" y="2174621"/>
                  </a:lnTo>
                  <a:lnTo>
                    <a:pt x="1627057" y="2155761"/>
                  </a:lnTo>
                  <a:lnTo>
                    <a:pt x="1667253" y="2135332"/>
                  </a:lnTo>
                  <a:lnTo>
                    <a:pt x="1706509" y="2113371"/>
                  </a:lnTo>
                  <a:lnTo>
                    <a:pt x="1744785" y="2089919"/>
                  </a:lnTo>
                  <a:lnTo>
                    <a:pt x="1782043" y="2065016"/>
                  </a:lnTo>
                  <a:lnTo>
                    <a:pt x="1818242" y="2038700"/>
                  </a:lnTo>
                  <a:lnTo>
                    <a:pt x="1853344" y="2011010"/>
                  </a:lnTo>
                  <a:lnTo>
                    <a:pt x="1887309" y="1981987"/>
                  </a:lnTo>
                  <a:lnTo>
                    <a:pt x="1920097" y="1951670"/>
                  </a:lnTo>
                  <a:lnTo>
                    <a:pt x="1951670" y="1920097"/>
                  </a:lnTo>
                  <a:lnTo>
                    <a:pt x="1981987" y="1887309"/>
                  </a:lnTo>
                  <a:lnTo>
                    <a:pt x="2011010" y="1853344"/>
                  </a:lnTo>
                  <a:lnTo>
                    <a:pt x="2038699" y="1818242"/>
                  </a:lnTo>
                  <a:lnTo>
                    <a:pt x="2065016" y="1782043"/>
                  </a:lnTo>
                  <a:lnTo>
                    <a:pt x="2089919" y="1744785"/>
                  </a:lnTo>
                  <a:lnTo>
                    <a:pt x="2113371" y="1706509"/>
                  </a:lnTo>
                  <a:lnTo>
                    <a:pt x="2135331" y="1667253"/>
                  </a:lnTo>
                  <a:lnTo>
                    <a:pt x="2155761" y="1627057"/>
                  </a:lnTo>
                  <a:lnTo>
                    <a:pt x="2174621" y="1585960"/>
                  </a:lnTo>
                  <a:lnTo>
                    <a:pt x="2191871" y="1544001"/>
                  </a:lnTo>
                  <a:lnTo>
                    <a:pt x="2207473" y="1501221"/>
                  </a:lnTo>
                  <a:lnTo>
                    <a:pt x="2221387" y="1457657"/>
                  </a:lnTo>
                  <a:lnTo>
                    <a:pt x="2233573" y="1413351"/>
                  </a:lnTo>
                  <a:lnTo>
                    <a:pt x="2243992" y="1368340"/>
                  </a:lnTo>
                  <a:lnTo>
                    <a:pt x="2252605" y="1322665"/>
                  </a:lnTo>
                  <a:lnTo>
                    <a:pt x="2259373" y="1276364"/>
                  </a:lnTo>
                  <a:lnTo>
                    <a:pt x="2264256" y="1229478"/>
                  </a:lnTo>
                  <a:lnTo>
                    <a:pt x="2267214" y="1182045"/>
                  </a:lnTo>
                  <a:lnTo>
                    <a:pt x="2268209" y="1134104"/>
                  </a:lnTo>
                  <a:lnTo>
                    <a:pt x="2267214" y="1086164"/>
                  </a:lnTo>
                  <a:lnTo>
                    <a:pt x="2264256" y="1038731"/>
                  </a:lnTo>
                  <a:lnTo>
                    <a:pt x="2259373" y="991845"/>
                  </a:lnTo>
                  <a:lnTo>
                    <a:pt x="2252605" y="945544"/>
                  </a:lnTo>
                  <a:lnTo>
                    <a:pt x="2243992" y="899869"/>
                  </a:lnTo>
                  <a:lnTo>
                    <a:pt x="2233573" y="854858"/>
                  </a:lnTo>
                  <a:lnTo>
                    <a:pt x="2221387" y="810552"/>
                  </a:lnTo>
                  <a:lnTo>
                    <a:pt x="2207473" y="766988"/>
                  </a:lnTo>
                  <a:lnTo>
                    <a:pt x="2191871" y="724208"/>
                  </a:lnTo>
                  <a:lnTo>
                    <a:pt x="2174621" y="682249"/>
                  </a:lnTo>
                  <a:lnTo>
                    <a:pt x="2155761" y="641152"/>
                  </a:lnTo>
                  <a:lnTo>
                    <a:pt x="2135331" y="600956"/>
                  </a:lnTo>
                  <a:lnTo>
                    <a:pt x="2113371" y="561700"/>
                  </a:lnTo>
                  <a:lnTo>
                    <a:pt x="2089919" y="523424"/>
                  </a:lnTo>
                  <a:lnTo>
                    <a:pt x="2065016" y="486166"/>
                  </a:lnTo>
                  <a:lnTo>
                    <a:pt x="2038699" y="449967"/>
                  </a:lnTo>
                  <a:lnTo>
                    <a:pt x="2011010" y="414865"/>
                  </a:lnTo>
                  <a:lnTo>
                    <a:pt x="1981987" y="380900"/>
                  </a:lnTo>
                  <a:lnTo>
                    <a:pt x="1951670" y="348112"/>
                  </a:lnTo>
                  <a:lnTo>
                    <a:pt x="1920097" y="316539"/>
                  </a:lnTo>
                  <a:lnTo>
                    <a:pt x="1887309" y="286222"/>
                  </a:lnTo>
                  <a:lnTo>
                    <a:pt x="1853344" y="257199"/>
                  </a:lnTo>
                  <a:lnTo>
                    <a:pt x="1818242" y="229509"/>
                  </a:lnTo>
                  <a:lnTo>
                    <a:pt x="1782043" y="203193"/>
                  </a:lnTo>
                  <a:lnTo>
                    <a:pt x="1744785" y="178290"/>
                  </a:lnTo>
                  <a:lnTo>
                    <a:pt x="1706509" y="154838"/>
                  </a:lnTo>
                  <a:lnTo>
                    <a:pt x="1667253" y="132878"/>
                  </a:lnTo>
                  <a:lnTo>
                    <a:pt x="1627057" y="112448"/>
                  </a:lnTo>
                  <a:lnTo>
                    <a:pt x="1585960" y="93588"/>
                  </a:lnTo>
                  <a:lnTo>
                    <a:pt x="1544001" y="76338"/>
                  </a:lnTo>
                  <a:lnTo>
                    <a:pt x="1501221" y="60736"/>
                  </a:lnTo>
                  <a:lnTo>
                    <a:pt x="1457657" y="46822"/>
                  </a:lnTo>
                  <a:lnTo>
                    <a:pt x="1413351" y="34636"/>
                  </a:lnTo>
                  <a:lnTo>
                    <a:pt x="1368340" y="24217"/>
                  </a:lnTo>
                  <a:lnTo>
                    <a:pt x="1322665" y="15603"/>
                  </a:lnTo>
                  <a:lnTo>
                    <a:pt x="1276364" y="8836"/>
                  </a:lnTo>
                  <a:lnTo>
                    <a:pt x="1229478" y="3953"/>
                  </a:lnTo>
                  <a:lnTo>
                    <a:pt x="1182045" y="994"/>
                  </a:lnTo>
                  <a:lnTo>
                    <a:pt x="1134104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 txBox="1"/>
            <p:nvPr/>
          </p:nvSpPr>
          <p:spPr>
            <a:xfrm>
              <a:off x="4197554" y="4646676"/>
              <a:ext cx="1467465" cy="3883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5" dirty="0">
                  <a:solidFill>
                    <a:srgbClr val="FFFFFF"/>
                  </a:solidFill>
                  <a:latin typeface="맑은 고딕"/>
                  <a:cs typeface="맑은 고딕"/>
                </a:rPr>
                <a:t>Translation</a:t>
              </a:r>
              <a:endParaRPr sz="2000">
                <a:latin typeface="맑은 고딕"/>
                <a:cs typeface="맑은 고딕"/>
              </a:endParaRPr>
            </a:p>
          </p:txBody>
        </p:sp>
        <p:sp>
          <p:nvSpPr>
            <p:cNvPr id="16" name="object 9"/>
            <p:cNvSpPr/>
            <p:nvPr/>
          </p:nvSpPr>
          <p:spPr>
            <a:xfrm>
              <a:off x="6260919" y="3655729"/>
              <a:ext cx="2291080" cy="2291080"/>
            </a:xfrm>
            <a:custGeom>
              <a:avLst/>
              <a:gdLst/>
              <a:ahLst/>
              <a:cxnLst/>
              <a:rect l="l" t="t" r="r" b="b"/>
              <a:pathLst>
                <a:path w="2291079" h="2291079">
                  <a:moveTo>
                    <a:pt x="1145359" y="0"/>
                  </a:moveTo>
                  <a:lnTo>
                    <a:pt x="1096943" y="1004"/>
                  </a:lnTo>
                  <a:lnTo>
                    <a:pt x="1049040" y="3992"/>
                  </a:lnTo>
                  <a:lnTo>
                    <a:pt x="1001688" y="8923"/>
                  </a:lnTo>
                  <a:lnTo>
                    <a:pt x="954928" y="15758"/>
                  </a:lnTo>
                  <a:lnTo>
                    <a:pt x="908799" y="24457"/>
                  </a:lnTo>
                  <a:lnTo>
                    <a:pt x="863342" y="34980"/>
                  </a:lnTo>
                  <a:lnTo>
                    <a:pt x="818596" y="47287"/>
                  </a:lnTo>
                  <a:lnTo>
                    <a:pt x="774600" y="61339"/>
                  </a:lnTo>
                  <a:lnTo>
                    <a:pt x="731395" y="77095"/>
                  </a:lnTo>
                  <a:lnTo>
                    <a:pt x="689020" y="94517"/>
                  </a:lnTo>
                  <a:lnTo>
                    <a:pt x="647515" y="113564"/>
                  </a:lnTo>
                  <a:lnTo>
                    <a:pt x="606920" y="134196"/>
                  </a:lnTo>
                  <a:lnTo>
                    <a:pt x="567274" y="156375"/>
                  </a:lnTo>
                  <a:lnTo>
                    <a:pt x="528618" y="180059"/>
                  </a:lnTo>
                  <a:lnTo>
                    <a:pt x="490991" y="205210"/>
                  </a:lnTo>
                  <a:lnTo>
                    <a:pt x="454432" y="231787"/>
                  </a:lnTo>
                  <a:lnTo>
                    <a:pt x="418982" y="259751"/>
                  </a:lnTo>
                  <a:lnTo>
                    <a:pt x="384680" y="289062"/>
                  </a:lnTo>
                  <a:lnTo>
                    <a:pt x="351567" y="319680"/>
                  </a:lnTo>
                  <a:lnTo>
                    <a:pt x="319681" y="351566"/>
                  </a:lnTo>
                  <a:lnTo>
                    <a:pt x="289062" y="384680"/>
                  </a:lnTo>
                  <a:lnTo>
                    <a:pt x="259751" y="418982"/>
                  </a:lnTo>
                  <a:lnTo>
                    <a:pt x="231787" y="454432"/>
                  </a:lnTo>
                  <a:lnTo>
                    <a:pt x="205210" y="490990"/>
                  </a:lnTo>
                  <a:lnTo>
                    <a:pt x="180059" y="528618"/>
                  </a:lnTo>
                  <a:lnTo>
                    <a:pt x="156375" y="567274"/>
                  </a:lnTo>
                  <a:lnTo>
                    <a:pt x="134196" y="606919"/>
                  </a:lnTo>
                  <a:lnTo>
                    <a:pt x="113564" y="647515"/>
                  </a:lnTo>
                  <a:lnTo>
                    <a:pt x="94517" y="689019"/>
                  </a:lnTo>
                  <a:lnTo>
                    <a:pt x="77095" y="731394"/>
                  </a:lnTo>
                  <a:lnTo>
                    <a:pt x="61339" y="774599"/>
                  </a:lnTo>
                  <a:lnTo>
                    <a:pt x="47287" y="818595"/>
                  </a:lnTo>
                  <a:lnTo>
                    <a:pt x="34980" y="863341"/>
                  </a:lnTo>
                  <a:lnTo>
                    <a:pt x="24457" y="908799"/>
                  </a:lnTo>
                  <a:lnTo>
                    <a:pt x="15758" y="954927"/>
                  </a:lnTo>
                  <a:lnTo>
                    <a:pt x="8923" y="1001688"/>
                  </a:lnTo>
                  <a:lnTo>
                    <a:pt x="3992" y="1049039"/>
                  </a:lnTo>
                  <a:lnTo>
                    <a:pt x="1004" y="1096943"/>
                  </a:lnTo>
                  <a:lnTo>
                    <a:pt x="0" y="1145359"/>
                  </a:lnTo>
                  <a:lnTo>
                    <a:pt x="1004" y="1193775"/>
                  </a:lnTo>
                  <a:lnTo>
                    <a:pt x="3992" y="1241679"/>
                  </a:lnTo>
                  <a:lnTo>
                    <a:pt x="8923" y="1289031"/>
                  </a:lnTo>
                  <a:lnTo>
                    <a:pt x="15758" y="1335791"/>
                  </a:lnTo>
                  <a:lnTo>
                    <a:pt x="24457" y="1381919"/>
                  </a:lnTo>
                  <a:lnTo>
                    <a:pt x="34980" y="1427376"/>
                  </a:lnTo>
                  <a:lnTo>
                    <a:pt x="47287" y="1472123"/>
                  </a:lnTo>
                  <a:lnTo>
                    <a:pt x="61339" y="1516118"/>
                  </a:lnTo>
                  <a:lnTo>
                    <a:pt x="77095" y="1559323"/>
                  </a:lnTo>
                  <a:lnTo>
                    <a:pt x="94517" y="1601698"/>
                  </a:lnTo>
                  <a:lnTo>
                    <a:pt x="113564" y="1643203"/>
                  </a:lnTo>
                  <a:lnTo>
                    <a:pt x="134196" y="1683798"/>
                  </a:lnTo>
                  <a:lnTo>
                    <a:pt x="156375" y="1723444"/>
                  </a:lnTo>
                  <a:lnTo>
                    <a:pt x="180059" y="1762100"/>
                  </a:lnTo>
                  <a:lnTo>
                    <a:pt x="205210" y="1799728"/>
                  </a:lnTo>
                  <a:lnTo>
                    <a:pt x="231787" y="1836286"/>
                  </a:lnTo>
                  <a:lnTo>
                    <a:pt x="259751" y="1871736"/>
                  </a:lnTo>
                  <a:lnTo>
                    <a:pt x="289062" y="1906038"/>
                  </a:lnTo>
                  <a:lnTo>
                    <a:pt x="319681" y="1939152"/>
                  </a:lnTo>
                  <a:lnTo>
                    <a:pt x="351567" y="1971038"/>
                  </a:lnTo>
                  <a:lnTo>
                    <a:pt x="384680" y="2001656"/>
                  </a:lnTo>
                  <a:lnTo>
                    <a:pt x="418982" y="2030967"/>
                  </a:lnTo>
                  <a:lnTo>
                    <a:pt x="454432" y="2058931"/>
                  </a:lnTo>
                  <a:lnTo>
                    <a:pt x="490991" y="2085508"/>
                  </a:lnTo>
                  <a:lnTo>
                    <a:pt x="528618" y="2110659"/>
                  </a:lnTo>
                  <a:lnTo>
                    <a:pt x="567274" y="2134344"/>
                  </a:lnTo>
                  <a:lnTo>
                    <a:pt x="606920" y="2156522"/>
                  </a:lnTo>
                  <a:lnTo>
                    <a:pt x="647515" y="2177154"/>
                  </a:lnTo>
                  <a:lnTo>
                    <a:pt x="689020" y="2196201"/>
                  </a:lnTo>
                  <a:lnTo>
                    <a:pt x="731395" y="2213623"/>
                  </a:lnTo>
                  <a:lnTo>
                    <a:pt x="774600" y="2229380"/>
                  </a:lnTo>
                  <a:lnTo>
                    <a:pt x="818596" y="2243431"/>
                  </a:lnTo>
                  <a:lnTo>
                    <a:pt x="863342" y="2255738"/>
                  </a:lnTo>
                  <a:lnTo>
                    <a:pt x="908799" y="2266261"/>
                  </a:lnTo>
                  <a:lnTo>
                    <a:pt x="954928" y="2274960"/>
                  </a:lnTo>
                  <a:lnTo>
                    <a:pt x="1001688" y="2281795"/>
                  </a:lnTo>
                  <a:lnTo>
                    <a:pt x="1049040" y="2286726"/>
                  </a:lnTo>
                  <a:lnTo>
                    <a:pt x="1096943" y="2289714"/>
                  </a:lnTo>
                  <a:lnTo>
                    <a:pt x="1145359" y="2290719"/>
                  </a:lnTo>
                  <a:lnTo>
                    <a:pt x="1193775" y="2289714"/>
                  </a:lnTo>
                  <a:lnTo>
                    <a:pt x="1241679" y="2286726"/>
                  </a:lnTo>
                  <a:lnTo>
                    <a:pt x="1289031" y="2281795"/>
                  </a:lnTo>
                  <a:lnTo>
                    <a:pt x="1335791" y="2274960"/>
                  </a:lnTo>
                  <a:lnTo>
                    <a:pt x="1381920" y="2266261"/>
                  </a:lnTo>
                  <a:lnTo>
                    <a:pt x="1427377" y="2255738"/>
                  </a:lnTo>
                  <a:lnTo>
                    <a:pt x="1472123" y="2243431"/>
                  </a:lnTo>
                  <a:lnTo>
                    <a:pt x="1516119" y="2229380"/>
                  </a:lnTo>
                  <a:lnTo>
                    <a:pt x="1559324" y="2213623"/>
                  </a:lnTo>
                  <a:lnTo>
                    <a:pt x="1601699" y="2196201"/>
                  </a:lnTo>
                  <a:lnTo>
                    <a:pt x="1643204" y="2177154"/>
                  </a:lnTo>
                  <a:lnTo>
                    <a:pt x="1683799" y="2156522"/>
                  </a:lnTo>
                  <a:lnTo>
                    <a:pt x="1723445" y="2134344"/>
                  </a:lnTo>
                  <a:lnTo>
                    <a:pt x="1762101" y="2110659"/>
                  </a:lnTo>
                  <a:lnTo>
                    <a:pt x="1799729" y="2085508"/>
                  </a:lnTo>
                  <a:lnTo>
                    <a:pt x="1836287" y="2058931"/>
                  </a:lnTo>
                  <a:lnTo>
                    <a:pt x="1871737" y="2030967"/>
                  </a:lnTo>
                  <a:lnTo>
                    <a:pt x="1906039" y="2001656"/>
                  </a:lnTo>
                  <a:lnTo>
                    <a:pt x="1939153" y="1971038"/>
                  </a:lnTo>
                  <a:lnTo>
                    <a:pt x="1971039" y="1939152"/>
                  </a:lnTo>
                  <a:lnTo>
                    <a:pt x="2001657" y="1906038"/>
                  </a:lnTo>
                  <a:lnTo>
                    <a:pt x="2030968" y="1871736"/>
                  </a:lnTo>
                  <a:lnTo>
                    <a:pt x="2058932" y="1836286"/>
                  </a:lnTo>
                  <a:lnTo>
                    <a:pt x="2085510" y="1799728"/>
                  </a:lnTo>
                  <a:lnTo>
                    <a:pt x="2110660" y="1762100"/>
                  </a:lnTo>
                  <a:lnTo>
                    <a:pt x="2134345" y="1723444"/>
                  </a:lnTo>
                  <a:lnTo>
                    <a:pt x="2156523" y="1683798"/>
                  </a:lnTo>
                  <a:lnTo>
                    <a:pt x="2177156" y="1643203"/>
                  </a:lnTo>
                  <a:lnTo>
                    <a:pt x="2196203" y="1601698"/>
                  </a:lnTo>
                  <a:lnTo>
                    <a:pt x="2213624" y="1559323"/>
                  </a:lnTo>
                  <a:lnTo>
                    <a:pt x="2229381" y="1516118"/>
                  </a:lnTo>
                  <a:lnTo>
                    <a:pt x="2243433" y="1472123"/>
                  </a:lnTo>
                  <a:lnTo>
                    <a:pt x="2255740" y="1427376"/>
                  </a:lnTo>
                  <a:lnTo>
                    <a:pt x="2266263" y="1381919"/>
                  </a:lnTo>
                  <a:lnTo>
                    <a:pt x="2274961" y="1335791"/>
                  </a:lnTo>
                  <a:lnTo>
                    <a:pt x="2281796" y="1289031"/>
                  </a:lnTo>
                  <a:lnTo>
                    <a:pt x="2286727" y="1241679"/>
                  </a:lnTo>
                  <a:lnTo>
                    <a:pt x="2289715" y="1193775"/>
                  </a:lnTo>
                  <a:lnTo>
                    <a:pt x="2290720" y="1145359"/>
                  </a:lnTo>
                  <a:lnTo>
                    <a:pt x="2289715" y="1096943"/>
                  </a:lnTo>
                  <a:lnTo>
                    <a:pt x="2286727" y="1049039"/>
                  </a:lnTo>
                  <a:lnTo>
                    <a:pt x="2281796" y="1001688"/>
                  </a:lnTo>
                  <a:lnTo>
                    <a:pt x="2274961" y="954927"/>
                  </a:lnTo>
                  <a:lnTo>
                    <a:pt x="2266263" y="908799"/>
                  </a:lnTo>
                  <a:lnTo>
                    <a:pt x="2255740" y="863341"/>
                  </a:lnTo>
                  <a:lnTo>
                    <a:pt x="2243433" y="818595"/>
                  </a:lnTo>
                  <a:lnTo>
                    <a:pt x="2229381" y="774599"/>
                  </a:lnTo>
                  <a:lnTo>
                    <a:pt x="2213624" y="731394"/>
                  </a:lnTo>
                  <a:lnTo>
                    <a:pt x="2196203" y="689019"/>
                  </a:lnTo>
                  <a:lnTo>
                    <a:pt x="2177156" y="647515"/>
                  </a:lnTo>
                  <a:lnTo>
                    <a:pt x="2156523" y="606919"/>
                  </a:lnTo>
                  <a:lnTo>
                    <a:pt x="2134345" y="567274"/>
                  </a:lnTo>
                  <a:lnTo>
                    <a:pt x="2110660" y="528618"/>
                  </a:lnTo>
                  <a:lnTo>
                    <a:pt x="2085510" y="490990"/>
                  </a:lnTo>
                  <a:lnTo>
                    <a:pt x="2058932" y="454432"/>
                  </a:lnTo>
                  <a:lnTo>
                    <a:pt x="2030968" y="418982"/>
                  </a:lnTo>
                  <a:lnTo>
                    <a:pt x="2001657" y="384680"/>
                  </a:lnTo>
                  <a:lnTo>
                    <a:pt x="1971039" y="351566"/>
                  </a:lnTo>
                  <a:lnTo>
                    <a:pt x="1939153" y="319680"/>
                  </a:lnTo>
                  <a:lnTo>
                    <a:pt x="1906039" y="289062"/>
                  </a:lnTo>
                  <a:lnTo>
                    <a:pt x="1871737" y="259751"/>
                  </a:lnTo>
                  <a:lnTo>
                    <a:pt x="1836287" y="231787"/>
                  </a:lnTo>
                  <a:lnTo>
                    <a:pt x="1799729" y="205210"/>
                  </a:lnTo>
                  <a:lnTo>
                    <a:pt x="1762101" y="180059"/>
                  </a:lnTo>
                  <a:lnTo>
                    <a:pt x="1723445" y="156375"/>
                  </a:lnTo>
                  <a:lnTo>
                    <a:pt x="1683799" y="134196"/>
                  </a:lnTo>
                  <a:lnTo>
                    <a:pt x="1643204" y="113564"/>
                  </a:lnTo>
                  <a:lnTo>
                    <a:pt x="1601699" y="94517"/>
                  </a:lnTo>
                  <a:lnTo>
                    <a:pt x="1559324" y="77095"/>
                  </a:lnTo>
                  <a:lnTo>
                    <a:pt x="1516119" y="61339"/>
                  </a:lnTo>
                  <a:lnTo>
                    <a:pt x="1472123" y="47287"/>
                  </a:lnTo>
                  <a:lnTo>
                    <a:pt x="1427377" y="34980"/>
                  </a:lnTo>
                  <a:lnTo>
                    <a:pt x="1381920" y="24457"/>
                  </a:lnTo>
                  <a:lnTo>
                    <a:pt x="1335791" y="15758"/>
                  </a:lnTo>
                  <a:lnTo>
                    <a:pt x="1289031" y="8923"/>
                  </a:lnTo>
                  <a:lnTo>
                    <a:pt x="1241679" y="3992"/>
                  </a:lnTo>
                  <a:lnTo>
                    <a:pt x="1193775" y="1004"/>
                  </a:lnTo>
                  <a:lnTo>
                    <a:pt x="11453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 txBox="1"/>
            <p:nvPr/>
          </p:nvSpPr>
          <p:spPr>
            <a:xfrm>
              <a:off x="6810172" y="4482084"/>
              <a:ext cx="1552661" cy="7610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38430" marR="5080" indent="-126364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FFFFFF"/>
                  </a:solidFill>
                  <a:latin typeface="맑은 고딕"/>
                  <a:cs typeface="맑은 고딕"/>
                </a:rPr>
                <a:t>S</a:t>
              </a:r>
              <a:r>
                <a:rPr sz="2000" spc="5" dirty="0">
                  <a:solidFill>
                    <a:srgbClr val="FFFFFF"/>
                  </a:solidFill>
                  <a:latin typeface="맑은 고딕"/>
                  <a:cs typeface="맑은 고딕"/>
                </a:rPr>
                <a:t>en</a:t>
              </a:r>
              <a:r>
                <a:rPr sz="2000" spc="-5" dirty="0">
                  <a:solidFill>
                    <a:srgbClr val="FFFFFF"/>
                  </a:solidFill>
                  <a:latin typeface="맑은 고딕"/>
                  <a:cs typeface="맑은 고딕"/>
                </a:rPr>
                <a:t>ti</a:t>
              </a:r>
              <a:r>
                <a:rPr sz="2000" dirty="0">
                  <a:solidFill>
                    <a:srgbClr val="FFFFFF"/>
                  </a:solidFill>
                  <a:latin typeface="맑은 고딕"/>
                  <a:cs typeface="맑은 고딕"/>
                </a:rPr>
                <a:t>m</a:t>
              </a:r>
              <a:r>
                <a:rPr sz="2000" spc="5" dirty="0">
                  <a:solidFill>
                    <a:srgbClr val="FFFFFF"/>
                  </a:solidFill>
                  <a:latin typeface="맑은 고딕"/>
                  <a:cs typeface="맑은 고딕"/>
                </a:rPr>
                <a:t>en</a:t>
              </a:r>
              <a:r>
                <a:rPr sz="2000" dirty="0">
                  <a:solidFill>
                    <a:srgbClr val="FFFFFF"/>
                  </a:solidFill>
                  <a:latin typeface="맑은 고딕"/>
                  <a:cs typeface="맑은 고딕"/>
                </a:rPr>
                <a:t>t  </a:t>
              </a:r>
              <a:r>
                <a:rPr sz="2000" spc="-5" dirty="0">
                  <a:solidFill>
                    <a:srgbClr val="FFFFFF"/>
                  </a:solidFill>
                  <a:latin typeface="맑은 고딕"/>
                  <a:cs typeface="맑은 고딕"/>
                </a:rPr>
                <a:t>Analysis</a:t>
              </a:r>
              <a:endParaRPr sz="2000">
                <a:latin typeface="맑은 고딕"/>
                <a:cs typeface="맑은 고딕"/>
              </a:endParaRPr>
            </a:p>
          </p:txBody>
        </p:sp>
        <p:sp>
          <p:nvSpPr>
            <p:cNvPr id="18" name="object 12"/>
            <p:cNvSpPr/>
            <p:nvPr/>
          </p:nvSpPr>
          <p:spPr>
            <a:xfrm>
              <a:off x="8851806" y="3655728"/>
              <a:ext cx="2291080" cy="2291080"/>
            </a:xfrm>
            <a:custGeom>
              <a:avLst/>
              <a:gdLst/>
              <a:ahLst/>
              <a:cxnLst/>
              <a:rect l="l" t="t" r="r" b="b"/>
              <a:pathLst>
                <a:path w="2291079" h="2291079">
                  <a:moveTo>
                    <a:pt x="1145359" y="0"/>
                  </a:moveTo>
                  <a:lnTo>
                    <a:pt x="1096943" y="1004"/>
                  </a:lnTo>
                  <a:lnTo>
                    <a:pt x="1049040" y="3992"/>
                  </a:lnTo>
                  <a:lnTo>
                    <a:pt x="1001688" y="8923"/>
                  </a:lnTo>
                  <a:lnTo>
                    <a:pt x="954928" y="15758"/>
                  </a:lnTo>
                  <a:lnTo>
                    <a:pt x="908799" y="24457"/>
                  </a:lnTo>
                  <a:lnTo>
                    <a:pt x="863342" y="34980"/>
                  </a:lnTo>
                  <a:lnTo>
                    <a:pt x="818596" y="47287"/>
                  </a:lnTo>
                  <a:lnTo>
                    <a:pt x="774600" y="61339"/>
                  </a:lnTo>
                  <a:lnTo>
                    <a:pt x="731395" y="77095"/>
                  </a:lnTo>
                  <a:lnTo>
                    <a:pt x="689020" y="94517"/>
                  </a:lnTo>
                  <a:lnTo>
                    <a:pt x="647515" y="113564"/>
                  </a:lnTo>
                  <a:lnTo>
                    <a:pt x="606920" y="134196"/>
                  </a:lnTo>
                  <a:lnTo>
                    <a:pt x="567274" y="156375"/>
                  </a:lnTo>
                  <a:lnTo>
                    <a:pt x="528618" y="180059"/>
                  </a:lnTo>
                  <a:lnTo>
                    <a:pt x="490991" y="205210"/>
                  </a:lnTo>
                  <a:lnTo>
                    <a:pt x="454432" y="231787"/>
                  </a:lnTo>
                  <a:lnTo>
                    <a:pt x="418982" y="259751"/>
                  </a:lnTo>
                  <a:lnTo>
                    <a:pt x="384680" y="289062"/>
                  </a:lnTo>
                  <a:lnTo>
                    <a:pt x="351567" y="319681"/>
                  </a:lnTo>
                  <a:lnTo>
                    <a:pt x="319681" y="351567"/>
                  </a:lnTo>
                  <a:lnTo>
                    <a:pt x="289062" y="384680"/>
                  </a:lnTo>
                  <a:lnTo>
                    <a:pt x="259751" y="418982"/>
                  </a:lnTo>
                  <a:lnTo>
                    <a:pt x="231787" y="454432"/>
                  </a:lnTo>
                  <a:lnTo>
                    <a:pt x="205210" y="490991"/>
                  </a:lnTo>
                  <a:lnTo>
                    <a:pt x="180059" y="528618"/>
                  </a:lnTo>
                  <a:lnTo>
                    <a:pt x="156375" y="567274"/>
                  </a:lnTo>
                  <a:lnTo>
                    <a:pt x="134196" y="606920"/>
                  </a:lnTo>
                  <a:lnTo>
                    <a:pt x="113564" y="647515"/>
                  </a:lnTo>
                  <a:lnTo>
                    <a:pt x="94517" y="689020"/>
                  </a:lnTo>
                  <a:lnTo>
                    <a:pt x="77095" y="731395"/>
                  </a:lnTo>
                  <a:lnTo>
                    <a:pt x="61339" y="774600"/>
                  </a:lnTo>
                  <a:lnTo>
                    <a:pt x="47287" y="818596"/>
                  </a:lnTo>
                  <a:lnTo>
                    <a:pt x="34980" y="863342"/>
                  </a:lnTo>
                  <a:lnTo>
                    <a:pt x="24457" y="908799"/>
                  </a:lnTo>
                  <a:lnTo>
                    <a:pt x="15758" y="954928"/>
                  </a:lnTo>
                  <a:lnTo>
                    <a:pt x="8923" y="1001688"/>
                  </a:lnTo>
                  <a:lnTo>
                    <a:pt x="3992" y="1049040"/>
                  </a:lnTo>
                  <a:lnTo>
                    <a:pt x="1004" y="1096943"/>
                  </a:lnTo>
                  <a:lnTo>
                    <a:pt x="0" y="1145359"/>
                  </a:lnTo>
                  <a:lnTo>
                    <a:pt x="1004" y="1193775"/>
                  </a:lnTo>
                  <a:lnTo>
                    <a:pt x="3992" y="1241679"/>
                  </a:lnTo>
                  <a:lnTo>
                    <a:pt x="8923" y="1289031"/>
                  </a:lnTo>
                  <a:lnTo>
                    <a:pt x="15758" y="1335791"/>
                  </a:lnTo>
                  <a:lnTo>
                    <a:pt x="24457" y="1381919"/>
                  </a:lnTo>
                  <a:lnTo>
                    <a:pt x="34980" y="1427377"/>
                  </a:lnTo>
                  <a:lnTo>
                    <a:pt x="47287" y="1472123"/>
                  </a:lnTo>
                  <a:lnTo>
                    <a:pt x="61339" y="1516119"/>
                  </a:lnTo>
                  <a:lnTo>
                    <a:pt x="77095" y="1559324"/>
                  </a:lnTo>
                  <a:lnTo>
                    <a:pt x="94517" y="1601699"/>
                  </a:lnTo>
                  <a:lnTo>
                    <a:pt x="113564" y="1643204"/>
                  </a:lnTo>
                  <a:lnTo>
                    <a:pt x="134196" y="1683799"/>
                  </a:lnTo>
                  <a:lnTo>
                    <a:pt x="156375" y="1723445"/>
                  </a:lnTo>
                  <a:lnTo>
                    <a:pt x="180059" y="1762101"/>
                  </a:lnTo>
                  <a:lnTo>
                    <a:pt x="205210" y="1799728"/>
                  </a:lnTo>
                  <a:lnTo>
                    <a:pt x="231787" y="1836287"/>
                  </a:lnTo>
                  <a:lnTo>
                    <a:pt x="259751" y="1871737"/>
                  </a:lnTo>
                  <a:lnTo>
                    <a:pt x="289062" y="1906039"/>
                  </a:lnTo>
                  <a:lnTo>
                    <a:pt x="319681" y="1939152"/>
                  </a:lnTo>
                  <a:lnTo>
                    <a:pt x="351567" y="1971038"/>
                  </a:lnTo>
                  <a:lnTo>
                    <a:pt x="384680" y="2001657"/>
                  </a:lnTo>
                  <a:lnTo>
                    <a:pt x="418982" y="2030968"/>
                  </a:lnTo>
                  <a:lnTo>
                    <a:pt x="454432" y="2058932"/>
                  </a:lnTo>
                  <a:lnTo>
                    <a:pt x="490991" y="2085509"/>
                  </a:lnTo>
                  <a:lnTo>
                    <a:pt x="528618" y="2110660"/>
                  </a:lnTo>
                  <a:lnTo>
                    <a:pt x="567274" y="2134344"/>
                  </a:lnTo>
                  <a:lnTo>
                    <a:pt x="606920" y="2156523"/>
                  </a:lnTo>
                  <a:lnTo>
                    <a:pt x="647515" y="2177155"/>
                  </a:lnTo>
                  <a:lnTo>
                    <a:pt x="689020" y="2196202"/>
                  </a:lnTo>
                  <a:lnTo>
                    <a:pt x="731395" y="2213624"/>
                  </a:lnTo>
                  <a:lnTo>
                    <a:pt x="774600" y="2229380"/>
                  </a:lnTo>
                  <a:lnTo>
                    <a:pt x="818596" y="2243432"/>
                  </a:lnTo>
                  <a:lnTo>
                    <a:pt x="863342" y="2255739"/>
                  </a:lnTo>
                  <a:lnTo>
                    <a:pt x="908799" y="2266262"/>
                  </a:lnTo>
                  <a:lnTo>
                    <a:pt x="954928" y="2274960"/>
                  </a:lnTo>
                  <a:lnTo>
                    <a:pt x="1001688" y="2281795"/>
                  </a:lnTo>
                  <a:lnTo>
                    <a:pt x="1049040" y="2286727"/>
                  </a:lnTo>
                  <a:lnTo>
                    <a:pt x="1096943" y="2289715"/>
                  </a:lnTo>
                  <a:lnTo>
                    <a:pt x="1145359" y="2290719"/>
                  </a:lnTo>
                  <a:lnTo>
                    <a:pt x="1193775" y="2289715"/>
                  </a:lnTo>
                  <a:lnTo>
                    <a:pt x="1241679" y="2286727"/>
                  </a:lnTo>
                  <a:lnTo>
                    <a:pt x="1289031" y="2281795"/>
                  </a:lnTo>
                  <a:lnTo>
                    <a:pt x="1335791" y="2274960"/>
                  </a:lnTo>
                  <a:lnTo>
                    <a:pt x="1381920" y="2266262"/>
                  </a:lnTo>
                  <a:lnTo>
                    <a:pt x="1427377" y="2255739"/>
                  </a:lnTo>
                  <a:lnTo>
                    <a:pt x="1472123" y="2243432"/>
                  </a:lnTo>
                  <a:lnTo>
                    <a:pt x="1516119" y="2229380"/>
                  </a:lnTo>
                  <a:lnTo>
                    <a:pt x="1559324" y="2213624"/>
                  </a:lnTo>
                  <a:lnTo>
                    <a:pt x="1601699" y="2196202"/>
                  </a:lnTo>
                  <a:lnTo>
                    <a:pt x="1643204" y="2177155"/>
                  </a:lnTo>
                  <a:lnTo>
                    <a:pt x="1683799" y="2156523"/>
                  </a:lnTo>
                  <a:lnTo>
                    <a:pt x="1723445" y="2134344"/>
                  </a:lnTo>
                  <a:lnTo>
                    <a:pt x="1762101" y="2110660"/>
                  </a:lnTo>
                  <a:lnTo>
                    <a:pt x="1799729" y="2085509"/>
                  </a:lnTo>
                  <a:lnTo>
                    <a:pt x="1836287" y="2058932"/>
                  </a:lnTo>
                  <a:lnTo>
                    <a:pt x="1871737" y="2030968"/>
                  </a:lnTo>
                  <a:lnTo>
                    <a:pt x="1906039" y="2001657"/>
                  </a:lnTo>
                  <a:lnTo>
                    <a:pt x="1939153" y="1971038"/>
                  </a:lnTo>
                  <a:lnTo>
                    <a:pt x="1971039" y="1939152"/>
                  </a:lnTo>
                  <a:lnTo>
                    <a:pt x="2001657" y="1906039"/>
                  </a:lnTo>
                  <a:lnTo>
                    <a:pt x="2030968" y="1871737"/>
                  </a:lnTo>
                  <a:lnTo>
                    <a:pt x="2058932" y="1836287"/>
                  </a:lnTo>
                  <a:lnTo>
                    <a:pt x="2085510" y="1799728"/>
                  </a:lnTo>
                  <a:lnTo>
                    <a:pt x="2110660" y="1762101"/>
                  </a:lnTo>
                  <a:lnTo>
                    <a:pt x="2134345" y="1723445"/>
                  </a:lnTo>
                  <a:lnTo>
                    <a:pt x="2156523" y="1683799"/>
                  </a:lnTo>
                  <a:lnTo>
                    <a:pt x="2177156" y="1643204"/>
                  </a:lnTo>
                  <a:lnTo>
                    <a:pt x="2196203" y="1601699"/>
                  </a:lnTo>
                  <a:lnTo>
                    <a:pt x="2213624" y="1559324"/>
                  </a:lnTo>
                  <a:lnTo>
                    <a:pt x="2229381" y="1516119"/>
                  </a:lnTo>
                  <a:lnTo>
                    <a:pt x="2243433" y="1472123"/>
                  </a:lnTo>
                  <a:lnTo>
                    <a:pt x="2255740" y="1427377"/>
                  </a:lnTo>
                  <a:lnTo>
                    <a:pt x="2266263" y="1381919"/>
                  </a:lnTo>
                  <a:lnTo>
                    <a:pt x="2274961" y="1335791"/>
                  </a:lnTo>
                  <a:lnTo>
                    <a:pt x="2281796" y="1289031"/>
                  </a:lnTo>
                  <a:lnTo>
                    <a:pt x="2286727" y="1241679"/>
                  </a:lnTo>
                  <a:lnTo>
                    <a:pt x="2289715" y="1193775"/>
                  </a:lnTo>
                  <a:lnTo>
                    <a:pt x="2290720" y="1145359"/>
                  </a:lnTo>
                  <a:lnTo>
                    <a:pt x="2289715" y="1096943"/>
                  </a:lnTo>
                  <a:lnTo>
                    <a:pt x="2286727" y="1049040"/>
                  </a:lnTo>
                  <a:lnTo>
                    <a:pt x="2281796" y="1001688"/>
                  </a:lnTo>
                  <a:lnTo>
                    <a:pt x="2274961" y="954928"/>
                  </a:lnTo>
                  <a:lnTo>
                    <a:pt x="2266263" y="908799"/>
                  </a:lnTo>
                  <a:lnTo>
                    <a:pt x="2255740" y="863342"/>
                  </a:lnTo>
                  <a:lnTo>
                    <a:pt x="2243433" y="818596"/>
                  </a:lnTo>
                  <a:lnTo>
                    <a:pt x="2229381" y="774600"/>
                  </a:lnTo>
                  <a:lnTo>
                    <a:pt x="2213624" y="731395"/>
                  </a:lnTo>
                  <a:lnTo>
                    <a:pt x="2196203" y="689020"/>
                  </a:lnTo>
                  <a:lnTo>
                    <a:pt x="2177156" y="647515"/>
                  </a:lnTo>
                  <a:lnTo>
                    <a:pt x="2156523" y="606920"/>
                  </a:lnTo>
                  <a:lnTo>
                    <a:pt x="2134345" y="567274"/>
                  </a:lnTo>
                  <a:lnTo>
                    <a:pt x="2110660" y="528618"/>
                  </a:lnTo>
                  <a:lnTo>
                    <a:pt x="2085510" y="490991"/>
                  </a:lnTo>
                  <a:lnTo>
                    <a:pt x="2058932" y="454432"/>
                  </a:lnTo>
                  <a:lnTo>
                    <a:pt x="2030968" y="418982"/>
                  </a:lnTo>
                  <a:lnTo>
                    <a:pt x="2001657" y="384680"/>
                  </a:lnTo>
                  <a:lnTo>
                    <a:pt x="1971039" y="351567"/>
                  </a:lnTo>
                  <a:lnTo>
                    <a:pt x="1939153" y="319681"/>
                  </a:lnTo>
                  <a:lnTo>
                    <a:pt x="1906039" y="289062"/>
                  </a:lnTo>
                  <a:lnTo>
                    <a:pt x="1871737" y="259751"/>
                  </a:lnTo>
                  <a:lnTo>
                    <a:pt x="1836287" y="231787"/>
                  </a:lnTo>
                  <a:lnTo>
                    <a:pt x="1799729" y="205210"/>
                  </a:lnTo>
                  <a:lnTo>
                    <a:pt x="1762101" y="180059"/>
                  </a:lnTo>
                  <a:lnTo>
                    <a:pt x="1723445" y="156375"/>
                  </a:lnTo>
                  <a:lnTo>
                    <a:pt x="1683799" y="134196"/>
                  </a:lnTo>
                  <a:lnTo>
                    <a:pt x="1643204" y="113564"/>
                  </a:lnTo>
                  <a:lnTo>
                    <a:pt x="1601699" y="94517"/>
                  </a:lnTo>
                  <a:lnTo>
                    <a:pt x="1559324" y="77095"/>
                  </a:lnTo>
                  <a:lnTo>
                    <a:pt x="1516119" y="61339"/>
                  </a:lnTo>
                  <a:lnTo>
                    <a:pt x="1472123" y="47287"/>
                  </a:lnTo>
                  <a:lnTo>
                    <a:pt x="1427377" y="34980"/>
                  </a:lnTo>
                  <a:lnTo>
                    <a:pt x="1381920" y="24457"/>
                  </a:lnTo>
                  <a:lnTo>
                    <a:pt x="1335791" y="15758"/>
                  </a:lnTo>
                  <a:lnTo>
                    <a:pt x="1289031" y="8923"/>
                  </a:lnTo>
                  <a:lnTo>
                    <a:pt x="1241679" y="3992"/>
                  </a:lnTo>
                  <a:lnTo>
                    <a:pt x="1193775" y="1004"/>
                  </a:lnTo>
                  <a:lnTo>
                    <a:pt x="1145359" y="0"/>
                  </a:lnTo>
                  <a:close/>
                </a:path>
              </a:pathLst>
            </a:custGeom>
            <a:solidFill>
              <a:srgbClr val="463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8659244" y="4476242"/>
              <a:ext cx="2636484" cy="7911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-60" smtClean="0">
                  <a:solidFill>
                    <a:srgbClr val="FFFFFF"/>
                  </a:solidFill>
                  <a:latin typeface="맑은 고딕"/>
                  <a:cs typeface="맑은 고딕"/>
                </a:rPr>
                <a:t>R</a:t>
              </a:r>
              <a:r>
                <a:rPr sz="2000" smtClean="0">
                  <a:solidFill>
                    <a:srgbClr val="FFFFFF"/>
                  </a:solidFill>
                  <a:latin typeface="맑은 고딕"/>
                  <a:cs typeface="맑은 고딕"/>
                </a:rPr>
                <a:t>e</a:t>
              </a:r>
              <a:r>
                <a:rPr sz="2000" spc="5" smtClean="0">
                  <a:solidFill>
                    <a:srgbClr val="FFFFFF"/>
                  </a:solidFill>
                  <a:latin typeface="맑은 고딕"/>
                  <a:cs typeface="맑은 고딕"/>
                </a:rPr>
                <a:t>c</a:t>
              </a:r>
              <a:r>
                <a:rPr sz="2000" smtClean="0">
                  <a:solidFill>
                    <a:srgbClr val="FFFFFF"/>
                  </a:solidFill>
                  <a:latin typeface="맑은 고딕"/>
                  <a:cs typeface="맑은 고딕"/>
                </a:rPr>
                <a:t>ommen</a:t>
              </a:r>
              <a:r>
                <a:rPr sz="2000" spc="-5" smtClean="0">
                  <a:solidFill>
                    <a:srgbClr val="FFFFFF"/>
                  </a:solidFill>
                  <a:latin typeface="맑은 고딕"/>
                  <a:cs typeface="맑은 고딕"/>
                </a:rPr>
                <a:t>dation</a:t>
              </a:r>
              <a:endParaRPr lang="en-US" sz="2000" spc="-5" smtClean="0">
                <a:solidFill>
                  <a:srgbClr val="FFFFFF"/>
                </a:solidFill>
                <a:latin typeface="맑은 고딕"/>
                <a:cs typeface="맑은 고딕"/>
              </a:endParaRPr>
            </a:p>
            <a:p>
              <a:pPr marL="12065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-15" smtClean="0">
                  <a:solidFill>
                    <a:srgbClr val="FFFFFF"/>
                  </a:solidFill>
                  <a:latin typeface="맑은 고딕"/>
                  <a:cs typeface="맑은 고딕"/>
                </a:rPr>
                <a:t>System</a:t>
              </a:r>
              <a:endParaRPr sz="2000">
                <a:latin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Pytorch </a:t>
            </a:r>
            <a:r>
              <a:rPr lang="ko-KR" altLang="en-US" sz="3600" b="1" smtClean="0">
                <a:latin typeface="+mj-ea"/>
                <a:ea typeface="+mj-ea"/>
              </a:rPr>
              <a:t>살펴보기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73533" y="2273472"/>
            <a:ext cx="9969611" cy="381236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Python </a:t>
            </a:r>
            <a:r>
              <a:rPr lang="ko-KR" altLang="en-US"/>
              <a:t>위한 오픈소스 머신 러닝 라이브러리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Torch</a:t>
            </a:r>
            <a:r>
              <a:rPr lang="ko-KR" altLang="en-US" smtClean="0"/>
              <a:t>기반  </a:t>
            </a:r>
            <a:r>
              <a:rPr lang="ko-KR" altLang="en-US"/>
              <a:t>자연어 처리 같은 애플리케이션에서 </a:t>
            </a:r>
            <a:r>
              <a:rPr lang="ko-KR" altLang="en-US" smtClean="0"/>
              <a:t>사용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Numpy</a:t>
            </a:r>
            <a:r>
              <a:rPr lang="ko-KR" altLang="en-US" smtClean="0"/>
              <a:t>와 유사한 구조</a:t>
            </a:r>
            <a:endParaRPr lang="en-US" altLang="ko-KR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rgbClr val="0070C0"/>
                </a:solidFill>
              </a:rPr>
              <a:t>동적계산그래프</a:t>
            </a:r>
            <a:r>
              <a:rPr lang="en-US" altLang="ko-KR" b="1" smtClean="0">
                <a:solidFill>
                  <a:srgbClr val="0070C0"/>
                </a:solidFill>
              </a:rPr>
              <a:t>(Define by Run)</a:t>
            </a:r>
            <a:endParaRPr lang="ko-KR" altLang="en-US" b="1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70C0"/>
                </a:solidFill>
              </a:rPr>
              <a:t>GPU</a:t>
            </a:r>
            <a:r>
              <a:rPr lang="ko-KR" altLang="en-US" b="1">
                <a:solidFill>
                  <a:srgbClr val="0070C0"/>
                </a:solidFill>
              </a:rPr>
              <a:t>사용 가능</a:t>
            </a:r>
            <a:r>
              <a:rPr lang="ko-KR" altLang="en-US"/>
              <a:t>해서 </a:t>
            </a:r>
            <a:r>
              <a:rPr lang="ko-KR" altLang="en-US" b="1">
                <a:solidFill>
                  <a:srgbClr val="0070C0"/>
                </a:solidFill>
              </a:rPr>
              <a:t>속도가 상당히 빠름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2016</a:t>
            </a:r>
            <a:r>
              <a:rPr lang="ko-KR" altLang="en-US"/>
              <a:t>년 </a:t>
            </a:r>
            <a:r>
              <a:rPr lang="en-US" altLang="ko-KR"/>
              <a:t>9</a:t>
            </a:r>
            <a:r>
              <a:rPr lang="ko-KR" altLang="en-US" smtClean="0"/>
              <a:t>월 최초 출시</a:t>
            </a:r>
            <a:endParaRPr lang="ko-KR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smtClean="0"/>
              <a:t>페이스북 </a:t>
            </a:r>
            <a:r>
              <a:rPr lang="en-US" altLang="ko-KR" b="1"/>
              <a:t>AI </a:t>
            </a:r>
            <a:r>
              <a:rPr lang="ko-KR" altLang="en-US" b="1"/>
              <a:t>리서치 랩 </a:t>
            </a:r>
            <a:r>
              <a:rPr lang="en-US" altLang="ko-KR" b="1"/>
              <a:t>(FAIR</a:t>
            </a:r>
            <a:r>
              <a:rPr lang="en-US" altLang="ko-KR" b="1" smtClean="0"/>
              <a:t>)</a:t>
            </a:r>
            <a:r>
              <a:rPr lang="en-US" altLang="ko-KR" smtClean="0"/>
              <a:t> </a:t>
            </a:r>
            <a:r>
              <a:rPr lang="ko-KR" altLang="en-US" smtClean="0"/>
              <a:t>개발</a:t>
            </a:r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87" y="2675344"/>
            <a:ext cx="2988856" cy="29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자연어처리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97333" y="2143821"/>
            <a:ext cx="9969611" cy="414764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" name="타원 3"/>
          <p:cNvSpPr/>
          <p:nvPr/>
        </p:nvSpPr>
        <p:spPr>
          <a:xfrm rot="1092569">
            <a:off x="3427795" y="2366959"/>
            <a:ext cx="868680" cy="833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TEXT</a:t>
            </a:r>
            <a:endParaRPr lang="ko-KR" altLang="en-US" sz="1400" b="1"/>
          </a:p>
        </p:txBody>
      </p:sp>
      <p:sp>
        <p:nvSpPr>
          <p:cNvPr id="8" name="타원 7"/>
          <p:cNvSpPr/>
          <p:nvPr/>
        </p:nvSpPr>
        <p:spPr>
          <a:xfrm>
            <a:off x="2938780" y="3855401"/>
            <a:ext cx="868680" cy="833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VIDEO</a:t>
            </a:r>
            <a:endParaRPr lang="ko-KR" altLang="en-US" sz="1100" b="1"/>
          </a:p>
        </p:txBody>
      </p:sp>
      <p:sp>
        <p:nvSpPr>
          <p:cNvPr id="9" name="타원 8"/>
          <p:cNvSpPr/>
          <p:nvPr/>
        </p:nvSpPr>
        <p:spPr>
          <a:xfrm rot="1630135">
            <a:off x="3454400" y="5131224"/>
            <a:ext cx="868680" cy="833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AUDIO</a:t>
            </a:r>
            <a:endParaRPr lang="ko-KR" altLang="en-US" sz="1100" b="1"/>
          </a:p>
        </p:txBody>
      </p:sp>
      <p:sp>
        <p:nvSpPr>
          <p:cNvPr id="13" name="타원 12"/>
          <p:cNvSpPr/>
          <p:nvPr/>
        </p:nvSpPr>
        <p:spPr>
          <a:xfrm>
            <a:off x="5329472" y="3557164"/>
            <a:ext cx="1391920" cy="14313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/>
              <a:t>NLP</a:t>
            </a:r>
            <a:endParaRPr lang="ko-KR" altLang="en-US" sz="1100" b="1"/>
          </a:p>
        </p:txBody>
      </p:sp>
      <p:cxnSp>
        <p:nvCxnSpPr>
          <p:cNvPr id="10" name="직선 화살표 연결선 9"/>
          <p:cNvCxnSpPr>
            <a:stCxn id="4" idx="6"/>
            <a:endCxn id="13" idx="1"/>
          </p:cNvCxnSpPr>
          <p:nvPr/>
        </p:nvCxnSpPr>
        <p:spPr>
          <a:xfrm>
            <a:off x="4274723" y="2919247"/>
            <a:ext cx="1258591" cy="847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13" idx="2"/>
          </p:cNvCxnSpPr>
          <p:nvPr/>
        </p:nvCxnSpPr>
        <p:spPr>
          <a:xfrm>
            <a:off x="3807460" y="4271961"/>
            <a:ext cx="1522012" cy="9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7"/>
            <a:endCxn id="13" idx="3"/>
          </p:cNvCxnSpPr>
          <p:nvPr/>
        </p:nvCxnSpPr>
        <p:spPr>
          <a:xfrm flipV="1">
            <a:off x="4296475" y="4778936"/>
            <a:ext cx="1236839" cy="6470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752428401"/>
              </p:ext>
            </p:extLst>
          </p:nvPr>
        </p:nvGraphicFramePr>
        <p:xfrm>
          <a:off x="7023928" y="2520078"/>
          <a:ext cx="384048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직선 화살표 연결선 28"/>
          <p:cNvCxnSpPr>
            <a:stCxn id="13" idx="7"/>
          </p:cNvCxnSpPr>
          <p:nvPr/>
        </p:nvCxnSpPr>
        <p:spPr>
          <a:xfrm flipV="1">
            <a:off x="6517550" y="3141520"/>
            <a:ext cx="562975" cy="6252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630780" y="3616960"/>
            <a:ext cx="653940" cy="3732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6"/>
          </p:cNvCxnSpPr>
          <p:nvPr/>
        </p:nvCxnSpPr>
        <p:spPr>
          <a:xfrm flipV="1">
            <a:off x="6721392" y="4271961"/>
            <a:ext cx="675088" cy="9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663938" y="4487558"/>
            <a:ext cx="656342" cy="2769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3" idx="5"/>
          </p:cNvCxnSpPr>
          <p:nvPr/>
        </p:nvCxnSpPr>
        <p:spPr>
          <a:xfrm>
            <a:off x="6517550" y="4778936"/>
            <a:ext cx="562975" cy="47962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6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형태소 분석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27813" y="2075352"/>
            <a:ext cx="9969611" cy="108926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41300" marR="219710" indent="-228600" algn="just">
              <a:lnSpc>
                <a:spcPct val="150000"/>
              </a:lnSpc>
              <a:spcBef>
                <a:spcPts val="60"/>
              </a:spcBef>
              <a:buSzPct val="101960"/>
              <a:buFont typeface="Arial"/>
              <a:buChar char="•"/>
              <a:tabLst>
                <a:tab pos="241300" algn="l"/>
              </a:tabLst>
            </a:pPr>
            <a:r>
              <a:rPr lang="ko-KR" altLang="en-US" b="1">
                <a:solidFill>
                  <a:srgbClr val="0070C0"/>
                </a:solidFill>
                <a:latin typeface="+mj-lt"/>
                <a:cs typeface="나눔스퀘어라운드 Regular"/>
              </a:rPr>
              <a:t>코퍼스</a:t>
            </a:r>
            <a:r>
              <a:rPr lang="en-US" altLang="ko-KR" b="1">
                <a:solidFill>
                  <a:srgbClr val="0070C0"/>
                </a:solidFill>
                <a:latin typeface="+mj-lt"/>
                <a:cs typeface="나눔스퀘어라운드 Regular"/>
              </a:rPr>
              <a:t>(Corpus) : </a:t>
            </a:r>
            <a:r>
              <a:rPr lang="ko-KR" altLang="en-US" b="1">
                <a:latin typeface="나눔스퀘어라운드 Regular"/>
                <a:cs typeface="나눔스퀘어라운드 Regular"/>
              </a:rPr>
              <a:t>말뭉치</a:t>
            </a:r>
            <a:r>
              <a:rPr lang="ko-KR" altLang="en-US">
                <a:latin typeface="나눔스퀘어라운드 Regular"/>
                <a:cs typeface="나눔스퀘어라운드 Regular"/>
              </a:rPr>
              <a:t>라는 뜻으로</a:t>
            </a:r>
            <a:r>
              <a:rPr lang="en-US" altLang="ko-KR">
                <a:latin typeface="나눔스퀘어라운드 Regular"/>
                <a:cs typeface="나눔스퀘어라운드 Regular"/>
              </a:rPr>
              <a:t>, </a:t>
            </a:r>
            <a:r>
              <a:rPr lang="ko-KR" altLang="en-US">
                <a:latin typeface="나눔스퀘어라운드 Regular"/>
                <a:cs typeface="나눔스퀘어라운드 Regular"/>
              </a:rPr>
              <a:t>자연어처리를 위해 모아놓은 </a:t>
            </a:r>
            <a:r>
              <a:rPr lang="ko-KR" altLang="en-US" b="1">
                <a:latin typeface="나눔스퀘어라운드 Regular"/>
                <a:cs typeface="나눔스퀘어라운드 Regular"/>
              </a:rPr>
              <a:t>텍스트  </a:t>
            </a:r>
            <a:r>
              <a:rPr lang="ko-KR" altLang="en-US" b="1" smtClean="0">
                <a:latin typeface="나눔스퀘어라운드 Regular"/>
                <a:cs typeface="나눔스퀘어라운드 Regular"/>
              </a:rPr>
              <a:t>묶음 의미</a:t>
            </a:r>
            <a:endParaRPr lang="en-US" altLang="ko-KR" b="1" smtClean="0">
              <a:latin typeface="나눔스퀘어라운드 Regular"/>
              <a:cs typeface="나눔스퀘어라운드 Regular"/>
            </a:endParaRPr>
          </a:p>
          <a:p>
            <a:pPr marL="12700" marR="219710" algn="just">
              <a:lnSpc>
                <a:spcPct val="150000"/>
              </a:lnSpc>
              <a:spcBef>
                <a:spcPts val="60"/>
              </a:spcBef>
              <a:buSzPct val="101960"/>
              <a:tabLst>
                <a:tab pos="241300" algn="l"/>
              </a:tabLst>
            </a:pPr>
            <a:r>
              <a:rPr lang="en-US" altLang="ko-KR">
                <a:latin typeface="나눔스퀘어라운드 Regular"/>
                <a:cs typeface="나눔스퀘어라운드 Regular"/>
              </a:rPr>
              <a:t> </a:t>
            </a:r>
            <a:r>
              <a:rPr lang="en-US" altLang="ko-KR" smtClean="0">
                <a:latin typeface="나눔스퀘어라운드 Regular"/>
                <a:cs typeface="나눔스퀘어라운드 Regular"/>
              </a:rPr>
              <a:t>   </a:t>
            </a:r>
            <a:r>
              <a:rPr lang="ko-KR" altLang="en-US" smtClean="0">
                <a:latin typeface="나눔스퀘어라운드 Regular"/>
                <a:cs typeface="나눔스퀘어라운드 Regular"/>
              </a:rPr>
              <a:t>소설</a:t>
            </a:r>
            <a:r>
              <a:rPr lang="en-US" altLang="ko-KR">
                <a:latin typeface="나눔스퀘어라운드 Regular"/>
                <a:cs typeface="나눔스퀘어라운드 Regular"/>
              </a:rPr>
              <a:t>, </a:t>
            </a:r>
            <a:r>
              <a:rPr lang="ko-KR" altLang="en-US">
                <a:latin typeface="나눔스퀘어라운드 Regular"/>
                <a:cs typeface="나눔스퀘어라운드 Regular"/>
              </a:rPr>
              <a:t>뉴스기사</a:t>
            </a:r>
            <a:r>
              <a:rPr lang="en-US" altLang="ko-KR">
                <a:latin typeface="나눔스퀘어라운드 Regular"/>
                <a:cs typeface="나눔스퀘어라운드 Regular"/>
              </a:rPr>
              <a:t>, </a:t>
            </a:r>
            <a:r>
              <a:rPr lang="ko-KR" altLang="en-US">
                <a:latin typeface="나눔스퀘어라운드 Regular"/>
                <a:cs typeface="나눔스퀘어라운드 Regular"/>
              </a:rPr>
              <a:t>위키피디아 등에서 수집한 텍스트 </a:t>
            </a:r>
            <a:r>
              <a:rPr lang="ko-KR" altLang="en-US" smtClean="0">
                <a:latin typeface="나눔스퀘어라운드 Regular"/>
                <a:cs typeface="나눔스퀘어라운드 Regular"/>
              </a:rPr>
              <a:t>등이  </a:t>
            </a:r>
            <a:r>
              <a:rPr lang="ko-KR" altLang="en-US">
                <a:latin typeface="나눔스퀘어라운드 Regular"/>
                <a:cs typeface="나눔스퀘어라운드 Regular"/>
              </a:rPr>
              <a:t>코퍼스가 될 수 </a:t>
            </a:r>
            <a:r>
              <a:rPr lang="ko-KR" altLang="en-US" smtClean="0">
                <a:latin typeface="나눔스퀘어라운드 Regular"/>
                <a:cs typeface="나눔스퀘어라운드 Regular"/>
              </a:rPr>
              <a:t>있음</a:t>
            </a:r>
            <a:endParaRPr lang="ko-KR" altLang="en-US">
              <a:latin typeface="나눔스퀘어라운드 Regular"/>
              <a:cs typeface="나눔스퀘어라운드 Regular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27812" y="3339548"/>
            <a:ext cx="9969611" cy="1165075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41300" marR="5080" indent="-228600" algn="just">
              <a:lnSpc>
                <a:spcPts val="3100"/>
              </a:lnSpc>
              <a:spcBef>
                <a:spcPts val="1105"/>
              </a:spcBef>
              <a:buSzPct val="101960"/>
              <a:buFont typeface="Arial"/>
              <a:buChar char="•"/>
              <a:tabLst>
                <a:tab pos="241300" algn="l"/>
              </a:tabLst>
            </a:pPr>
            <a:r>
              <a:rPr lang="ko-KR" altLang="en-US" b="1">
                <a:solidFill>
                  <a:srgbClr val="0070C0"/>
                </a:solidFill>
                <a:latin typeface="+mj-lt"/>
                <a:cs typeface="나눔스퀘어라운드 Regular"/>
              </a:rPr>
              <a:t>토큰</a:t>
            </a:r>
            <a:r>
              <a:rPr lang="en-US" altLang="ko-KR" b="1">
                <a:solidFill>
                  <a:srgbClr val="0070C0"/>
                </a:solidFill>
                <a:latin typeface="+mj-lt"/>
                <a:cs typeface="나눔스퀘어라운드 Regular"/>
              </a:rPr>
              <a:t>(Token) : </a:t>
            </a:r>
            <a:r>
              <a:rPr lang="ko-KR" altLang="en-US">
                <a:latin typeface="나눔스퀘어라운드 Regular"/>
                <a:cs typeface="나눔스퀘어라운드 Regular"/>
              </a:rPr>
              <a:t>전체 문자열을 </a:t>
            </a:r>
            <a:r>
              <a:rPr lang="ko-KR" altLang="en-US" b="1" smtClean="0">
                <a:latin typeface="나눔스퀘어라운드 Regular"/>
                <a:cs typeface="나눔스퀘어라운드 Regular"/>
              </a:rPr>
              <a:t>분석하고자 하는 </a:t>
            </a:r>
            <a:r>
              <a:rPr lang="ko-KR" altLang="en-US" b="1">
                <a:latin typeface="나눔스퀘어라운드 Regular"/>
                <a:cs typeface="나눔스퀘어라운드 Regular"/>
              </a:rPr>
              <a:t>단위로 나눈 </a:t>
            </a:r>
            <a:r>
              <a:rPr lang="ko-KR" altLang="en-US" b="1" smtClean="0">
                <a:latin typeface="나눔스퀘어라운드 Regular"/>
                <a:cs typeface="나눔스퀘어라운드 Regular"/>
              </a:rPr>
              <a:t>것 </a:t>
            </a:r>
            <a:r>
              <a:rPr lang="ko-KR" altLang="en-US" smtClean="0">
                <a:latin typeface="나눔스퀘어라운드 Regular"/>
                <a:cs typeface="나눔스퀘어라운드 Regular"/>
              </a:rPr>
              <a:t>의미</a:t>
            </a:r>
            <a:endParaRPr lang="en-US" altLang="ko-KR" smtClean="0">
              <a:latin typeface="나눔스퀘어라운드 Regular"/>
              <a:cs typeface="나눔스퀘어라운드 Regular"/>
            </a:endParaRPr>
          </a:p>
          <a:p>
            <a:pPr marL="12700" marR="5080" algn="just">
              <a:lnSpc>
                <a:spcPts val="3100"/>
              </a:lnSpc>
              <a:spcBef>
                <a:spcPts val="1105"/>
              </a:spcBef>
              <a:buSzPct val="101960"/>
              <a:tabLst>
                <a:tab pos="241300" algn="l"/>
              </a:tabLst>
            </a:pPr>
            <a:r>
              <a:rPr lang="ko-KR" altLang="en-US" smtClean="0">
                <a:latin typeface="나눔스퀘어라운드 Regular"/>
                <a:cs typeface="나눔스퀘어라운드 Regular"/>
              </a:rPr>
              <a:t>    상황에 </a:t>
            </a:r>
            <a:r>
              <a:rPr lang="ko-KR" altLang="en-US">
                <a:latin typeface="나눔스퀘어라운드 Regular"/>
                <a:cs typeface="나눔스퀘어라운드 Regular"/>
              </a:rPr>
              <a:t>따라 문장 단위가 될 수도 있고 단어 단위가 될 수도 있고 형태 </a:t>
            </a:r>
            <a:r>
              <a:rPr lang="ko-KR" altLang="en-US" smtClean="0">
                <a:latin typeface="나눔스퀘어라운드 Regular"/>
                <a:cs typeface="나눔스퀘어라운드 Regular"/>
              </a:rPr>
              <a:t>소 </a:t>
            </a:r>
            <a:r>
              <a:rPr lang="ko-KR" altLang="en-US">
                <a:latin typeface="나눔스퀘어라운드 Regular"/>
                <a:cs typeface="나눔스퀘어라운드 Regular"/>
              </a:rPr>
              <a:t>단위가 될 수도 </a:t>
            </a:r>
            <a:r>
              <a:rPr lang="ko-KR" altLang="en-US" smtClean="0">
                <a:latin typeface="나눔스퀘어라운드 Regular"/>
                <a:cs typeface="나눔스퀘어라운드 Regular"/>
              </a:rPr>
              <a:t>있음</a:t>
            </a:r>
            <a:endParaRPr lang="ko-KR" altLang="en-US">
              <a:latin typeface="나눔스퀘어라운드 Regular"/>
              <a:cs typeface="나눔스퀘어라운드 Regula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8000" y="888112"/>
            <a:ext cx="6096000" cy="4544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1300" marR="60325" indent="-228600">
              <a:lnSpc>
                <a:spcPts val="3100"/>
              </a:lnSpc>
              <a:spcBef>
                <a:spcPts val="1080"/>
              </a:spcBef>
              <a:buSzPct val="101960"/>
              <a:buFont typeface="Arial"/>
              <a:buChar char="•"/>
              <a:tabLst>
                <a:tab pos="241300" algn="l"/>
              </a:tabLst>
            </a:pPr>
            <a:endParaRPr lang="ko-KR" altLang="en-US">
              <a:latin typeface="나눔스퀘어라운드 Regular"/>
              <a:cs typeface="나눔스퀘어라운드 Regular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7811" y="4670547"/>
            <a:ext cx="9969611" cy="163776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41300" marR="5080" indent="-228600" algn="just">
              <a:spcBef>
                <a:spcPts val="1105"/>
              </a:spcBef>
              <a:buSzPct val="101960"/>
              <a:buFont typeface="Arial"/>
              <a:buChar char="•"/>
              <a:tabLst>
                <a:tab pos="241300" algn="l"/>
              </a:tabLst>
            </a:pPr>
            <a:r>
              <a:rPr lang="ko-KR" altLang="en-US" sz="2800" b="1" spc="44" baseline="1089">
                <a:solidFill>
                  <a:srgbClr val="0070C0"/>
                </a:solidFill>
                <a:latin typeface="+mj-lt"/>
                <a:ea typeface="+mj-ea"/>
                <a:cs typeface="나눔스퀘어라운드 Regular"/>
              </a:rPr>
              <a:t>어휘 집합</a:t>
            </a:r>
            <a:r>
              <a:rPr lang="en-US" altLang="ko-KR" sz="2800" b="1" spc="44" baseline="1089">
                <a:solidFill>
                  <a:srgbClr val="0070C0"/>
                </a:solidFill>
                <a:latin typeface="+mj-lt"/>
                <a:ea typeface="+mj-ea"/>
                <a:cs typeface="나눔스퀘어라운드 Regular"/>
              </a:rPr>
              <a:t>(Vocabulary Set) : </a:t>
            </a:r>
            <a:r>
              <a:rPr lang="ko-KR" altLang="en-US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처리하는 문제영역의 </a:t>
            </a:r>
            <a:r>
              <a:rPr lang="ko-KR" altLang="en-US" sz="2800" b="1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전체 단어 </a:t>
            </a:r>
            <a:r>
              <a:rPr lang="ko-KR" altLang="en-US" sz="2800" b="1" spc="44" baseline="1089" smtClean="0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집합 의미</a:t>
            </a:r>
            <a:endParaRPr lang="en-US" altLang="ko-KR" sz="2800" b="1" spc="44" baseline="1089">
              <a:solidFill>
                <a:schemeClr val="tx1"/>
              </a:solidFill>
              <a:latin typeface="+mj-lt"/>
              <a:ea typeface="+mj-ea"/>
              <a:cs typeface="나눔스퀘어라운드 Regular"/>
            </a:endParaRPr>
          </a:p>
          <a:p>
            <a:pPr marL="12700" marR="5080" algn="just">
              <a:spcBef>
                <a:spcPts val="1105"/>
              </a:spcBef>
              <a:buSzPct val="101960"/>
              <a:tabLst>
                <a:tab pos="241300" algn="l"/>
              </a:tabLst>
            </a:pPr>
            <a:r>
              <a:rPr lang="en-US" altLang="ko-KR" sz="2800" spc="44" baseline="1089" smtClean="0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 </a:t>
            </a:r>
            <a:r>
              <a:rPr lang="en-US" altLang="ko-KR" sz="2800" spc="44" smtClean="0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 </a:t>
            </a:r>
            <a:r>
              <a:rPr lang="ko-KR" altLang="en-US" sz="2800" spc="44" baseline="1089" smtClean="0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어휘 </a:t>
            </a:r>
            <a:r>
              <a:rPr lang="ko-KR" altLang="en-US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집합에 포함되지 않은 단어는 </a:t>
            </a:r>
            <a:r>
              <a:rPr lang="en-US" altLang="ko-KR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&lt;UNK&gt;</a:t>
            </a:r>
            <a:r>
              <a:rPr lang="ko-KR" altLang="en-US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라는 특수 토큰으로 처리 </a:t>
            </a:r>
            <a:endParaRPr lang="en-US" altLang="ko-KR" sz="2800" spc="44" baseline="1089" smtClean="0">
              <a:solidFill>
                <a:schemeClr val="tx1"/>
              </a:solidFill>
              <a:latin typeface="+mj-lt"/>
              <a:ea typeface="+mj-ea"/>
              <a:cs typeface="나눔스퀘어라운드 Regular"/>
            </a:endParaRPr>
          </a:p>
          <a:p>
            <a:pPr marL="12700" marR="5080" algn="just">
              <a:spcBef>
                <a:spcPts val="1105"/>
              </a:spcBef>
              <a:buSzPct val="101960"/>
              <a:tabLst>
                <a:tab pos="241300" algn="l"/>
              </a:tabLst>
            </a:pPr>
            <a:r>
              <a:rPr lang="en-US" altLang="ko-KR" sz="2800" spc="44" baseline="1089" smtClean="0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  &lt;UNK&gt; </a:t>
            </a:r>
            <a:r>
              <a:rPr lang="en-US" altLang="ko-KR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(Unknown</a:t>
            </a:r>
            <a:r>
              <a:rPr lang="ko-KR" altLang="en-US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의 약자입니다</a:t>
            </a:r>
            <a:r>
              <a:rPr lang="en-US" altLang="ko-KR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.) </a:t>
            </a:r>
            <a:r>
              <a:rPr lang="ko-KR" altLang="en-US" sz="2800" spc="44" baseline="1089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보통은 충분히 큰 개수의 </a:t>
            </a:r>
            <a:r>
              <a:rPr lang="ko-KR" altLang="en-US" sz="2800" spc="44" baseline="1089" smtClean="0">
                <a:solidFill>
                  <a:schemeClr val="tx1"/>
                </a:solidFill>
                <a:latin typeface="+mj-lt"/>
                <a:ea typeface="+mj-ea"/>
                <a:cs typeface="나눔스퀘어라운드 Regular"/>
              </a:rPr>
              <a:t>어휘집합 사용</a:t>
            </a:r>
            <a:endParaRPr lang="en-US" altLang="ko-KR" sz="2800" spc="44" baseline="1089">
              <a:solidFill>
                <a:schemeClr val="tx1"/>
              </a:solidFill>
              <a:latin typeface="+mj-lt"/>
              <a:ea typeface="+mj-ea"/>
              <a:cs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396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자연어처리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27813" y="2075352"/>
            <a:ext cx="9969611" cy="309608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chemeClr val="tx1"/>
                </a:solidFill>
                <a:latin typeface="+mj-lt"/>
              </a:rPr>
              <a:t>과정</a:t>
            </a:r>
            <a:endParaRPr lang="en-US" altLang="ko-KR" sz="240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22120" y="3007352"/>
            <a:ext cx="8884920" cy="1777900"/>
            <a:chOff x="697319" y="2515196"/>
            <a:chExt cx="8261738" cy="1138500"/>
          </a:xfrm>
        </p:grpSpPr>
        <p:graphicFrame>
          <p:nvGraphicFramePr>
            <p:cNvPr id="21" name="다이어그램 20"/>
            <p:cNvGraphicFramePr/>
            <p:nvPr>
              <p:extLst>
                <p:ext uri="{D42A27DB-BD31-4B8C-83A1-F6EECF244321}">
                  <p14:modId xmlns:p14="http://schemas.microsoft.com/office/powerpoint/2010/main" val="1050184121"/>
                </p:ext>
              </p:extLst>
            </p:nvPr>
          </p:nvGraphicFramePr>
          <p:xfrm>
            <a:off x="1907704" y="2515196"/>
            <a:ext cx="6179472" cy="1138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2" name="타원 21"/>
            <p:cNvSpPr/>
            <p:nvPr/>
          </p:nvSpPr>
          <p:spPr>
            <a:xfrm>
              <a:off x="697319" y="2694890"/>
              <a:ext cx="1223888" cy="80600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latin typeface="+mj-ea"/>
                  <a:ea typeface="+mj-ea"/>
                </a:rPr>
                <a:t>자연</a:t>
              </a:r>
              <a:endParaRPr lang="en-US" altLang="ko-KR" sz="1400" b="1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1400" b="1" smtClean="0">
                  <a:latin typeface="+mj-ea"/>
                  <a:ea typeface="+mj-ea"/>
                </a:rPr>
                <a:t>언어</a:t>
              </a:r>
              <a:endParaRPr lang="en-US" altLang="ko-KR" sz="1400" b="1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1400" b="1" smtClean="0">
                  <a:latin typeface="+mj-ea"/>
                  <a:ea typeface="+mj-ea"/>
                </a:rPr>
                <a:t>문장</a:t>
              </a:r>
              <a:endParaRPr lang="ko-KR" altLang="en-US" sz="1400" b="1">
                <a:latin typeface="+mj-ea"/>
                <a:ea typeface="+mj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774183" y="2730673"/>
              <a:ext cx="1184874" cy="77021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latin typeface="+mj-ea"/>
                  <a:ea typeface="+mj-ea"/>
                </a:rPr>
                <a:t>분석</a:t>
              </a:r>
              <a:endParaRPr lang="en-US" altLang="ko-KR" sz="1400" b="1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1400" b="1" smtClean="0">
                  <a:latin typeface="+mj-ea"/>
                  <a:ea typeface="+mj-ea"/>
                </a:rPr>
                <a:t>결과</a:t>
              </a:r>
              <a:endParaRPr lang="ko-KR" altLang="en-US" sz="1400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17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형태소 분석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27813" y="2075352"/>
            <a:ext cx="9969611" cy="21694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ea"/>
              </a:rPr>
              <a:t>자연 언어 </a:t>
            </a:r>
            <a:r>
              <a:rPr lang="ko-KR" altLang="en-US" sz="2000" b="1">
                <a:solidFill>
                  <a:srgbClr val="0070C0"/>
                </a:solidFill>
                <a:latin typeface="+mj-ea"/>
              </a:rPr>
              <a:t>문장 구성의 최소 단위</a:t>
            </a:r>
            <a:r>
              <a:rPr lang="ko-KR" altLang="en-US" sz="2000">
                <a:latin typeface="+mj-ea"/>
              </a:rPr>
              <a:t>인 </a:t>
            </a:r>
            <a:r>
              <a:rPr lang="ko-KR" altLang="en-US" sz="2000">
                <a:latin typeface="+mj-ea"/>
                <a:sym typeface="Wingdings" panose="05000000000000000000" pitchFamily="2" charset="2"/>
              </a:rPr>
              <a:t>형태소 단위로 </a:t>
            </a:r>
            <a:r>
              <a:rPr lang="ko-KR" altLang="en-US" sz="2000">
                <a:latin typeface="+mj-ea"/>
              </a:rPr>
              <a:t>분활</a:t>
            </a:r>
            <a:r>
              <a:rPr lang="en-US" altLang="ko-KR" sz="2000">
                <a:latin typeface="+mj-ea"/>
              </a:rPr>
              <a:t>, </a:t>
            </a:r>
            <a:r>
              <a:rPr lang="ko-KR" altLang="en-US" sz="2000">
                <a:latin typeface="+mj-ea"/>
              </a:rPr>
              <a:t>품사 </a:t>
            </a:r>
            <a:r>
              <a:rPr lang="ko-KR" altLang="en-US" sz="2000" smtClean="0">
                <a:latin typeface="+mj-ea"/>
              </a:rPr>
              <a:t>판별</a:t>
            </a:r>
            <a:endParaRPr lang="en-US" altLang="ko-KR" sz="200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자연어 </a:t>
            </a:r>
            <a:r>
              <a:rPr lang="ko-KR" altLang="en-US" sz="2000"/>
              <a:t>처리에서는 </a:t>
            </a:r>
            <a:r>
              <a:rPr lang="ko-KR" altLang="en-US" sz="2000" b="1">
                <a:solidFill>
                  <a:srgbClr val="0070C0"/>
                </a:solidFill>
              </a:rPr>
              <a:t>토큰으로 </a:t>
            </a:r>
            <a:r>
              <a:rPr lang="ko-KR" altLang="en-US" sz="2000" b="1" smtClean="0">
                <a:solidFill>
                  <a:srgbClr val="0070C0"/>
                </a:solidFill>
              </a:rPr>
              <a:t>형태소 이용</a:t>
            </a:r>
            <a:endParaRPr lang="en-US" altLang="ko-KR" sz="2000" b="1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  <a:latin typeface="+mj-ea"/>
              </a:rPr>
              <a:t>어간 추출</a:t>
            </a:r>
            <a:r>
              <a:rPr lang="en-US" altLang="ko-KR" sz="200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>
                <a:solidFill>
                  <a:schemeClr val="tx1"/>
                </a:solidFill>
                <a:latin typeface="+mj-ea"/>
              </a:rPr>
              <a:t>stemming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</a:rPr>
              <a:t>),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</a:rPr>
              <a:t>원형 </a:t>
            </a:r>
            <a:r>
              <a:rPr lang="ko-KR" altLang="en-US" sz="2000">
                <a:solidFill>
                  <a:schemeClr val="tx1"/>
                </a:solidFill>
                <a:latin typeface="+mj-ea"/>
              </a:rPr>
              <a:t>복원</a:t>
            </a:r>
            <a:r>
              <a:rPr lang="en-US" altLang="ko-KR" sz="200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>
                <a:solidFill>
                  <a:schemeClr val="tx1"/>
                </a:solidFill>
                <a:latin typeface="+mj-ea"/>
              </a:rPr>
              <a:t>lemmatizing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</a:rPr>
              <a:t>),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</a:rPr>
              <a:t>품사 </a:t>
            </a:r>
            <a:r>
              <a:rPr lang="ko-KR" altLang="en-US" sz="2000">
                <a:solidFill>
                  <a:schemeClr val="tx1"/>
                </a:solidFill>
                <a:latin typeface="+mj-ea"/>
              </a:rPr>
              <a:t>부착</a:t>
            </a:r>
            <a:r>
              <a:rPr lang="en-US" altLang="ko-KR" sz="200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>
                <a:solidFill>
                  <a:schemeClr val="tx1"/>
                </a:solidFill>
                <a:latin typeface="+mj-ea"/>
              </a:rPr>
              <a:t>Part-Of-Speech tagging</a:t>
            </a:r>
            <a:r>
              <a:rPr lang="en-US" altLang="ko-KR" sz="200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j-ea"/>
              </a:rPr>
              <a:t>활 </a:t>
            </a:r>
            <a:r>
              <a:rPr lang="ko-KR" altLang="en-US" sz="2000">
                <a:latin typeface="+mj-ea"/>
              </a:rPr>
              <a:t>용 </a:t>
            </a:r>
            <a:r>
              <a:rPr lang="en-US" altLang="ko-KR" sz="2000">
                <a:latin typeface="+mj-ea"/>
              </a:rPr>
              <a:t>:  </a:t>
            </a:r>
            <a:r>
              <a:rPr lang="ko-KR" altLang="en-US" sz="2000">
                <a:latin typeface="+mj-ea"/>
              </a:rPr>
              <a:t>기계 번역</a:t>
            </a:r>
            <a:r>
              <a:rPr lang="en-US" altLang="ko-KR" sz="2000">
                <a:latin typeface="+mj-ea"/>
              </a:rPr>
              <a:t>, </a:t>
            </a:r>
            <a:r>
              <a:rPr lang="ko-KR" altLang="en-US" sz="2000">
                <a:latin typeface="+mj-ea"/>
              </a:rPr>
              <a:t>텍스트 마이닝 분야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27813" y="4434726"/>
            <a:ext cx="9969611" cy="193220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ea"/>
              </a:rPr>
              <a:t>영어권  </a:t>
            </a:r>
            <a:r>
              <a:rPr lang="ko-KR" altLang="en-US" sz="2000" smtClean="0">
                <a:latin typeface="+mj-ea"/>
              </a:rPr>
              <a:t> 분석 </a:t>
            </a:r>
            <a:r>
              <a:rPr lang="ko-KR" altLang="en-US" sz="2000">
                <a:latin typeface="+mj-ea"/>
              </a:rPr>
              <a:t>방법  </a:t>
            </a:r>
            <a:r>
              <a:rPr lang="en-US" altLang="ko-KR" sz="2000" smtClean="0">
                <a:latin typeface="+mj-ea"/>
                <a:sym typeface="Wingdings" panose="05000000000000000000" pitchFamily="2" charset="2"/>
              </a:rPr>
              <a:t></a:t>
            </a:r>
            <a:r>
              <a:rPr lang="en-US" altLang="ko-KR" sz="2000" smtClean="0">
                <a:latin typeface="+mj-ea"/>
              </a:rPr>
              <a:t> </a:t>
            </a:r>
            <a:r>
              <a:rPr lang="ko-KR" altLang="en-US" sz="2000">
                <a:latin typeface="+mj-ea"/>
              </a:rPr>
              <a:t>띄어쓰기</a:t>
            </a:r>
            <a:r>
              <a:rPr lang="en-US" altLang="ko-KR" sz="2000">
                <a:latin typeface="+mj-ea"/>
              </a:rPr>
              <a:t>(</a:t>
            </a:r>
            <a:r>
              <a:rPr lang="ko-KR" altLang="en-US" sz="2000">
                <a:latin typeface="+mj-ea"/>
              </a:rPr>
              <a:t>공백</a:t>
            </a:r>
            <a:r>
              <a:rPr lang="en-US" altLang="ko-KR" sz="2000">
                <a:latin typeface="+mj-ea"/>
              </a:rPr>
              <a:t>) </a:t>
            </a:r>
            <a:r>
              <a:rPr lang="ko-KR" altLang="en-US" sz="2000">
                <a:latin typeface="+mj-ea"/>
              </a:rPr>
              <a:t>기준 구분</a:t>
            </a:r>
            <a:endParaRPr lang="en-US" altLang="ko-KR" sz="200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ea"/>
              </a:rPr>
              <a:t>아시아권 분석 방법 </a:t>
            </a:r>
            <a:r>
              <a:rPr lang="en-US" altLang="ko-KR" sz="2000">
                <a:latin typeface="+mj-ea"/>
                <a:sym typeface="Wingdings" panose="05000000000000000000" pitchFamily="2" charset="2"/>
              </a:rPr>
              <a:t></a:t>
            </a:r>
            <a:r>
              <a:rPr lang="en-US" altLang="ko-KR" sz="2000">
                <a:latin typeface="+mj-ea"/>
              </a:rPr>
              <a:t> </a:t>
            </a:r>
            <a:r>
              <a:rPr lang="ko-KR" altLang="en-US" sz="2000" b="1">
                <a:solidFill>
                  <a:srgbClr val="FF00FF"/>
                </a:solidFill>
                <a:latin typeface="+mj-ea"/>
              </a:rPr>
              <a:t>문법 규칙 </a:t>
            </a:r>
            <a:r>
              <a:rPr lang="ko-KR" altLang="en-US" sz="2000">
                <a:latin typeface="+mj-ea"/>
              </a:rPr>
              <a:t>방법 </a:t>
            </a:r>
            <a:endParaRPr lang="en-US" altLang="ko-KR" sz="200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+mj-ea"/>
              </a:rPr>
              <a:t>                             </a:t>
            </a:r>
            <a:r>
              <a:rPr lang="en-US" altLang="ko-KR" sz="2000">
                <a:latin typeface="+mj-ea"/>
                <a:sym typeface="Wingdings" panose="05000000000000000000" pitchFamily="2" charset="2"/>
              </a:rPr>
              <a:t>  </a:t>
            </a:r>
            <a:r>
              <a:rPr lang="ko-KR" altLang="en-US" sz="2000" b="1">
                <a:solidFill>
                  <a:srgbClr val="FF00FF"/>
                </a:solidFill>
                <a:latin typeface="+mj-ea"/>
              </a:rPr>
              <a:t>확률적 언어 모델 </a:t>
            </a:r>
            <a:r>
              <a:rPr lang="ko-KR" altLang="en-US" sz="2000">
                <a:latin typeface="+mj-ea"/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73842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형태소 분석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27813" y="2075351"/>
            <a:ext cx="9927867" cy="398890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ea"/>
              </a:rPr>
              <a:t>패키지</a:t>
            </a:r>
            <a:endParaRPr lang="en-US" altLang="ko-KR" sz="240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smtClean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mtClean="0"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smtClean="0">
                <a:latin typeface="+mj-ea"/>
              </a:rPr>
              <a:t>수많은 </a:t>
            </a:r>
            <a:r>
              <a:rPr lang="ko-KR" altLang="en-US">
                <a:latin typeface="+mj-ea"/>
              </a:rPr>
              <a:t>형태소 라이브러리가 </a:t>
            </a:r>
            <a:r>
              <a:rPr lang="en-US" altLang="ko-KR">
                <a:latin typeface="+mj-ea"/>
              </a:rPr>
              <a:t>Open</a:t>
            </a:r>
            <a:r>
              <a:rPr lang="ko-KR" altLang="en-US">
                <a:latin typeface="+mj-ea"/>
              </a:rPr>
              <a:t>소스로 </a:t>
            </a:r>
            <a:r>
              <a:rPr lang="ko-KR" altLang="en-US" smtClean="0">
                <a:latin typeface="+mj-ea"/>
              </a:rPr>
              <a:t>배포</a:t>
            </a:r>
            <a:endParaRPr lang="en-US" altLang="ko-KR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mtClean="0"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>
                <a:latin typeface="+mj-ea"/>
                <a:sym typeface="Wingdings" panose="05000000000000000000" pitchFamily="2" charset="2"/>
              </a:rPr>
              <a:t>직접 사전 준비</a:t>
            </a:r>
            <a:r>
              <a:rPr lang="en-US" altLang="ko-KR"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>
                <a:latin typeface="+mj-ea"/>
                <a:sym typeface="Wingdings" panose="05000000000000000000" pitchFamily="2" charset="2"/>
              </a:rPr>
              <a:t>형태소 분석 알고리즘 구현없이 분석 </a:t>
            </a:r>
            <a:r>
              <a:rPr lang="ko-KR" altLang="en-US" smtClean="0">
                <a:latin typeface="+mj-ea"/>
                <a:sym typeface="Wingdings" panose="05000000000000000000" pitchFamily="2" charset="2"/>
              </a:rPr>
              <a:t>가능</a:t>
            </a:r>
            <a:endParaRPr lang="en-US" altLang="ko-KR">
              <a:latin typeface="+mj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mtClean="0">
                <a:latin typeface="+mj-ea"/>
                <a:sym typeface="Wingdings" panose="05000000000000000000" pitchFamily="2" charset="2"/>
              </a:rPr>
              <a:t> </a:t>
            </a:r>
            <a:r>
              <a:rPr lang="en-US" altLang="ko-KR" b="1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KoNLPy(</a:t>
            </a:r>
            <a:r>
              <a:rPr lang="en-US" altLang="ko-KR" sz="1400" b="1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Korean </a:t>
            </a:r>
            <a:r>
              <a:rPr lang="en-US" altLang="ko-KR" sz="1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NLP in </a:t>
            </a:r>
            <a:r>
              <a:rPr lang="en-US" altLang="ko-KR" sz="1400" b="1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Python</a:t>
            </a:r>
            <a:r>
              <a:rPr lang="en-US" altLang="ko-KR" b="1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) : </a:t>
            </a:r>
            <a:r>
              <a:rPr lang="ko-KR" altLang="en-US"/>
              <a:t>한국어 정보처리를 위한 파이썬 패키지</a:t>
            </a:r>
            <a:endParaRPr lang="en-US" altLang="ko-KR" b="1" smtClean="0">
              <a:solidFill>
                <a:srgbClr val="0070C0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NLTK(</a:t>
            </a:r>
            <a:r>
              <a:rPr lang="en-US" altLang="ko-KR" sz="1400" b="1" smtClean="0">
                <a:solidFill>
                  <a:srgbClr val="0070C0"/>
                </a:solidFill>
              </a:rPr>
              <a:t>Natural </a:t>
            </a:r>
            <a:r>
              <a:rPr lang="en-US" altLang="ko-KR" sz="1400" b="1">
                <a:solidFill>
                  <a:srgbClr val="0070C0"/>
                </a:solidFill>
              </a:rPr>
              <a:t>Language Toolkit</a:t>
            </a:r>
            <a:r>
              <a:rPr lang="en-US" altLang="ko-KR" b="1" smtClean="0">
                <a:solidFill>
                  <a:srgbClr val="0070C0"/>
                </a:solidFill>
              </a:rPr>
              <a:t>) : </a:t>
            </a:r>
            <a:r>
              <a:rPr lang="ko-KR" altLang="en-US" spc="-50" smtClean="0"/>
              <a:t>교육용 </a:t>
            </a:r>
            <a:r>
              <a:rPr lang="ko-KR" altLang="en-US" spc="-50"/>
              <a:t>개발된 자연어 처리 및 문서 분석용 </a:t>
            </a:r>
            <a:endParaRPr lang="en-US" altLang="ko-KR" spc="-50" smtClean="0"/>
          </a:p>
          <a:p>
            <a:pPr lvl="1">
              <a:lnSpc>
                <a:spcPct val="150000"/>
              </a:lnSpc>
            </a:pPr>
            <a:r>
              <a:rPr lang="en-US" altLang="ko-KR" spc="-50"/>
              <a:t> </a:t>
            </a:r>
            <a:r>
              <a:rPr lang="en-US" altLang="ko-KR" spc="-50" smtClean="0"/>
              <a:t>                                              </a:t>
            </a:r>
            <a:r>
              <a:rPr lang="ko-KR" altLang="en-US" spc="-50" smtClean="0"/>
              <a:t>파이썬 패키지</a:t>
            </a:r>
            <a:r>
              <a:rPr lang="en-US" altLang="ko-KR" spc="-50" smtClean="0"/>
              <a:t>,  </a:t>
            </a:r>
            <a:r>
              <a:rPr lang="ko-KR" altLang="en-US" spc="-50" smtClean="0"/>
              <a:t>대량 데이터 기반 제대로 활용 못함</a:t>
            </a:r>
            <a:endParaRPr lang="en-US" altLang="ko-KR" spc="-5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spc="-50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genism : </a:t>
            </a:r>
            <a:r>
              <a:rPr lang="ko-KR" altLang="en-US" spc="-5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토픽 모델링 분야에서 두각을 나타내는 패키지</a:t>
            </a:r>
            <a:r>
              <a:rPr lang="en-US" altLang="ko-KR" spc="-5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Word2Vec </a:t>
            </a:r>
            <a:r>
              <a:rPr lang="ko-KR" altLang="en-US" spc="-5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구현 기능 제공</a:t>
            </a:r>
            <a:endParaRPr lang="en-US" altLang="ko-KR" spc="-50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b="1" spc="-50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spacy: </a:t>
            </a:r>
            <a:r>
              <a:rPr lang="ko-KR" altLang="en-US" spc="-5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뛰어난 수행 능력으로 최근 가장 주목 받는 </a:t>
            </a:r>
            <a:r>
              <a:rPr lang="en-US" altLang="ko-KR" spc="-5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NLP	</a:t>
            </a:r>
            <a:endParaRPr lang="en-US" altLang="ko-KR" spc="-5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417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텍스트 전처리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27813" y="2075351"/>
            <a:ext cx="10245501" cy="234424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토큰화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(Tokenization)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말뭉치</a:t>
            </a:r>
            <a:r>
              <a:rPr lang="en-US" altLang="ko-KR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(corpus)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에서 토큰</a:t>
            </a:r>
            <a:r>
              <a:rPr lang="en-US" altLang="ko-KR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(token)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이라 불리는 단위로 나누는 작업</a:t>
            </a: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tx1"/>
                </a:solidFill>
                <a:latin typeface="+mj-ea"/>
              </a:rPr>
              <a:t>의미있는 단위로 토큰 예로 </a:t>
            </a:r>
            <a:r>
              <a:rPr lang="ko-KR" altLang="en-US" sz="2000" b="1">
                <a:solidFill>
                  <a:schemeClr val="tx1"/>
                </a:solidFill>
                <a:latin typeface="+mj-ea"/>
              </a:rPr>
              <a:t>단어 토큰화</a:t>
            </a:r>
            <a:r>
              <a:rPr lang="en-US" altLang="ko-KR" sz="2000" b="1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+mj-ea"/>
              </a:rPr>
              <a:t>문장 토근화</a:t>
            </a:r>
            <a:endParaRPr lang="en-US" altLang="ko-KR" sz="2000" b="1">
              <a:solidFill>
                <a:schemeClr val="tx1"/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solidFill>
                  <a:schemeClr val="tx1"/>
                </a:solidFill>
                <a:latin typeface="+mj-ea"/>
              </a:rPr>
              <a:t>각 단어에 대한 품사 구분 </a:t>
            </a:r>
            <a:r>
              <a:rPr lang="en-US" altLang="ko-KR" sz="2000" b="1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sz="2000" b="1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품사 태깅</a:t>
            </a:r>
            <a:r>
              <a:rPr lang="ko-KR" altLang="en-US" sz="2000" b="1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2000" b="1" smtClean="0">
                <a:solidFill>
                  <a:schemeClr val="tx1"/>
                </a:solidFill>
                <a:latin typeface="+mj-ea"/>
              </a:rPr>
              <a:t>POS(Part-Of-Speech) Tagging</a:t>
            </a:r>
            <a:endParaRPr lang="en-US" altLang="ko-KR" sz="2000" b="1" spc="-50">
              <a:solidFill>
                <a:srgbClr val="FF00FF"/>
              </a:solidFill>
              <a:latin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745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텍스트 전처리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27813" y="2075351"/>
            <a:ext cx="10245501" cy="226804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정제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(Cleaning) 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-  </a:t>
            </a:r>
            <a:r>
              <a:rPr lang="ko-KR" altLang="en-US" sz="2000">
                <a:latin typeface="+mj-ea"/>
              </a:rPr>
              <a:t>토큰화 </a:t>
            </a:r>
            <a:r>
              <a:rPr lang="ko-KR" altLang="en-US" sz="2000" smtClean="0">
                <a:latin typeface="+mj-ea"/>
              </a:rPr>
              <a:t>작업 </a:t>
            </a:r>
            <a:r>
              <a:rPr lang="ko-KR" altLang="en-US" sz="2000">
                <a:latin typeface="+mj-ea"/>
              </a:rPr>
              <a:t>전 토큰화 작업에 방해가 되는 부분들을 배제</a:t>
            </a:r>
            <a:endParaRPr lang="en-US" altLang="ko-KR" sz="200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+mj-ea"/>
              </a:rPr>
              <a:t>토큰화 작업 </a:t>
            </a:r>
            <a:r>
              <a:rPr lang="ko-KR" altLang="en-US" sz="2000" smtClean="0">
                <a:latin typeface="+mj-ea"/>
              </a:rPr>
              <a:t>후 </a:t>
            </a:r>
            <a:r>
              <a:rPr lang="ko-KR" altLang="en-US" sz="2000">
                <a:latin typeface="+mj-ea"/>
              </a:rPr>
              <a:t>남아있는 노이즈들을 제거 위해 지속적으로 </a:t>
            </a:r>
            <a:r>
              <a:rPr lang="ko-KR" altLang="en-US" sz="2000" smtClean="0">
                <a:latin typeface="+mj-ea"/>
              </a:rPr>
              <a:t>진행</a:t>
            </a:r>
            <a:endParaRPr lang="en-US" altLang="ko-KR" sz="200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불 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필요 단어</a:t>
            </a:r>
            <a:r>
              <a:rPr lang="en-US" altLang="ko-KR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짧은 단어</a:t>
            </a:r>
            <a:r>
              <a:rPr lang="en-US" altLang="ko-KR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의미 없는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단어 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노이즈</a:t>
            </a:r>
            <a:r>
              <a:rPr lang="en-US" altLang="ko-KR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제거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)</a:t>
            </a:r>
            <a:endParaRPr lang="en-US" altLang="ko-KR" sz="2000" b="1" spc="-50">
              <a:solidFill>
                <a:srgbClr val="FF00FF"/>
              </a:solidFill>
              <a:latin typeface="+mj-ea"/>
              <a:sym typeface="Wingdings" panose="05000000000000000000" pitchFamily="2" charset="2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27813" y="4586982"/>
            <a:ext cx="10245501" cy="170924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정규화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(Normalization)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표현 방법이 다른 단어 통합하여 같은 단어 생성</a:t>
            </a: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대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소문자 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통합</a:t>
            </a:r>
            <a:r>
              <a:rPr lang="en-US" altLang="ko-KR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단위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통합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어간 추출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어근 추출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의미론적 기반 단어 원형 추출</a:t>
            </a: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126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ko-KR" altLang="en-US" sz="3600" b="1" smtClean="0">
                <a:latin typeface="+mj-ea"/>
                <a:ea typeface="+mj-ea"/>
              </a:rPr>
              <a:t>텍스트 전처리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227813" y="2075350"/>
            <a:ext cx="10023283" cy="370524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4000" rtlCol="0" anchor="ctr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텍스트 </a:t>
            </a: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수치화 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2400" b="1">
                <a:solidFill>
                  <a:srgbClr val="0070C0"/>
                </a:solidFill>
              </a:rPr>
              <a:t>Text </a:t>
            </a:r>
            <a:r>
              <a:rPr lang="en-US" altLang="ko-KR" sz="2400" b="1" smtClean="0">
                <a:solidFill>
                  <a:srgbClr val="0070C0"/>
                </a:solidFill>
              </a:rPr>
              <a:t>Vectorization)</a:t>
            </a:r>
            <a:endParaRPr lang="en-US" altLang="ko-KR" sz="2400" b="1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b="1" smtClean="0">
                <a:solidFill>
                  <a:schemeClr val="tx1"/>
                </a:solidFill>
                <a:sym typeface="Wingdings" panose="05000000000000000000" pitchFamily="2" charset="2"/>
              </a:rPr>
              <a:t>컴퓨터가 </a:t>
            </a:r>
            <a:r>
              <a:rPr lang="ko-KR" altLang="en-US" sz="2000" b="1">
                <a:solidFill>
                  <a:schemeClr val="tx1"/>
                </a:solidFill>
                <a:sym typeface="Wingdings" panose="05000000000000000000" pitchFamily="2" charset="2"/>
              </a:rPr>
              <a:t>단어 인지를 위해 수치로 변환</a:t>
            </a:r>
            <a:r>
              <a:rPr lang="ko-KR" altLang="en-US" sz="2000">
                <a:solidFill>
                  <a:srgbClr val="002060"/>
                </a:solidFill>
                <a:sym typeface="Wingdings" panose="05000000000000000000" pitchFamily="2" charset="2"/>
              </a:rPr>
              <a:t>하는 </a:t>
            </a:r>
            <a:r>
              <a:rPr lang="ko-KR" altLang="en-US" sz="2000" smtClean="0">
                <a:sym typeface="Wingdings" panose="05000000000000000000" pitchFamily="2" charset="2"/>
              </a:rPr>
              <a:t>것</a:t>
            </a:r>
            <a:endParaRPr lang="en-US" altLang="ko-KR" sz="200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텍스트보다 </a:t>
            </a:r>
            <a:r>
              <a:rPr lang="ko-KR" altLang="en-US" sz="200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숫자 연산이 더 빠름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!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방식</a:t>
            </a:r>
            <a:endParaRPr lang="en-US" altLang="ko-KR" sz="2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mtClean="0">
                <a:solidFill>
                  <a:schemeClr val="tx1"/>
                </a:solidFill>
                <a:sym typeface="Wingdings" panose="05000000000000000000" pitchFamily="2" charset="2"/>
              </a:rPr>
              <a:t>정수 인코딩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단어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빈도수 순 정렬된 단어 집합</a:t>
            </a: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빈도수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정수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부여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경향성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20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mtClean="0">
                <a:solidFill>
                  <a:schemeClr val="tx1"/>
                </a:solidFill>
                <a:sym typeface="Wingdings" panose="05000000000000000000" pitchFamily="2" charset="2"/>
              </a:rPr>
              <a:t>원핫 인코딩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정수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인코딩 후 표현 단어 인덱스에 </a:t>
            </a: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부여</a:t>
            </a: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원 핫 벡터 형성</a:t>
            </a:r>
            <a:endParaRPr lang="en-US" altLang="ko-KR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sym typeface="Wingdings" panose="05000000000000000000" pitchFamily="2" charset="2"/>
              </a:rPr>
              <a:t>단어 분   리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단어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분리 후 의미 있는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단위로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나누어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해당 </a:t>
            </a:r>
            <a:r>
              <a:rPr lang="ko-KR" altLang="en-US">
                <a:solidFill>
                  <a:schemeClr val="tx1"/>
                </a:solidFill>
                <a:sym typeface="Wingdings" panose="05000000000000000000" pitchFamily="2" charset="2"/>
              </a:rPr>
              <a:t>단어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이해</a:t>
            </a: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6781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NLP</a:t>
            </a:r>
            <a:r>
              <a:rPr lang="ko-KR" altLang="en-US" sz="3600" b="1" smtClean="0">
                <a:latin typeface="+mj-ea"/>
                <a:ea typeface="+mj-ea"/>
              </a:rPr>
              <a:t>관련 수학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227813" y="2075350"/>
            <a:ext cx="10023283" cy="324056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4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랜덤 변수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(Random Variable)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확률 통계학에서 </a:t>
            </a: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특정 사건이 발생할 확률을 나타내는 변수</a:t>
            </a:r>
            <a:endParaRPr lang="en-US" altLang="ko-KR" sz="2000" b="1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주사위 던졌을 때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이 나올 확률</a:t>
            </a: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5709" y="3890074"/>
            <a:ext cx="3781586" cy="1037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          1</a:t>
            </a:r>
          </a:p>
          <a:p>
            <a:pPr algn="ctr"/>
            <a:r>
              <a:rPr lang="en-US" altLang="ko-KR" sz="2000" smtClean="0"/>
              <a:t>P(x=1)=----</a:t>
            </a:r>
          </a:p>
          <a:p>
            <a:pPr algn="ctr"/>
            <a:r>
              <a:rPr lang="en-US" altLang="ko-KR" sz="2000"/>
              <a:t> </a:t>
            </a:r>
            <a:r>
              <a:rPr lang="en-US" altLang="ko-KR" sz="2000" smtClean="0"/>
              <a:t>         6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4127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>
                <a:latin typeface="+mj-ea"/>
              </a:rPr>
              <a:t>NLP</a:t>
            </a:r>
            <a:r>
              <a:rPr lang="ko-KR" altLang="en-US" sz="3600" b="1">
                <a:latin typeface="+mj-ea"/>
              </a:rPr>
              <a:t>관련</a:t>
            </a:r>
            <a:r>
              <a:rPr lang="ko-KR" altLang="en-US" sz="3600" b="1" smtClean="0">
                <a:latin typeface="+mj-ea"/>
                <a:ea typeface="+mj-ea"/>
              </a:rPr>
              <a:t> 수학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227813" y="2075351"/>
            <a:ext cx="10023283" cy="358153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4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결합 확률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Joint Probability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여러 개의 사건이 동신에 일어날 확률</a:t>
            </a:r>
            <a:endParaRPr lang="en-US" altLang="ko-KR" sz="2000" b="1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각각의 사건 결과가 </a:t>
            </a: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서로 영향을 끼지거나 받지 않음</a:t>
            </a:r>
            <a:r>
              <a:rPr lang="en-US" altLang="ko-KR" sz="2000" b="1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사건들은 독립되었음</a:t>
            </a:r>
            <a:endParaRPr lang="en-US" altLang="ko-KR" sz="2000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주사위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개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A, B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던졌을 때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주사위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1, B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주사위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나올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결합 확률</a:t>
            </a:r>
            <a:endParaRPr lang="en-US" altLang="ko-KR" sz="2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        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두 사건이 독립일 경우 아래 조건 만족</a:t>
            </a:r>
            <a:endParaRPr lang="en-US" altLang="ko-KR" sz="2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07092" y="4129588"/>
            <a:ext cx="2510726" cy="380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P(A=1, B=2)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4119965" y="5059575"/>
            <a:ext cx="2838774" cy="395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P(A, B) = P(A)P(B)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194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Pytorch </a:t>
            </a:r>
            <a:r>
              <a:rPr lang="ko-KR" altLang="en-US" sz="3600" b="1" smtClean="0">
                <a:latin typeface="+mj-ea"/>
                <a:ea typeface="+mj-ea"/>
              </a:rPr>
              <a:t>살펴보기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58293" y="2273472"/>
            <a:ext cx="9969611" cy="380220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딥러닝 프레임워크 특징 </a:t>
            </a:r>
            <a:endParaRPr lang="en-US" altLang="ko-KR" sz="24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00731"/>
              </p:ext>
            </p:extLst>
          </p:nvPr>
        </p:nvGraphicFramePr>
        <p:xfrm>
          <a:off x="1676400" y="3071654"/>
          <a:ext cx="9286240" cy="2761220"/>
        </p:xfrm>
        <a:graphic>
          <a:graphicData uri="http://schemas.openxmlformats.org/drawingml/2006/table">
            <a:tbl>
              <a:tblPr/>
              <a:tblGrid>
                <a:gridCol w="2042160">
                  <a:extLst>
                    <a:ext uri="{9D8B030D-6E8A-4147-A177-3AD203B41FA5}">
                      <a16:colId xmlns:a16="http://schemas.microsoft.com/office/drawing/2014/main" val="1253861278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916863738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729362617"/>
                    </a:ext>
                  </a:extLst>
                </a:gridCol>
              </a:tblGrid>
              <a:tr h="45998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rgbClr val="333333"/>
                          </a:solidFill>
                          <a:effectLst/>
                        </a:rPr>
                        <a:t>장점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rgbClr val="333333"/>
                          </a:solidFill>
                          <a:effectLst/>
                        </a:rPr>
                        <a:t>단점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04080"/>
                  </a:ext>
                </a:extLst>
              </a:tr>
              <a:tr h="634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rgbClr val="333333"/>
                          </a:solidFill>
                          <a:effectLst/>
                        </a:rPr>
                        <a:t>텐서플로</a:t>
                      </a:r>
                      <a:r>
                        <a:rPr lang="en-US" altLang="ko-KR" sz="1400" b="1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TensorFlow)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텐서보드</a:t>
                      </a:r>
                      <a:r>
                        <a:rPr lang="en-US" altLang="ko-KR" sz="1400" b="0">
                          <a:solidFill>
                            <a:srgbClr val="333333"/>
                          </a:solidFill>
                          <a:effectLst/>
                        </a:rPr>
                        <a:t>(TensorBoard)</a:t>
                      </a: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를 통해서 파라미터 변화 양상이나 </a:t>
                      </a:r>
                      <a:r>
                        <a:rPr lang="en-US" altLang="ko-KR" sz="1400" b="0">
                          <a:solidFill>
                            <a:srgbClr val="333333"/>
                          </a:solidFill>
                          <a:effectLst/>
                        </a:rPr>
                        <a:t>DNN</a:t>
                      </a: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의 구조를 알 수 있음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메모리를 효율적으로 사용하지 못함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71271"/>
                  </a:ext>
                </a:extLst>
              </a:tr>
              <a:tr h="634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rgbClr val="333333"/>
                          </a:solidFill>
                          <a:effectLst/>
                        </a:rPr>
                        <a:t>케라스</a:t>
                      </a:r>
                      <a:r>
                        <a:rPr lang="en-US" altLang="ko-KR" sz="1400" b="1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Keras)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배우기 쉽고 모델을 구축하기 쉬움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오류가 발생할 경우 케라스 자체의 문제인지  </a:t>
                      </a:r>
                      <a:r>
                        <a:rPr lang="en-US" altLang="ko-KR" sz="1400" b="0" smtClean="0">
                          <a:solidFill>
                            <a:srgbClr val="333333"/>
                          </a:solidFill>
                          <a:effectLst/>
                        </a:rPr>
                        <a:t>backend(TF)</a:t>
                      </a:r>
                      <a:r>
                        <a:rPr lang="ko-KR" altLang="en-US" sz="1400" b="0" smtClean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문제인지 알 수 없음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42391"/>
                  </a:ext>
                </a:extLst>
              </a:tr>
              <a:tr h="634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rgbClr val="333333"/>
                          </a:solidFill>
                          <a:effectLst/>
                        </a:rPr>
                        <a:t>파이토치</a:t>
                      </a:r>
                      <a:r>
                        <a:rPr lang="en-US" altLang="ko-KR" sz="1400" b="1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Pytorch)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간단하고 직관적으로 학습 가능</a:t>
                      </a:r>
                      <a:b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속도 대비 빠른 최적화가 가능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텐서플로우에 비해 사용자층이 얕음</a:t>
                      </a:r>
                      <a:b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400" b="0">
                          <a:solidFill>
                            <a:srgbClr val="333333"/>
                          </a:solidFill>
                          <a:effectLst/>
                        </a:rPr>
                        <a:t>예제 및 자료를 구하기 힘듦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2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>
                <a:latin typeface="+mj-ea"/>
              </a:rPr>
              <a:t>NLP</a:t>
            </a:r>
            <a:r>
              <a:rPr lang="ko-KR" altLang="en-US" sz="3600" b="1">
                <a:latin typeface="+mj-ea"/>
              </a:rPr>
              <a:t>관련</a:t>
            </a:r>
            <a:r>
              <a:rPr lang="ko-KR" altLang="en-US" sz="3600" b="1" smtClean="0">
                <a:latin typeface="+mj-ea"/>
                <a:ea typeface="+mj-ea"/>
              </a:rPr>
              <a:t> 수학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227813" y="2075351"/>
            <a:ext cx="10023283" cy="4101612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4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조건부 </a:t>
            </a: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확률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Conditional Probability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특정 </a:t>
            </a:r>
            <a:r>
              <a:rPr lang="en-US" altLang="ko-KR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A</a:t>
            </a: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사건이 발생했을 때 다른 </a:t>
            </a:r>
            <a:r>
              <a:rPr lang="en-US" altLang="ko-KR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B</a:t>
            </a: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사건이 발생활 </a:t>
            </a: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 확률</a:t>
            </a:r>
            <a:endParaRPr lang="en-US" altLang="ko-KR" sz="2000" b="1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자연어 처리에 광범위하게 사용</a:t>
            </a:r>
            <a:endParaRPr lang="en-US" altLang="ko-KR" sz="2000" b="1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) A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주사위가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이라는 결과가 나왔을 때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B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주수위가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라는 결과 나올 확률</a:t>
            </a:r>
            <a:endParaRPr lang="en-US" altLang="ko-KR" sz="2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) ‘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푸른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단어 뒤에 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하늘</a:t>
            </a: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단어 올 확률</a:t>
            </a:r>
            <a:endParaRPr lang="en-US" altLang="ko-KR" sz="2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smtClean="0">
                <a:solidFill>
                  <a:schemeClr val="tx1"/>
                </a:solidFill>
                <a:sym typeface="Wingdings" panose="05000000000000000000" pitchFamily="2" charset="2"/>
              </a:rPr>
              <a:t>         </a:t>
            </a: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4067" y="2732185"/>
            <a:ext cx="2278251" cy="100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 </a:t>
            </a:r>
            <a:r>
              <a:rPr lang="en-US" altLang="ko-KR" sz="2000" smtClean="0"/>
              <a:t>           P(A, B)</a:t>
            </a:r>
          </a:p>
          <a:p>
            <a:pPr algn="ctr"/>
            <a:r>
              <a:rPr lang="en-US" altLang="ko-KR" sz="2000" smtClean="0"/>
              <a:t>P(B|A) = ----------</a:t>
            </a:r>
            <a:endParaRPr lang="en-US" altLang="ko-KR" sz="2000"/>
          </a:p>
          <a:p>
            <a:pPr algn="ctr"/>
            <a:r>
              <a:rPr lang="en-US" altLang="ko-KR" sz="2000" smtClean="0"/>
              <a:t>            P(A)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26251" y="4687525"/>
            <a:ext cx="3976068" cy="111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 </a:t>
            </a:r>
            <a:r>
              <a:rPr lang="en-US" altLang="ko-KR" sz="2000" smtClean="0"/>
              <a:t>                P(A=1, B=2)</a:t>
            </a:r>
          </a:p>
          <a:p>
            <a:pPr algn="ctr"/>
            <a:r>
              <a:rPr lang="en-US" altLang="ko-KR" sz="2000" smtClean="0"/>
              <a:t>P(B=2|A=1) = ---------------</a:t>
            </a:r>
            <a:endParaRPr lang="en-US" altLang="ko-KR" sz="2000"/>
          </a:p>
          <a:p>
            <a:pPr algn="ctr"/>
            <a:r>
              <a:rPr lang="en-US" altLang="ko-KR" sz="2000" smtClean="0"/>
              <a:t>                 P(A=1)  </a:t>
            </a:r>
          </a:p>
        </p:txBody>
      </p:sp>
    </p:spTree>
    <p:extLst>
      <p:ext uri="{BB962C8B-B14F-4D97-AF65-F5344CB8AC3E}">
        <p14:creationId xmlns:p14="http://schemas.microsoft.com/office/powerpoint/2010/main" val="555288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NLP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>
                <a:latin typeface="+mj-ea"/>
              </a:rPr>
              <a:t>NLP</a:t>
            </a:r>
            <a:r>
              <a:rPr lang="ko-KR" altLang="en-US" sz="3600" b="1">
                <a:latin typeface="+mj-ea"/>
              </a:rPr>
              <a:t>관련</a:t>
            </a:r>
            <a:r>
              <a:rPr lang="ko-KR" altLang="en-US" sz="3600" b="1" smtClean="0">
                <a:latin typeface="+mj-ea"/>
                <a:ea typeface="+mj-ea"/>
              </a:rPr>
              <a:t> 수학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227813" y="2075351"/>
            <a:ext cx="10023283" cy="348089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4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최대가능도추청</a:t>
            </a:r>
            <a:r>
              <a:rPr lang="en-US" altLang="ko-KR" sz="2400" b="1" smtClean="0">
                <a:solidFill>
                  <a:srgbClr val="0070C0"/>
                </a:solidFill>
                <a:sym typeface="Wingdings" panose="05000000000000000000" pitchFamily="2" charset="2"/>
              </a:rPr>
              <a:t>(MLE:Maximum Likelihood Estimation)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어떤 현상이 발생했을 때 그 현상이 발생할 확률이 가장 높은 우도</a:t>
            </a:r>
            <a:r>
              <a:rPr lang="en-US" altLang="ko-KR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(Likelihood) </a:t>
            </a:r>
            <a:r>
              <a:rPr lang="ko-KR" altLang="en-US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추정하는 방법론 </a:t>
            </a:r>
            <a:endParaRPr lang="en-US" altLang="ko-KR" b="1" smtClean="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머신러닝과 자연어처리 분야에 광범위하게 사용 </a:t>
            </a:r>
            <a:r>
              <a:rPr lang="en-US" altLang="ko-KR" b="1" smtClean="0">
                <a:solidFill>
                  <a:schemeClr val="tx1"/>
                </a:solidFill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b="1" smtClean="0">
                <a:solidFill>
                  <a:srgbClr val="0070C0"/>
                </a:solidFill>
                <a:latin typeface="+mj-ea"/>
                <a:sym typeface="Wingdings" panose="05000000000000000000" pitchFamily="2" charset="2"/>
              </a:rPr>
              <a:t>최적의 파라미터 찾기</a:t>
            </a:r>
            <a:endParaRPr lang="en-US" altLang="ko-KR" b="1" smtClean="0">
              <a:solidFill>
                <a:srgbClr val="0070C0"/>
              </a:solidFill>
              <a:latin typeface="+mj-ea"/>
              <a:sym typeface="Wingdings" panose="05000000000000000000" pitchFamily="2" charset="2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endParaRPr lang="en-US" altLang="ko-KR" sz="10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어떤 주머니에서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개 공 꺼냈을 때 </a:t>
            </a:r>
            <a:r>
              <a:rPr lang="ko-KR" altLang="en-US" b="1" smtClean="0">
                <a:solidFill>
                  <a:srgbClr val="002060"/>
                </a:solidFill>
                <a:sym typeface="Wingdings" panose="05000000000000000000" pitchFamily="2" charset="2"/>
              </a:rPr>
              <a:t>빨강공 </a:t>
            </a:r>
            <a:r>
              <a:rPr lang="en-US" altLang="ko-KR" b="1" smtClean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ko-KR" altLang="en-US" b="1" smtClean="0">
                <a:solidFill>
                  <a:srgbClr val="002060"/>
                </a:solidFill>
                <a:sym typeface="Wingdings" panose="05000000000000000000" pitchFamily="2" charset="2"/>
              </a:rPr>
              <a:t>개</a:t>
            </a:r>
            <a:r>
              <a:rPr lang="en-US" altLang="ko-KR" b="1" smtClean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smtClean="0">
                <a:solidFill>
                  <a:srgbClr val="002060"/>
                </a:solidFill>
                <a:sym typeface="Wingdings" panose="05000000000000000000" pitchFamily="2" charset="2"/>
              </a:rPr>
              <a:t>초록공 </a:t>
            </a:r>
            <a:r>
              <a:rPr lang="en-US" altLang="ko-KR" b="1" smtClean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smtClean="0">
                <a:solidFill>
                  <a:srgbClr val="002060"/>
                </a:solidFill>
                <a:sym typeface="Wingdings" panose="05000000000000000000" pitchFamily="2" charset="2"/>
              </a:rPr>
              <a:t>개 나옴 </a:t>
            </a:r>
            <a:r>
              <a:rPr lang="en-US" altLang="ko-KR" b="1" smtClean="0">
                <a:solidFill>
                  <a:srgbClr val="002060"/>
                </a:solidFill>
                <a:sym typeface="Wingdings" panose="05000000000000000000" pitchFamily="2" charset="2"/>
              </a:rPr>
              <a:t></a:t>
            </a:r>
            <a:r>
              <a:rPr lang="ko-KR" altLang="en-US" b="1" smtClean="0">
                <a:solidFill>
                  <a:srgbClr val="002060"/>
                </a:solidFill>
                <a:sym typeface="Wingdings" panose="05000000000000000000" pitchFamily="2" charset="2"/>
              </a:rPr>
              <a:t>현상</a:t>
            </a:r>
            <a:endParaRPr lang="en-US" altLang="ko-KR" b="1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이 주머니에 빨간공과 초록공 몇 개가 있어야 이런 현상이 발생할 확률이 </a:t>
            </a:r>
            <a:endParaRPr lang="en-US" altLang="ko-KR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         </a:t>
            </a:r>
            <a:r>
              <a:rPr lang="ko-KR" altLang="en-US" smtClean="0">
                <a:solidFill>
                  <a:schemeClr val="tx1"/>
                </a:solidFill>
                <a:sym typeface="Wingdings" panose="05000000000000000000" pitchFamily="2" charset="2"/>
              </a:rPr>
              <a:t>가장 높은지 추정하는 것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b="1" smtClean="0">
                <a:solidFill>
                  <a:srgbClr val="0070C0"/>
                </a:solidFill>
                <a:sym typeface="Wingdings" panose="05000000000000000000" pitchFamily="2" charset="2"/>
              </a:rPr>
              <a:t>MLE</a:t>
            </a:r>
            <a:endParaRPr lang="en-US" altLang="ko-KR" b="1">
              <a:solidFill>
                <a:srgbClr val="0070C0"/>
              </a:solidFill>
              <a:latin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1127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699716"/>
            <a:ext cx="9144000" cy="5208104"/>
          </a:xfr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5400" b="1" smtClean="0"/>
              <a:t>LANGUAGE MODELING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621793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언어 모델이란</a:t>
            </a:r>
            <a:r>
              <a:rPr lang="en-US" altLang="ko-KR" sz="2600" b="1" smtClean="0">
                <a:latin typeface="+mj-ea"/>
                <a:ea typeface="+mj-ea"/>
              </a:rPr>
              <a:t>?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238709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/>
              <a:t>언어를 </a:t>
            </a:r>
            <a:r>
              <a:rPr lang="ko-KR" altLang="en-US"/>
              <a:t>모델링하고자 </a:t>
            </a:r>
            <a:r>
              <a:rPr lang="ko-KR" altLang="en-US" b="1">
                <a:solidFill>
                  <a:srgbClr val="0070C0"/>
                </a:solidFill>
              </a:rPr>
              <a:t>단어 시퀀스</a:t>
            </a:r>
            <a:r>
              <a:rPr lang="en-US" altLang="ko-KR" b="1">
                <a:solidFill>
                  <a:srgbClr val="0070C0"/>
                </a:solidFill>
              </a:rPr>
              <a:t>(</a:t>
            </a:r>
            <a:r>
              <a:rPr lang="ko-KR" altLang="en-US" b="1">
                <a:solidFill>
                  <a:srgbClr val="0070C0"/>
                </a:solidFill>
              </a:rPr>
              <a:t>문장</a:t>
            </a:r>
            <a:r>
              <a:rPr lang="en-US" altLang="ko-KR" b="1">
                <a:solidFill>
                  <a:srgbClr val="0070C0"/>
                </a:solidFill>
              </a:rPr>
              <a:t>)</a:t>
            </a:r>
            <a:r>
              <a:rPr lang="ko-KR" altLang="en-US" b="1">
                <a:solidFill>
                  <a:srgbClr val="0070C0"/>
                </a:solidFill>
              </a:rPr>
              <a:t>에 확률을 할당</a:t>
            </a:r>
            <a:r>
              <a:rPr lang="en-US" altLang="ko-KR" b="1">
                <a:solidFill>
                  <a:srgbClr val="0070C0"/>
                </a:solidFill>
              </a:rPr>
              <a:t>(assign)</a:t>
            </a:r>
            <a:r>
              <a:rPr lang="ko-KR" altLang="en-US" b="1">
                <a:solidFill>
                  <a:srgbClr val="0070C0"/>
                </a:solidFill>
              </a:rPr>
              <a:t>하는 모델</a:t>
            </a:r>
            <a:endParaRPr lang="en-US" altLang="ko-KR" b="1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앞이나 뒤에 있는 단어나 문장 통해 다음에 올 단어나 문장을 예측하는 알고리즘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수학적으로 이전 단어들을 토대로 다음에 올 단어의 확률을 예측하는 문제</a:t>
            </a:r>
            <a:endParaRPr lang="ko-KR" altLang="en-US">
              <a:solidFill>
                <a:srgbClr val="FF01E7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0850" y="3543300"/>
            <a:ext cx="4951186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/>
              <a:t>P( Wn | W1,…,Wn-1 )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37973" y="4724128"/>
            <a:ext cx="9969611" cy="749571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lvl="1" algn="ctr">
              <a:lnSpc>
                <a:spcPct val="200000"/>
              </a:lnSpc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) ‘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푸른 하늘에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OO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이 떠있다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‘   </a:t>
            </a:r>
            <a:r>
              <a:rPr lang="en-US" altLang="ko-KR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 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P(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구름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|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푸른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하늘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>
              <a:solidFill>
                <a:srgbClr val="FF01E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400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언어 모델의 단어 시퀸스 확률 할당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344754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/>
                </a:solidFill>
                <a:latin typeface="+mj-lt"/>
              </a:rPr>
              <a:t>기계 번역</a:t>
            </a:r>
            <a:r>
              <a:rPr lang="en-US" altLang="ko-KR" sz="2000">
                <a:solidFill>
                  <a:schemeClr val="tx1"/>
                </a:solidFill>
                <a:latin typeface="+mj-lt"/>
              </a:rPr>
              <a:t>(Machine </a:t>
            </a:r>
            <a:r>
              <a:rPr lang="en-US" altLang="ko-KR" sz="2000">
                <a:solidFill>
                  <a:schemeClr val="tx1"/>
                </a:solidFill>
                <a:latin typeface="+mj-lt"/>
              </a:rPr>
              <a:t>Translation</a:t>
            </a: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/>
                </a:solidFill>
                <a:latin typeface="+mj-lt"/>
              </a:rPr>
              <a:t>P(</a:t>
            </a:r>
            <a:r>
              <a:rPr lang="ko-KR" altLang="en-US" sz="1600" smtClean="0">
                <a:solidFill>
                  <a:schemeClr val="tx1"/>
                </a:solidFill>
                <a:latin typeface="+mj-lt"/>
              </a:rPr>
              <a:t>나는 버스를 탔다</a:t>
            </a:r>
            <a:r>
              <a:rPr lang="en-US" altLang="ko-KR" sz="1600" smtClean="0">
                <a:solidFill>
                  <a:schemeClr val="tx1"/>
                </a:solidFill>
                <a:latin typeface="+mj-lt"/>
              </a:rPr>
              <a:t>) &gt; P(</a:t>
            </a:r>
            <a:r>
              <a:rPr lang="ko-KR" altLang="en-US" sz="1600" smtClean="0">
                <a:solidFill>
                  <a:schemeClr val="tx1"/>
                </a:solidFill>
                <a:latin typeface="+mj-lt"/>
              </a:rPr>
              <a:t>나는 버스를 태운다</a:t>
            </a:r>
            <a:r>
              <a:rPr lang="en-US" altLang="ko-KR" sz="160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solidFill>
                  <a:schemeClr val="tx1"/>
                </a:solidFill>
              </a:rPr>
              <a:t>오타 </a:t>
            </a:r>
            <a:r>
              <a:rPr lang="ko-KR" altLang="en-US" sz="2000">
                <a:solidFill>
                  <a:schemeClr val="tx1"/>
                </a:solidFill>
              </a:rPr>
              <a:t>교정</a:t>
            </a:r>
            <a:r>
              <a:rPr lang="en-US" altLang="ko-KR" sz="2000">
                <a:solidFill>
                  <a:schemeClr val="tx1"/>
                </a:solidFill>
              </a:rPr>
              <a:t>(Spell </a:t>
            </a:r>
            <a:r>
              <a:rPr lang="en-US" altLang="ko-KR" sz="2000">
                <a:solidFill>
                  <a:schemeClr val="tx1"/>
                </a:solidFill>
              </a:rPr>
              <a:t>Correction</a:t>
            </a:r>
            <a:r>
              <a:rPr lang="en-US" altLang="ko-KR" sz="200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smtClean="0">
                <a:solidFill>
                  <a:schemeClr val="tx1"/>
                </a:solidFill>
              </a:rPr>
              <a:t>선생님이 교실로 부리나케  </a:t>
            </a:r>
            <a:r>
              <a:rPr lang="en-US" altLang="ko-KR" sz="1600" smtClean="0">
                <a:solidFill>
                  <a:schemeClr val="tx1"/>
                </a:solidFill>
              </a:rPr>
              <a:t>P(</a:t>
            </a:r>
            <a:r>
              <a:rPr lang="ko-KR" altLang="en-US" sz="1600" smtClean="0">
                <a:solidFill>
                  <a:schemeClr val="tx1"/>
                </a:solidFill>
              </a:rPr>
              <a:t>달려갔다</a:t>
            </a:r>
            <a:r>
              <a:rPr lang="en-US" altLang="ko-KR" sz="1600" smtClean="0">
                <a:solidFill>
                  <a:schemeClr val="tx1"/>
                </a:solidFill>
              </a:rPr>
              <a:t>) &gt; P(</a:t>
            </a:r>
            <a:r>
              <a:rPr lang="ko-KR" altLang="en-US" sz="1600" smtClean="0">
                <a:solidFill>
                  <a:schemeClr val="tx1"/>
                </a:solidFill>
              </a:rPr>
              <a:t>갈려갔다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solidFill>
                  <a:schemeClr val="tx1"/>
                </a:solidFill>
              </a:rPr>
              <a:t>음성 인식</a:t>
            </a:r>
            <a:r>
              <a:rPr lang="en-US" altLang="ko-KR" sz="2000" smtClean="0">
                <a:solidFill>
                  <a:schemeClr val="tx1"/>
                </a:solidFill>
              </a:rPr>
              <a:t>(Speech Recognition)</a:t>
            </a:r>
            <a:endParaRPr lang="en-US" altLang="ko-KR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smtClean="0">
                <a:solidFill>
                  <a:schemeClr val="tx1"/>
                </a:solidFill>
              </a:rPr>
              <a:t>P(</a:t>
            </a:r>
            <a:r>
              <a:rPr lang="ko-KR" altLang="en-US" sz="1600" smtClean="0">
                <a:solidFill>
                  <a:schemeClr val="tx1"/>
                </a:solidFill>
              </a:rPr>
              <a:t>나는 메롱을 먹는다</a:t>
            </a:r>
            <a:r>
              <a:rPr lang="en-US" altLang="ko-KR" sz="1600" smtClean="0">
                <a:solidFill>
                  <a:schemeClr val="tx1"/>
                </a:solidFill>
              </a:rPr>
              <a:t>) &lt;P(</a:t>
            </a:r>
            <a:r>
              <a:rPr lang="ko-KR" altLang="en-US" sz="1600" smtClean="0">
                <a:solidFill>
                  <a:schemeClr val="tx1"/>
                </a:solidFill>
              </a:rPr>
              <a:t>나는 메론을 먹는다</a:t>
            </a:r>
            <a:r>
              <a:rPr lang="en-US" altLang="ko-KR" sz="1600" smtClean="0">
                <a:solidFill>
                  <a:schemeClr val="tx1"/>
                </a:solidFill>
              </a:rPr>
              <a:t>.)</a:t>
            </a:r>
            <a:endParaRPr lang="en-US" altLang="ko-KR" sz="1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왼쪽 화살표 3"/>
          <p:cNvSpPr/>
          <p:nvPr/>
        </p:nvSpPr>
        <p:spPr>
          <a:xfrm>
            <a:off x="7842250" y="2873626"/>
            <a:ext cx="3041650" cy="2117474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두 문장 비  교 </a:t>
            </a:r>
            <a:endParaRPr lang="en-US" altLang="ko-KR" smtClean="0"/>
          </a:p>
          <a:p>
            <a:pPr algn="ctr"/>
            <a:r>
              <a:rPr lang="ko-KR" altLang="en-US" smtClean="0"/>
              <a:t>확률 높은 문장 </a:t>
            </a:r>
            <a:endParaRPr lang="en-US" altLang="ko-KR" smtClean="0"/>
          </a:p>
          <a:p>
            <a:pPr algn="ctr"/>
            <a:r>
              <a:rPr lang="ko-KR" altLang="en-US" smtClean="0"/>
              <a:t>선             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08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언어 모델 예시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1385611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자동완성 기능   </a:t>
            </a:r>
            <a:r>
              <a:rPr lang="en-US" altLang="ko-KR" sz="20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웹</a:t>
            </a:r>
            <a:r>
              <a:rPr lang="en-US" altLang="ko-KR" sz="200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브라우저  검색어 입력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GitHub Copilot </a:t>
            </a:r>
            <a:r>
              <a:rPr lang="en-US" altLang="ko-KR" sz="20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함수 정의 부분 입력 시 코드 자동 작성</a:t>
            </a:r>
            <a:endParaRPr lang="ko-KR" altLang="en-US">
              <a:solidFill>
                <a:srgbClr val="FF01E7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08" y="3619169"/>
            <a:ext cx="3962626" cy="3143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29" y="3644899"/>
            <a:ext cx="4313071" cy="3092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4840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N-gram </a:t>
            </a:r>
            <a:r>
              <a:rPr lang="ko-KR" altLang="en-US" sz="2600" b="1" smtClean="0">
                <a:latin typeface="+mj-ea"/>
                <a:ea typeface="+mj-ea"/>
              </a:rPr>
              <a:t>언어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219563"/>
            <a:ext cx="9969611" cy="414948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chemeClr val="tx1"/>
                </a:solidFill>
              </a:rPr>
              <a:t>N-gram</a:t>
            </a:r>
            <a:r>
              <a:rPr lang="ko-KR" altLang="en-US" sz="2400" b="1">
                <a:solidFill>
                  <a:schemeClr val="tx1"/>
                </a:solidFill>
              </a:rPr>
              <a:t>이란</a:t>
            </a:r>
            <a:r>
              <a:rPr lang="en-US" altLang="ko-KR" sz="2400" b="1">
                <a:solidFill>
                  <a:schemeClr val="tx1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/>
                </a:solidFill>
              </a:rPr>
              <a:t>전체 문장에서 단어를 </a:t>
            </a:r>
            <a:r>
              <a:rPr lang="en-US" altLang="ko-KR" b="1">
                <a:solidFill>
                  <a:srgbClr val="0070C0"/>
                </a:solidFill>
              </a:rPr>
              <a:t>N</a:t>
            </a:r>
            <a:r>
              <a:rPr lang="ko-KR" altLang="en-US" b="1">
                <a:solidFill>
                  <a:srgbClr val="0070C0"/>
                </a:solidFill>
              </a:rPr>
              <a:t>개수 만큼 </a:t>
            </a:r>
            <a:r>
              <a:rPr lang="ko-KR" altLang="en-US" b="1">
                <a:solidFill>
                  <a:srgbClr val="0070C0"/>
                </a:solidFill>
              </a:rPr>
              <a:t>묶은 </a:t>
            </a:r>
            <a:r>
              <a:rPr lang="ko-KR" altLang="en-US" smtClean="0">
                <a:solidFill>
                  <a:schemeClr val="tx1"/>
                </a:solidFill>
              </a:rPr>
              <a:t>것</a:t>
            </a:r>
            <a:endParaRPr lang="en-US" altLang="ko-KR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카운트에 기반한 통계적 </a:t>
            </a:r>
            <a:r>
              <a:rPr lang="ko-KR" altLang="en-US"/>
              <a:t>접근을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mtClean="0">
                <a:solidFill>
                  <a:schemeClr val="tx1"/>
                </a:solidFill>
              </a:rPr>
              <a:t>N</a:t>
            </a:r>
            <a:r>
              <a:rPr lang="ko-KR" altLang="en-US" smtClean="0">
                <a:solidFill>
                  <a:schemeClr val="tx1"/>
                </a:solidFill>
              </a:rPr>
              <a:t>개의 단어만 고려하여 판단</a:t>
            </a:r>
            <a:endParaRPr lang="ko-KR" altLang="en-US">
              <a:solidFill>
                <a:srgbClr val="FF01E7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75986"/>
              </p:ext>
            </p:extLst>
          </p:nvPr>
        </p:nvGraphicFramePr>
        <p:xfrm>
          <a:off x="2987729" y="4309129"/>
          <a:ext cx="5254572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762">
                  <a:extLst>
                    <a:ext uri="{9D8B030D-6E8A-4147-A177-3AD203B41FA5}">
                      <a16:colId xmlns:a16="http://schemas.microsoft.com/office/drawing/2014/main" val="1650012829"/>
                    </a:ext>
                  </a:extLst>
                </a:gridCol>
                <a:gridCol w="875762">
                  <a:extLst>
                    <a:ext uri="{9D8B030D-6E8A-4147-A177-3AD203B41FA5}">
                      <a16:colId xmlns:a16="http://schemas.microsoft.com/office/drawing/2014/main" val="3864240024"/>
                    </a:ext>
                  </a:extLst>
                </a:gridCol>
                <a:gridCol w="875762">
                  <a:extLst>
                    <a:ext uri="{9D8B030D-6E8A-4147-A177-3AD203B41FA5}">
                      <a16:colId xmlns:a16="http://schemas.microsoft.com/office/drawing/2014/main" val="4270745119"/>
                    </a:ext>
                  </a:extLst>
                </a:gridCol>
                <a:gridCol w="875762">
                  <a:extLst>
                    <a:ext uri="{9D8B030D-6E8A-4147-A177-3AD203B41FA5}">
                      <a16:colId xmlns:a16="http://schemas.microsoft.com/office/drawing/2014/main" val="1366882920"/>
                    </a:ext>
                  </a:extLst>
                </a:gridCol>
                <a:gridCol w="875762">
                  <a:extLst>
                    <a:ext uri="{9D8B030D-6E8A-4147-A177-3AD203B41FA5}">
                      <a16:colId xmlns:a16="http://schemas.microsoft.com/office/drawing/2014/main" val="712378840"/>
                    </a:ext>
                  </a:extLst>
                </a:gridCol>
                <a:gridCol w="875762">
                  <a:extLst>
                    <a:ext uri="{9D8B030D-6E8A-4147-A177-3AD203B41FA5}">
                      <a16:colId xmlns:a16="http://schemas.microsoft.com/office/drawing/2014/main" val="2093175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This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Big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Data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AI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Book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46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5617"/>
              </p:ext>
            </p:extLst>
          </p:nvPr>
        </p:nvGraphicFramePr>
        <p:xfrm>
          <a:off x="2987729" y="4882367"/>
          <a:ext cx="5318070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3614">
                  <a:extLst>
                    <a:ext uri="{9D8B030D-6E8A-4147-A177-3AD203B41FA5}">
                      <a16:colId xmlns:a16="http://schemas.microsoft.com/office/drawing/2014/main" val="1650012829"/>
                    </a:ext>
                  </a:extLst>
                </a:gridCol>
                <a:gridCol w="1063614">
                  <a:extLst>
                    <a:ext uri="{9D8B030D-6E8A-4147-A177-3AD203B41FA5}">
                      <a16:colId xmlns:a16="http://schemas.microsoft.com/office/drawing/2014/main" val="3864240024"/>
                    </a:ext>
                  </a:extLst>
                </a:gridCol>
                <a:gridCol w="1063614">
                  <a:extLst>
                    <a:ext uri="{9D8B030D-6E8A-4147-A177-3AD203B41FA5}">
                      <a16:colId xmlns:a16="http://schemas.microsoft.com/office/drawing/2014/main" val="4270745119"/>
                    </a:ext>
                  </a:extLst>
                </a:gridCol>
                <a:gridCol w="1063614">
                  <a:extLst>
                    <a:ext uri="{9D8B030D-6E8A-4147-A177-3AD203B41FA5}">
                      <a16:colId xmlns:a16="http://schemas.microsoft.com/office/drawing/2014/main" val="1366882920"/>
                    </a:ext>
                  </a:extLst>
                </a:gridCol>
                <a:gridCol w="1063614">
                  <a:extLst>
                    <a:ext uri="{9D8B030D-6E8A-4147-A177-3AD203B41FA5}">
                      <a16:colId xmlns:a16="http://schemas.microsoft.com/office/drawing/2014/main" val="71237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This is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is</a:t>
                      </a:r>
                      <a:r>
                        <a:rPr lang="en-US" altLang="ko-KR" sz="1400" baseline="0" smtClean="0"/>
                        <a:t> Big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Big Data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Data AI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AI Book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46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68480"/>
              </p:ext>
            </p:extLst>
          </p:nvPr>
        </p:nvGraphicFramePr>
        <p:xfrm>
          <a:off x="2987728" y="5536702"/>
          <a:ext cx="5318072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9518">
                  <a:extLst>
                    <a:ext uri="{9D8B030D-6E8A-4147-A177-3AD203B41FA5}">
                      <a16:colId xmlns:a16="http://schemas.microsoft.com/office/drawing/2014/main" val="1650012829"/>
                    </a:ext>
                  </a:extLst>
                </a:gridCol>
                <a:gridCol w="1329518">
                  <a:extLst>
                    <a:ext uri="{9D8B030D-6E8A-4147-A177-3AD203B41FA5}">
                      <a16:colId xmlns:a16="http://schemas.microsoft.com/office/drawing/2014/main" val="3864240024"/>
                    </a:ext>
                  </a:extLst>
                </a:gridCol>
                <a:gridCol w="1329518">
                  <a:extLst>
                    <a:ext uri="{9D8B030D-6E8A-4147-A177-3AD203B41FA5}">
                      <a16:colId xmlns:a16="http://schemas.microsoft.com/office/drawing/2014/main" val="4270745119"/>
                    </a:ext>
                  </a:extLst>
                </a:gridCol>
                <a:gridCol w="1329518">
                  <a:extLst>
                    <a:ext uri="{9D8B030D-6E8A-4147-A177-3AD203B41FA5}">
                      <a16:colId xmlns:a16="http://schemas.microsoft.com/office/drawing/2014/main" val="1366882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This </a:t>
                      </a:r>
                      <a:r>
                        <a:rPr lang="en-US" altLang="ko-KR" sz="1400" smtClean="0"/>
                        <a:t>is Big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is Big Data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Big</a:t>
                      </a:r>
                      <a:r>
                        <a:rPr lang="en-US" altLang="ko-KR" sz="1400" baseline="0" smtClean="0"/>
                        <a:t> Data AI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Data</a:t>
                      </a:r>
                      <a:r>
                        <a:rPr lang="en-US" altLang="ko-KR" sz="1400" baseline="0" smtClean="0"/>
                        <a:t> AI Book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54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0087" y="4309129"/>
            <a:ext cx="943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Uni-Gram                                                                                </a:t>
            </a:r>
            <a:r>
              <a:rPr lang="en-US" altLang="ko-KR" sz="1400" b="1" smtClean="0">
                <a:solidFill>
                  <a:srgbClr val="0070C0"/>
                </a:solidFill>
              </a:rPr>
              <a:t>: </a:t>
            </a:r>
            <a:r>
              <a:rPr lang="ko-KR" altLang="en-US" sz="1400" b="1" smtClean="0">
                <a:solidFill>
                  <a:srgbClr val="0070C0"/>
                </a:solidFill>
              </a:rPr>
              <a:t>모든 단어 완전히 서로 독립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8111" y="4882367"/>
            <a:ext cx="946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Bi-Gram                                                                                  </a:t>
            </a:r>
            <a:r>
              <a:rPr lang="en-US" altLang="ko-KR" sz="1400" b="1" smtClean="0">
                <a:solidFill>
                  <a:srgbClr val="0070C0"/>
                </a:solidFill>
              </a:rPr>
              <a:t>:  </a:t>
            </a:r>
            <a:r>
              <a:rPr lang="ko-KR" altLang="en-US" sz="1400" b="1" smtClean="0">
                <a:solidFill>
                  <a:srgbClr val="0070C0"/>
                </a:solidFill>
              </a:rPr>
              <a:t>바로 전 단어에만 의존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229" y="5571709"/>
            <a:ext cx="947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70C0"/>
                </a:solidFill>
              </a:rPr>
              <a:t>Tri-Gram                                                                                  : </a:t>
            </a:r>
            <a:r>
              <a:rPr lang="ko-KR" altLang="en-US" sz="1400" b="1" smtClean="0">
                <a:solidFill>
                  <a:srgbClr val="0070C0"/>
                </a:solidFill>
              </a:rPr>
              <a:t>이전 </a:t>
            </a:r>
            <a:r>
              <a:rPr lang="en-US" altLang="ko-KR" sz="1400" b="1" smtClean="0">
                <a:solidFill>
                  <a:srgbClr val="0070C0"/>
                </a:solidFill>
              </a:rPr>
              <a:t>2</a:t>
            </a:r>
            <a:r>
              <a:rPr lang="ko-KR" altLang="en-US" sz="1400" b="1" smtClean="0">
                <a:solidFill>
                  <a:srgbClr val="0070C0"/>
                </a:solidFill>
              </a:rPr>
              <a:t>개 단어에만 의존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89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N-gram </a:t>
            </a:r>
            <a:r>
              <a:rPr lang="ko-KR" altLang="en-US" sz="2600" b="1" smtClean="0">
                <a:latin typeface="+mj-ea"/>
                <a:ea typeface="+mj-ea"/>
              </a:rPr>
              <a:t>언어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219563"/>
            <a:ext cx="9969611" cy="407666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이전 </a:t>
            </a: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개의 단어 묶음에 기반해서 다음에 올 단어를 예측하는 언어 모델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N=K+1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N=2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이면 이전에 존재하는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개 단어 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N=3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이면 이전에 존재하는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개 단어 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N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의 개수는 상황마다 다름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4500" y="4733873"/>
            <a:ext cx="7874000" cy="102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ko-KR" altLang="en-US" smtClean="0"/>
              <a:t>예</a:t>
            </a:r>
            <a:r>
              <a:rPr lang="en-US" altLang="ko-KR" smtClean="0"/>
              <a:t>) 7-gram  </a:t>
            </a:r>
            <a:r>
              <a:rPr lang="ko-KR" altLang="en-US" smtClean="0"/>
              <a:t>예시 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이전 단어 </a:t>
            </a:r>
            <a:r>
              <a:rPr lang="en-US" altLang="ko-KR" smtClean="0">
                <a:sym typeface="Wingdings" panose="05000000000000000000" pitchFamily="2" charset="2"/>
              </a:rPr>
              <a:t>6</a:t>
            </a:r>
            <a:r>
              <a:rPr lang="ko-KR" altLang="en-US" smtClean="0">
                <a:sym typeface="Wingdings" panose="05000000000000000000" pitchFamily="2" charset="2"/>
              </a:rPr>
              <a:t>개로 현재 단어 다음에 올 단어 예측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     P( the | its water is so transparent that )</a:t>
            </a:r>
          </a:p>
        </p:txBody>
      </p:sp>
      <p:sp>
        <p:nvSpPr>
          <p:cNvPr id="6" name="설명선 2 5"/>
          <p:cNvSpPr/>
          <p:nvPr/>
        </p:nvSpPr>
        <p:spPr>
          <a:xfrm>
            <a:off x="7207028" y="5827815"/>
            <a:ext cx="1854200" cy="3491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7348"/>
              <a:gd name="adj6" fmla="val -16873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이전 단어 </a:t>
            </a:r>
            <a:r>
              <a:rPr lang="en-US" altLang="ko-KR" smtClean="0"/>
              <a:t>6</a:t>
            </a:r>
            <a:r>
              <a:rPr lang="ko-KR" altLang="en-US" smtClean="0"/>
              <a:t>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57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N-gram </a:t>
            </a:r>
            <a:r>
              <a:rPr lang="ko-KR" altLang="en-US" sz="2600" b="1" smtClean="0">
                <a:latin typeface="+mj-ea"/>
                <a:ea typeface="+mj-ea"/>
              </a:rPr>
              <a:t>언어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6"/>
            <a:ext cx="9969611" cy="407666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Count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기반 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다음 단어가 올 확률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58999" y="2920351"/>
            <a:ext cx="7874000" cy="1592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/>
              <a:t>  P( </a:t>
            </a:r>
            <a:r>
              <a:rPr lang="en-US" altLang="ko-KR" b="1" smtClean="0">
                <a:solidFill>
                  <a:srgbClr val="0070C0"/>
                </a:solidFill>
              </a:rPr>
              <a:t>the</a:t>
            </a:r>
            <a:r>
              <a:rPr lang="en-US" altLang="ko-KR" smtClean="0"/>
              <a:t> | its water is so transparent that ) =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		     C(its </a:t>
            </a:r>
            <a:r>
              <a:rPr lang="en-US" altLang="ko-KR"/>
              <a:t>water is so transparent </a:t>
            </a:r>
            <a:r>
              <a:rPr lang="en-US" altLang="ko-KR"/>
              <a:t>that 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rgbClr val="0070C0"/>
                </a:solidFill>
              </a:rPr>
              <a:t>the</a:t>
            </a:r>
            <a:r>
              <a:rPr lang="en-US" altLang="ko-KR" smtClean="0"/>
              <a:t>)  </a:t>
            </a:r>
            <a:r>
              <a:rPr lang="ko-KR" altLang="en-US" smtClean="0"/>
              <a:t>카운팅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	 	----------------------------------------------------------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			C(its </a:t>
            </a:r>
            <a:r>
              <a:rPr lang="en-US" altLang="ko-KR"/>
              <a:t>water is so </a:t>
            </a:r>
            <a:r>
              <a:rPr lang="en-US" altLang="ko-KR"/>
              <a:t>transparent </a:t>
            </a:r>
            <a:r>
              <a:rPr lang="en-US" altLang="ko-KR" smtClean="0"/>
              <a:t>that) </a:t>
            </a:r>
            <a:r>
              <a:rPr lang="ko-KR" altLang="en-US" smtClean="0"/>
              <a:t>카운팅</a:t>
            </a:r>
            <a:endParaRPr lang="en-US" altLang="ko-KR" smtClean="0"/>
          </a:p>
        </p:txBody>
      </p:sp>
      <p:sp>
        <p:nvSpPr>
          <p:cNvPr id="8" name="직사각형 7"/>
          <p:cNvSpPr/>
          <p:nvPr/>
        </p:nvSpPr>
        <p:spPr>
          <a:xfrm>
            <a:off x="2285778" y="4648171"/>
            <a:ext cx="7874000" cy="1123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/>
              <a:t>		     			       500</a:t>
            </a:r>
          </a:p>
          <a:p>
            <a:r>
              <a:rPr lang="en-US" altLang="ko-KR"/>
              <a:t> P( </a:t>
            </a:r>
            <a:r>
              <a:rPr lang="en-US" altLang="ko-KR" b="1">
                <a:solidFill>
                  <a:srgbClr val="0070C0"/>
                </a:solidFill>
              </a:rPr>
              <a:t>the</a:t>
            </a:r>
            <a:r>
              <a:rPr lang="en-US" altLang="ko-KR"/>
              <a:t> | its water is so transparent that ) = </a:t>
            </a:r>
            <a:r>
              <a:rPr lang="en-US" altLang="ko-KR" smtClean="0"/>
              <a:t>---------------  =  0.05 (5%)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		    			      10000</a:t>
            </a:r>
          </a:p>
        </p:txBody>
      </p:sp>
    </p:spTree>
    <p:extLst>
      <p:ext uri="{BB962C8B-B14F-4D97-AF65-F5344CB8AC3E}">
        <p14:creationId xmlns:p14="http://schemas.microsoft.com/office/powerpoint/2010/main" val="970131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LANGUAGE MODELING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N-gram </a:t>
            </a:r>
            <a:r>
              <a:rPr lang="ko-KR" altLang="en-US" sz="2600" b="1" smtClean="0">
                <a:latin typeface="+mj-ea"/>
                <a:ea typeface="+mj-ea"/>
              </a:rPr>
              <a:t>언어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27638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문제점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단어의 조합에 대한 경우의 수가 엄청나게 많기 때문에 아무리 많은 데이터를 수집하더라도 </a:t>
            </a: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특정 단어 조합의 경우 </a:t>
            </a:r>
            <a:r>
              <a:rPr lang="en-US" altLang="ko-KR" b="1" smtClean="0">
                <a:solidFill>
                  <a:srgbClr val="0070C0"/>
                </a:solidFill>
                <a:latin typeface="+mj-lt"/>
              </a:rPr>
              <a:t>Dataset</a:t>
            </a: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에 한번도 존재하지 않을 수 있음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해결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딥러닝 기반 언어 모델 주로 사용</a:t>
            </a:r>
            <a:endParaRPr lang="ko-KR" altLang="en-US" b="1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7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Pytorch </a:t>
            </a:r>
            <a:r>
              <a:rPr lang="ko-KR" altLang="en-US" sz="3600" b="1" smtClean="0">
                <a:latin typeface="+mj-ea"/>
                <a:ea typeface="+mj-ea"/>
              </a:rPr>
              <a:t>살펴보기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73533" y="2273473"/>
            <a:ext cx="9969611" cy="226296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ea"/>
                <a:ea typeface="+mj-ea"/>
              </a:rPr>
              <a:t>설치</a:t>
            </a:r>
            <a:endParaRPr lang="en-US" altLang="ko-KR" sz="240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en-US" altLang="ko-KR" sz="2000" smtClean="0">
                <a:latin typeface="+mj-ea"/>
                <a:ea typeface="+mj-ea"/>
              </a:rPr>
              <a:t>    &gt;&gt; Anaconda3(64bit) &gt; Anaconda Powershell Prompt </a:t>
            </a:r>
            <a:r>
              <a:rPr lang="ko-KR" altLang="en-US" sz="2000" smtClean="0">
                <a:latin typeface="+mj-ea"/>
                <a:ea typeface="+mj-ea"/>
              </a:rPr>
              <a:t>실행</a:t>
            </a:r>
            <a:endParaRPr lang="en-US" altLang="ko-KR" sz="200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+mj-lt"/>
              </a:rPr>
              <a:t> </a:t>
            </a:r>
            <a:r>
              <a:rPr lang="en-US" altLang="ko-KR" sz="2000" smtClean="0">
                <a:latin typeface="+mj-lt"/>
              </a:rPr>
              <a:t>     conda </a:t>
            </a:r>
            <a:r>
              <a:rPr lang="en-US" altLang="ko-KR" sz="2000">
                <a:latin typeface="+mj-lt"/>
              </a:rPr>
              <a:t>install </a:t>
            </a:r>
            <a:r>
              <a:rPr lang="en-US" altLang="ko-KR" sz="2000" b="1">
                <a:solidFill>
                  <a:srgbClr val="0070C0"/>
                </a:solidFill>
                <a:latin typeface="+mj-lt"/>
              </a:rPr>
              <a:t>pytorch torchvision torchaudio cpuonly -c pytorch</a:t>
            </a:r>
          </a:p>
        </p:txBody>
      </p:sp>
      <p:sp>
        <p:nvSpPr>
          <p:cNvPr id="6" name="AutoShape 1" descr="😁"/>
          <p:cNvSpPr>
            <a:spLocks noChangeAspect="1" noChangeArrowheads="1"/>
          </p:cNvSpPr>
          <p:nvPr/>
        </p:nvSpPr>
        <p:spPr bwMode="auto">
          <a:xfrm>
            <a:off x="2921000" y="254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2" descr="🤔"/>
          <p:cNvSpPr>
            <a:spLocks noChangeAspect="1" noChangeArrowheads="1"/>
          </p:cNvSpPr>
          <p:nvPr/>
        </p:nvSpPr>
        <p:spPr bwMode="auto">
          <a:xfrm>
            <a:off x="2921000" y="254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1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699716"/>
            <a:ext cx="9144000" cy="5208104"/>
          </a:xfr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5400" b="1" smtClean="0"/>
              <a:t>TEXT </a:t>
            </a:r>
            <a:br>
              <a:rPr lang="en-US" altLang="ko-KR" sz="5400" b="1" smtClean="0"/>
            </a:br>
            <a:r>
              <a:rPr lang="en-US" altLang="ko-KR" sz="5400" b="1" smtClean="0"/>
              <a:t>PREPROCESSING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3566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35431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영어 자연어 처리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를 위한 파이썬 라이브러리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말뭉치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(corpus)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다운로드 한 후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nltk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라이브러리 사용 가능 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사용 준비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설치 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데이터 준비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:  </a:t>
            </a:r>
            <a:endParaRPr lang="ko-KR" altLang="en-US" b="1">
              <a:solidFill>
                <a:srgbClr val="FF01E7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4300" y="3842584"/>
            <a:ext cx="6959600" cy="466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smtClean="0"/>
              <a:t>pip install nltk               conda install -c anaconda nltk 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3924300" y="4427995"/>
            <a:ext cx="4318000" cy="994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import </a:t>
            </a:r>
            <a:r>
              <a:rPr lang="en-US" altLang="ko-KR" sz="2000" b="1" smtClean="0"/>
              <a:t>nltk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nltk.download( </a:t>
            </a:r>
            <a:r>
              <a:rPr lang="en-US" altLang="ko-KR" sz="2000" b="1" smtClean="0">
                <a:solidFill>
                  <a:srgbClr val="CC0000"/>
                </a:solidFill>
              </a:rPr>
              <a:t>“all”, </a:t>
            </a:r>
            <a:r>
              <a:rPr lang="en-US" altLang="ko-KR" sz="2000" smtClean="0"/>
              <a:t>quiet=True</a:t>
            </a:r>
            <a:r>
              <a:rPr lang="en-US" altLang="ko-KR" sz="2000" b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354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KoNLPy </a:t>
            </a:r>
            <a:r>
              <a:rPr lang="ko-KR" altLang="en-US" sz="3600" b="1" smtClean="0">
                <a:latin typeface="+mj-ea"/>
                <a:ea typeface="+mj-ea"/>
              </a:rPr>
              <a:t>라이브러리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08763" y="2069002"/>
            <a:ext cx="9927867" cy="373545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 anchorCtr="0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한국어 정보처리를 위한 파이썬 패키지</a:t>
            </a:r>
            <a:endParaRPr lang="en-US" altLang="ko-KR" sz="20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ea"/>
              </a:rPr>
              <a:t>단어를 형태소 단위로 분리하는 </a:t>
            </a:r>
            <a:r>
              <a:rPr lang="en-US" altLang="ko-KR" sz="2000" b="1">
                <a:solidFill>
                  <a:srgbClr val="FF00FF"/>
                </a:solidFill>
                <a:latin typeface="+mj-ea"/>
              </a:rPr>
              <a:t>Java</a:t>
            </a:r>
            <a:r>
              <a:rPr lang="ko-KR" altLang="en-US" sz="2000" b="1">
                <a:solidFill>
                  <a:srgbClr val="FF00FF"/>
                </a:solidFill>
                <a:latin typeface="+mj-ea"/>
              </a:rPr>
              <a:t>기반 </a:t>
            </a:r>
            <a:r>
              <a:rPr lang="en-US" altLang="ko-KR" sz="2000" b="1" smtClean="0">
                <a:solidFill>
                  <a:srgbClr val="FF00FF"/>
                </a:solidFill>
                <a:latin typeface="+mj-ea"/>
              </a:rPr>
              <a:t>SW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smtClean="0">
              <a:solidFill>
                <a:srgbClr val="FF00FF"/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>
                <a:latin typeface="+mj-ea"/>
                <a:sym typeface="Wingdings" panose="05000000000000000000" pitchFamily="2" charset="2"/>
              </a:rPr>
              <a:t>     </a:t>
            </a:r>
            <a:r>
              <a:rPr lang="ko-KR" altLang="en-US" sz="2000">
                <a:latin typeface="+mj-ea"/>
                <a:sym typeface="Wingdings" panose="05000000000000000000" pitchFamily="2" charset="2"/>
              </a:rPr>
              <a:t>한나눔 </a:t>
            </a:r>
            <a:r>
              <a:rPr lang="en-US" altLang="ko-KR" sz="2000">
                <a:latin typeface="+mj-ea"/>
                <a:sym typeface="Wingdings" panose="05000000000000000000" pitchFamily="2" charset="2"/>
              </a:rPr>
              <a:t>,  </a:t>
            </a:r>
            <a:r>
              <a:rPr lang="ko-KR" altLang="en-US" sz="2000">
                <a:latin typeface="+mj-ea"/>
                <a:sym typeface="Wingdings" panose="05000000000000000000" pitchFamily="2" charset="2"/>
              </a:rPr>
              <a:t>꼬꼬마 </a:t>
            </a:r>
            <a:r>
              <a:rPr lang="en-US" altLang="ko-KR" sz="2000">
                <a:latin typeface="+mj-ea"/>
                <a:sym typeface="Wingdings" panose="05000000000000000000" pitchFamily="2" charset="2"/>
              </a:rPr>
              <a:t>,  MeCab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latin typeface="+mj-ea"/>
                <a:sym typeface="Wingdings" panose="05000000000000000000" pitchFamily="2" charset="2"/>
              </a:rPr>
              <a:t>     </a:t>
            </a:r>
            <a:r>
              <a:rPr lang="ko-KR" altLang="en-US" sz="2000">
                <a:latin typeface="+mj-ea"/>
                <a:sym typeface="Wingdings" panose="05000000000000000000" pitchFamily="2" charset="2"/>
              </a:rPr>
              <a:t>트위터 </a:t>
            </a:r>
            <a:r>
              <a:rPr lang="en-US" altLang="ko-KR" sz="2000">
                <a:latin typeface="+mj-ea"/>
                <a:sym typeface="Wingdings" panose="05000000000000000000" pitchFamily="2" charset="2"/>
              </a:rPr>
              <a:t>,  OKT ( Open Korean Text in Scala)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latin typeface="+mj-ea"/>
                <a:sym typeface="Wingdings" panose="05000000000000000000" pitchFamily="2" charset="2"/>
              </a:rPr>
              <a:t>     KOMORAN (KOrean MORphological ANalyzer  in </a:t>
            </a:r>
            <a:r>
              <a:rPr lang="en-US" altLang="ko-KR" sz="2000">
                <a:latin typeface="+mj-ea"/>
                <a:sym typeface="Wingdings" panose="05000000000000000000" pitchFamily="2" charset="2"/>
              </a:rPr>
              <a:t>Java</a:t>
            </a:r>
            <a:r>
              <a:rPr lang="en-US" altLang="ko-KR" sz="2000" smtClean="0">
                <a:latin typeface="+mj-ea"/>
                <a:sym typeface="Wingdings" panose="05000000000000000000" pitchFamily="2" charset="2"/>
              </a:rPr>
              <a:t>)</a:t>
            </a:r>
            <a:endParaRPr lang="en-US" altLang="ko-KR" spc="-50">
              <a:solidFill>
                <a:schemeClr val="tx1"/>
              </a:solidFill>
              <a:latin typeface="+mj-ea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57894" y="3367218"/>
            <a:ext cx="6959600" cy="656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pip  install  konlpy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59285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① </a:t>
            </a:r>
            <a:r>
              <a:rPr lang="ko-KR" altLang="en-US" sz="2600" b="1" smtClean="0">
                <a:latin typeface="+mj-ea"/>
                <a:ea typeface="+mj-ea"/>
              </a:rPr>
              <a:t>토큰화</a:t>
            </a:r>
            <a:r>
              <a:rPr lang="en-US" altLang="ko-KR" sz="2600" b="1" smtClean="0">
                <a:latin typeface="+mj-ea"/>
                <a:ea typeface="+mj-ea"/>
              </a:rPr>
              <a:t>(Tokenization)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Word Tokenize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word_tokenize() 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023008"/>
            <a:ext cx="5938838" cy="2539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784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</a:rPr>
              <a:t>① </a:t>
            </a:r>
            <a:r>
              <a:rPr lang="ko-KR" altLang="en-US" sz="2600" b="1" smtClean="0">
                <a:latin typeface="+mj-ea"/>
              </a:rPr>
              <a:t>토큰화</a:t>
            </a:r>
            <a:r>
              <a:rPr lang="en-US" altLang="ko-KR" sz="2600" b="1" smtClean="0">
                <a:latin typeface="+mj-ea"/>
              </a:rPr>
              <a:t>(Tokenization)</a:t>
            </a:r>
            <a:r>
              <a:rPr lang="ko-KR" altLang="en-US" sz="2600" b="1" smtClean="0">
                <a:latin typeface="+mj-ea"/>
              </a:rPr>
              <a:t> 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Sentence Tokenize =&gt; sent_tokenize()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92" y="3014663"/>
            <a:ext cx="4571999" cy="2376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62" y="3014663"/>
            <a:ext cx="4883150" cy="1360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4579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 smtClean="0">
                <a:latin typeface="+mj-ea"/>
              </a:rPr>
              <a:t>- ② </a:t>
            </a:r>
            <a:r>
              <a:rPr lang="ko-KR" altLang="en-US" sz="2600" b="1">
                <a:latin typeface="+mj-ea"/>
              </a:rPr>
              <a:t>정제</a:t>
            </a:r>
            <a:r>
              <a:rPr lang="en-US" altLang="ko-KR" sz="2600" b="1">
                <a:latin typeface="+mj-ea"/>
              </a:rPr>
              <a:t>(Cleaning)</a:t>
            </a:r>
            <a:r>
              <a:rPr lang="ko-KR" altLang="en-US" sz="2600" b="1">
                <a:latin typeface="+mj-ea"/>
              </a:rPr>
              <a:t> 및 정규화</a:t>
            </a:r>
            <a:r>
              <a:rPr lang="en-US" altLang="ko-KR" sz="2600" b="1">
                <a:latin typeface="+mj-ea"/>
              </a:rPr>
              <a:t>(Normalization)</a:t>
            </a:r>
            <a:endParaRPr lang="en-US" altLang="ko-KR" sz="2600" b="1"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1972559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Stopwords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제거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ko-KR" altLang="en-US" sz="2000" b="1" smtClean="0">
                <a:solidFill>
                  <a:srgbClr val="0070C0"/>
                </a:solidFill>
                <a:latin typeface="+mj-lt"/>
              </a:rPr>
              <a:t>불용어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 패키지 다운로드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48" y="2736967"/>
            <a:ext cx="6503651" cy="3116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5762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>
                <a:latin typeface="+mj-ea"/>
              </a:rPr>
              <a:t>- </a:t>
            </a:r>
            <a:r>
              <a:rPr lang="en-US" altLang="ko-KR" sz="2600" b="1">
                <a:latin typeface="+mj-ea"/>
              </a:rPr>
              <a:t>② </a:t>
            </a:r>
            <a:r>
              <a:rPr lang="ko-KR" altLang="en-US" sz="2600" b="1" smtClean="0">
                <a:latin typeface="+mj-ea"/>
              </a:rPr>
              <a:t>정제</a:t>
            </a:r>
            <a:r>
              <a:rPr lang="en-US" altLang="ko-KR" sz="2600" b="1" smtClean="0">
                <a:latin typeface="+mj-ea"/>
              </a:rPr>
              <a:t>(Cleaning)</a:t>
            </a:r>
            <a:r>
              <a:rPr lang="ko-KR" altLang="en-US" sz="2600" b="1" smtClean="0">
                <a:latin typeface="+mj-ea"/>
              </a:rPr>
              <a:t> 및 정규화</a:t>
            </a:r>
            <a:r>
              <a:rPr lang="en-US" altLang="ko-KR" sz="2600" b="1" smtClean="0">
                <a:latin typeface="+mj-ea"/>
              </a:rPr>
              <a:t>(Normalization)</a:t>
            </a:r>
            <a:r>
              <a:rPr lang="ko-KR" altLang="en-US" sz="2600" b="1" smtClean="0">
                <a:latin typeface="+mj-ea"/>
              </a:rPr>
              <a:t> </a:t>
            </a:r>
            <a:endParaRPr lang="en-US" altLang="ko-KR" sz="2600" b="1"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과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Lemmatization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Stemming(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어간 추출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/>
              <a:t>단어의 </a:t>
            </a:r>
            <a:r>
              <a:rPr lang="ko-KR" altLang="en-US" sz="1600"/>
              <a:t>의미를 담고 있는 단어의 </a:t>
            </a:r>
            <a:r>
              <a:rPr lang="ko-KR" altLang="en-US" sz="1600"/>
              <a:t>핵심 </a:t>
            </a:r>
            <a:r>
              <a:rPr lang="ko-KR" altLang="en-US" sz="1600" smtClean="0"/>
              <a:t>부분</a:t>
            </a:r>
            <a:endParaRPr lang="en-US" altLang="ko-KR" sz="160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정해진 규칙만 보고 단어의 어미를 자르는 </a:t>
            </a:r>
            <a:r>
              <a:rPr lang="ko-KR" altLang="en-US" sz="1600"/>
              <a:t>어림짐작의 </a:t>
            </a:r>
            <a:r>
              <a:rPr lang="ko-KR" altLang="en-US" sz="1600" smtClean="0"/>
              <a:t>작업</a:t>
            </a:r>
            <a:endParaRPr lang="en-US" altLang="ko-KR" sz="160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/>
              <a:t>어간 </a:t>
            </a:r>
            <a:r>
              <a:rPr lang="ko-KR" altLang="en-US" sz="1600"/>
              <a:t>추출 후에 나오는 결과 단어는 사전에 존재하지 않는 단어일 </a:t>
            </a:r>
            <a:r>
              <a:rPr lang="ko-KR" altLang="en-US" sz="1600"/>
              <a:t>수도 </a:t>
            </a:r>
            <a:r>
              <a:rPr lang="ko-KR" altLang="en-US" sz="1600" smtClean="0"/>
              <a:t>있음</a:t>
            </a:r>
            <a:endParaRPr lang="en-US" altLang="ko-KR" sz="160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900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Lemmatization(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표제어 추출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+mj-lt"/>
              </a:rPr>
              <a:t>기본 사전형 단어 의미</a:t>
            </a:r>
            <a:endParaRPr lang="en-US" altLang="ko-KR" sz="1600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단어들이 다른 형태를 가지더라도</a:t>
            </a:r>
            <a:r>
              <a:rPr lang="en-US" altLang="ko-KR" sz="1600"/>
              <a:t>, </a:t>
            </a:r>
            <a:r>
              <a:rPr lang="ko-KR" altLang="en-US" sz="1600"/>
              <a:t> </a:t>
            </a:r>
            <a:r>
              <a:rPr lang="ko-KR" altLang="en-US" sz="1600" smtClean="0"/>
              <a:t>뿌리 </a:t>
            </a:r>
            <a:r>
              <a:rPr lang="ko-KR" altLang="en-US" sz="1600"/>
              <a:t>단어를 </a:t>
            </a:r>
            <a:r>
              <a:rPr lang="ko-KR" altLang="en-US" sz="1600" smtClean="0"/>
              <a:t>찾아서 </a:t>
            </a:r>
            <a:r>
              <a:rPr lang="ko-KR" altLang="en-US" sz="1600"/>
              <a:t>단어의 </a:t>
            </a:r>
            <a:r>
              <a:rPr lang="ko-KR" altLang="en-US" sz="1600"/>
              <a:t>개수를 </a:t>
            </a:r>
            <a:r>
              <a:rPr lang="ko-KR" altLang="en-US" sz="1600" smtClean="0"/>
              <a:t>줄임</a:t>
            </a:r>
            <a:endParaRPr lang="en-US" altLang="ko-KR" sz="160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+mj-lt"/>
              </a:rPr>
              <a:t>예</a:t>
            </a:r>
            <a:r>
              <a:rPr lang="en-US" altLang="ko-KR" sz="1600" smtClean="0">
                <a:solidFill>
                  <a:schemeClr val="tx1"/>
                </a:solidFill>
                <a:latin typeface="+mj-lt"/>
              </a:rPr>
              <a:t>) am, are, is </a:t>
            </a:r>
            <a:r>
              <a:rPr lang="en-US" altLang="ko-KR" sz="16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 be</a:t>
            </a:r>
            <a:r>
              <a:rPr lang="en-US" altLang="ko-KR" sz="160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145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>
                <a:latin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② </a:t>
            </a:r>
            <a:r>
              <a:rPr lang="ko-KR" altLang="en-US" sz="2600" b="1">
                <a:latin typeface="+mj-ea"/>
              </a:rPr>
              <a:t>정제</a:t>
            </a:r>
            <a:r>
              <a:rPr lang="en-US" altLang="ko-KR" sz="2600" b="1">
                <a:latin typeface="+mj-ea"/>
              </a:rPr>
              <a:t>(Cleaning)</a:t>
            </a:r>
            <a:r>
              <a:rPr lang="ko-KR" altLang="en-US" sz="2600" b="1">
                <a:latin typeface="+mj-ea"/>
              </a:rPr>
              <a:t> 및 정규화</a:t>
            </a:r>
            <a:r>
              <a:rPr lang="en-US" altLang="ko-KR" sz="2600" b="1">
                <a:latin typeface="+mj-ea"/>
              </a:rPr>
              <a:t>(Normalization</a:t>
            </a:r>
            <a:r>
              <a:rPr lang="en-US" altLang="ko-KR" sz="2600" b="1">
                <a:latin typeface="+mj-ea"/>
              </a:rPr>
              <a:t>)</a:t>
            </a:r>
            <a:r>
              <a:rPr lang="ko-KR" altLang="en-US" sz="2600" b="1">
                <a:latin typeface="+mj-ea"/>
              </a:rPr>
              <a:t> 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과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Lemmatization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13" y="2967517"/>
            <a:ext cx="8505825" cy="286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6886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>
                <a:latin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② </a:t>
            </a:r>
            <a:r>
              <a:rPr lang="ko-KR" altLang="en-US" sz="2600" b="1">
                <a:latin typeface="+mj-ea"/>
              </a:rPr>
              <a:t>정제</a:t>
            </a:r>
            <a:r>
              <a:rPr lang="en-US" altLang="ko-KR" sz="2600" b="1">
                <a:latin typeface="+mj-ea"/>
              </a:rPr>
              <a:t>(Cleaning)</a:t>
            </a:r>
            <a:r>
              <a:rPr lang="ko-KR" altLang="en-US" sz="2600" b="1">
                <a:latin typeface="+mj-ea"/>
              </a:rPr>
              <a:t> 및 정규화</a:t>
            </a:r>
            <a:r>
              <a:rPr lang="en-US" altLang="ko-KR" sz="2600" b="1">
                <a:latin typeface="+mj-ea"/>
              </a:rPr>
              <a:t>(Normalization)</a:t>
            </a:r>
            <a:r>
              <a:rPr lang="ko-KR" altLang="en-US" sz="2600" b="1">
                <a:latin typeface="+mj-ea"/>
              </a:rPr>
              <a:t> </a:t>
            </a:r>
            <a:endParaRPr lang="en-US" altLang="ko-KR" sz="2600" b="1"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과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Lemmatization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2" y="2982986"/>
            <a:ext cx="9069557" cy="2637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696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 smtClean="0">
                <a:latin typeface="+mj-ea"/>
              </a:rPr>
              <a:t>- ③ </a:t>
            </a:r>
            <a:r>
              <a:rPr lang="ko-KR" altLang="en-US" sz="2600" b="1" smtClean="0">
                <a:latin typeface="+mj-ea"/>
              </a:rPr>
              <a:t>피쳐 벡터화</a:t>
            </a:r>
            <a:r>
              <a:rPr lang="en-US" altLang="ko-KR" sz="2600" b="1" smtClean="0">
                <a:latin typeface="+mj-ea"/>
              </a:rPr>
              <a:t>(Vectorization)</a:t>
            </a:r>
            <a:r>
              <a:rPr lang="ko-KR" altLang="en-US" sz="2600" b="1" smtClean="0">
                <a:latin typeface="+mj-ea"/>
              </a:rPr>
              <a:t> </a:t>
            </a:r>
            <a:endParaRPr lang="en-US" altLang="ko-KR" sz="2600" b="1"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3679934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정수 인코딩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BOW(Bag Of Word)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문서를 </a:t>
            </a:r>
            <a:r>
              <a:rPr lang="ko-KR" altLang="en-US">
                <a:solidFill>
                  <a:schemeClr val="tx1"/>
                </a:solidFill>
              </a:rPr>
              <a:t>특정 단어의 등장여부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빈도수로 </a:t>
            </a:r>
            <a:r>
              <a:rPr lang="ko-KR" altLang="en-US" smtClean="0">
                <a:solidFill>
                  <a:schemeClr val="tx1"/>
                </a:solidFill>
              </a:rPr>
              <a:t>변환하여 구성된 벡터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   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b="1" smtClean="0">
                <a:solidFill>
                  <a:srgbClr val="0070C0"/>
                </a:solidFill>
              </a:rPr>
              <a:t> </a:t>
            </a:r>
            <a:r>
              <a:rPr lang="en-US" altLang="ko-KR" b="1">
                <a:solidFill>
                  <a:srgbClr val="0070C0"/>
                </a:solidFill>
              </a:rPr>
              <a:t>Document </a:t>
            </a:r>
            <a:r>
              <a:rPr lang="en-US" altLang="ko-KR" b="1">
                <a:solidFill>
                  <a:srgbClr val="0070C0"/>
                </a:solidFill>
              </a:rPr>
              <a:t>Term </a:t>
            </a:r>
            <a:r>
              <a:rPr lang="en-US" altLang="ko-KR" b="1" smtClean="0">
                <a:solidFill>
                  <a:srgbClr val="0070C0"/>
                </a:solidFill>
              </a:rPr>
              <a:t>Matrix</a:t>
            </a:r>
          </a:p>
          <a:p>
            <a:pPr lvl="2">
              <a:lnSpc>
                <a:spcPct val="150000"/>
              </a:lnSpc>
            </a:pPr>
            <a:endParaRPr lang="en-US" altLang="ko-KR" sz="100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Word Embedding(Word2Vec)</a:t>
            </a:r>
          </a:p>
          <a:p>
            <a:pPr lvl="2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개별 단어를 문맥을 가진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N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차원 공간에 벡터로 표현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28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Pytorch </a:t>
            </a:r>
            <a:r>
              <a:rPr lang="ko-KR" altLang="en-US" sz="3600" b="1" smtClean="0">
                <a:latin typeface="+mj-ea"/>
                <a:ea typeface="+mj-ea"/>
              </a:rPr>
              <a:t>살펴보기</a:t>
            </a:r>
            <a:endParaRPr lang="en-US" altLang="ko-KR" sz="3600" b="1" smtClean="0">
              <a:latin typeface="+mj-ea"/>
              <a:ea typeface="+mj-ea"/>
            </a:endParaRPr>
          </a:p>
          <a:p>
            <a:pPr lvl="8"/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73533" y="2273473"/>
            <a:ext cx="9969611" cy="327388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ea"/>
                <a:ea typeface="+mj-ea"/>
              </a:rPr>
              <a:t>설치 확인</a:t>
            </a:r>
            <a:endParaRPr lang="en-US" altLang="ko-KR" sz="240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latin typeface="+mj-ea"/>
                <a:ea typeface="+mj-ea"/>
              </a:rPr>
              <a:t> </a:t>
            </a:r>
            <a:r>
              <a:rPr lang="en-US" altLang="ko-KR" sz="2000" smtClean="0">
                <a:latin typeface="+mj-ea"/>
                <a:ea typeface="+mj-ea"/>
              </a:rPr>
              <a:t>    &gt;&gt;Anaconda3(64bit) &gt; Anaconda Powershell Prompt </a:t>
            </a:r>
            <a:r>
              <a:rPr lang="ko-KR" altLang="en-US" sz="2000" smtClean="0">
                <a:latin typeface="+mj-ea"/>
                <a:ea typeface="+mj-ea"/>
              </a:rPr>
              <a:t>실행</a:t>
            </a:r>
            <a:endParaRPr lang="en-US" altLang="ko-KR" sz="200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40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4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6868" y="3696977"/>
            <a:ext cx="8886412" cy="1718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sz="1600"/>
              <a:t>(base) PS C:\Users\anece&gt; </a:t>
            </a:r>
            <a:r>
              <a:rPr lang="en-US" altLang="ko-KR" sz="1600" b="1">
                <a:solidFill>
                  <a:schemeClr val="tx1"/>
                </a:solidFill>
              </a:rPr>
              <a:t>python</a:t>
            </a:r>
          </a:p>
          <a:p>
            <a:pPr>
              <a:lnSpc>
                <a:spcPts val="2300"/>
              </a:lnSpc>
            </a:pPr>
            <a:r>
              <a:rPr lang="en-US" altLang="ko-KR" sz="1600"/>
              <a:t>Python 3.9.12 (main, Apr  4 2022, 05:22:27) [MSC v.1916 64 bit (AMD64)] :: Anaconda, Inc. on </a:t>
            </a:r>
            <a:r>
              <a:rPr lang="en-US" altLang="ko-KR" sz="1600" smtClean="0"/>
              <a:t>win32 Type </a:t>
            </a:r>
            <a:r>
              <a:rPr lang="en-US" altLang="ko-KR" sz="1600"/>
              <a:t>"help", "copyright", "credits" or "license" for more information.</a:t>
            </a:r>
          </a:p>
          <a:p>
            <a:pPr>
              <a:lnSpc>
                <a:spcPts val="2300"/>
              </a:lnSpc>
            </a:pPr>
            <a:r>
              <a:rPr lang="en-US" altLang="ko-KR" sz="1600"/>
              <a:t>&gt;&gt;&gt; </a:t>
            </a:r>
            <a:r>
              <a:rPr lang="en-US" altLang="ko-KR" sz="1600" b="1">
                <a:solidFill>
                  <a:srgbClr val="0070C0"/>
                </a:solidFill>
              </a:rPr>
              <a:t>import </a:t>
            </a:r>
            <a:r>
              <a:rPr lang="en-US" altLang="ko-KR" sz="1600" b="1" smtClean="0">
                <a:solidFill>
                  <a:srgbClr val="0070C0"/>
                </a:solidFill>
              </a:rPr>
              <a:t> torch</a:t>
            </a:r>
            <a:endParaRPr lang="en-US" altLang="ko-KR" sz="1600" b="1">
              <a:solidFill>
                <a:srgbClr val="0070C0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ko-KR" sz="1600" smtClean="0"/>
              <a:t>&gt;&gt;&gt; </a:t>
            </a:r>
            <a:r>
              <a:rPr lang="en-US" altLang="ko-KR" sz="1600" b="1" smtClean="0"/>
              <a:t>exit()</a:t>
            </a:r>
            <a:endParaRPr lang="en-US" altLang="ko-KR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17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③ </a:t>
            </a:r>
            <a:r>
              <a:rPr lang="ko-KR" altLang="en-US" sz="2600" b="1">
                <a:latin typeface="+mj-ea"/>
              </a:rPr>
              <a:t>피쳐 벡터화</a:t>
            </a:r>
            <a:r>
              <a:rPr lang="en-US" altLang="ko-KR" sz="2600" b="1">
                <a:latin typeface="+mj-ea"/>
              </a:rPr>
              <a:t>(Vectorization</a:t>
            </a:r>
            <a:r>
              <a:rPr lang="en-US" altLang="ko-KR" sz="2600" b="1">
                <a:latin typeface="+mj-ea"/>
              </a:rPr>
              <a:t>)</a:t>
            </a:r>
            <a:r>
              <a:rPr lang="ko-KR" altLang="en-US" sz="2600" b="1">
                <a:latin typeface="+mj-ea"/>
              </a:rPr>
              <a:t> 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2"/>
            <a:ext cx="9969611" cy="435105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정수 인코딩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BOW(Bag Of Word)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문서를 </a:t>
            </a:r>
            <a:r>
              <a:rPr lang="ko-KR" altLang="en-US">
                <a:solidFill>
                  <a:schemeClr val="tx1"/>
                </a:solidFill>
              </a:rPr>
              <a:t>특정 단어의 등장여부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빈도수로 </a:t>
            </a:r>
            <a:r>
              <a:rPr lang="ko-KR" altLang="en-US" smtClean="0">
                <a:solidFill>
                  <a:schemeClr val="tx1"/>
                </a:solidFill>
              </a:rPr>
              <a:t>변환하여 구성된 벡터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   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b="1" smtClean="0">
                <a:solidFill>
                  <a:srgbClr val="0070C0"/>
                </a:solidFill>
              </a:rPr>
              <a:t> </a:t>
            </a:r>
            <a:r>
              <a:rPr lang="en-US" altLang="ko-KR" b="1">
                <a:solidFill>
                  <a:srgbClr val="0070C0"/>
                </a:solidFill>
              </a:rPr>
              <a:t>Document </a:t>
            </a:r>
            <a:r>
              <a:rPr lang="en-US" altLang="ko-KR" b="1">
                <a:solidFill>
                  <a:srgbClr val="0070C0"/>
                </a:solidFill>
              </a:rPr>
              <a:t>Term </a:t>
            </a:r>
            <a:r>
              <a:rPr lang="en-US" altLang="ko-KR" b="1" smtClean="0">
                <a:solidFill>
                  <a:srgbClr val="0070C0"/>
                </a:solidFill>
              </a:rPr>
              <a:t>Matrix</a:t>
            </a:r>
          </a:p>
          <a:p>
            <a:pPr lvl="2">
              <a:lnSpc>
                <a:spcPct val="150000"/>
              </a:lnSpc>
            </a:pPr>
            <a:endParaRPr lang="en-US" altLang="ko-KR" b="1" smtClean="0">
              <a:solidFill>
                <a:srgbClr val="0070C0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방법</a:t>
            </a:r>
            <a:endParaRPr lang="en-US" altLang="ko-KR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>
                <a:solidFill>
                  <a:schemeClr val="tx1"/>
                </a:solidFill>
              </a:rPr>
              <a:t>단순 카운트 기반 벡터화</a:t>
            </a:r>
            <a:endParaRPr lang="en-US" altLang="ko-KR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mtClean="0">
                <a:solidFill>
                  <a:schemeClr val="tx1"/>
                </a:solidFill>
              </a:rPr>
              <a:t>TF-IDF </a:t>
            </a:r>
            <a:r>
              <a:rPr lang="ko-KR" altLang="en-US" smtClean="0">
                <a:solidFill>
                  <a:schemeClr val="tx1"/>
                </a:solidFill>
              </a:rPr>
              <a:t>벡터화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7067794" y="3768135"/>
            <a:ext cx="3827233" cy="531287"/>
          </a:xfrm>
          <a:prstGeom prst="wedgeRectCallout">
            <a:avLst>
              <a:gd name="adj1" fmla="val -72199"/>
              <a:gd name="adj2" fmla="val -234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문맥 의미 반영 </a:t>
            </a:r>
            <a:r>
              <a:rPr lang="en-US" altLang="ko-KR" smtClean="0"/>
              <a:t>X , </a:t>
            </a:r>
            <a:r>
              <a:rPr lang="ko-KR" altLang="en-US" smtClean="0"/>
              <a:t>희소 행렬 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51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③ </a:t>
            </a:r>
            <a:r>
              <a:rPr lang="ko-KR" altLang="en-US" sz="2600" b="1">
                <a:latin typeface="+mj-ea"/>
              </a:rPr>
              <a:t>피쳐 벡터화</a:t>
            </a:r>
            <a:r>
              <a:rPr lang="en-US" altLang="ko-KR" sz="2600" b="1">
                <a:latin typeface="+mj-ea"/>
              </a:rPr>
              <a:t>(Vectorization</a:t>
            </a:r>
            <a:r>
              <a:rPr lang="en-US" altLang="ko-KR" sz="2600" b="1">
                <a:latin typeface="+mj-ea"/>
              </a:rPr>
              <a:t>)</a:t>
            </a:r>
            <a:r>
              <a:rPr lang="ko-KR" altLang="en-US" sz="2600" b="1">
                <a:latin typeface="+mj-ea"/>
              </a:rPr>
              <a:t> 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2"/>
            <a:ext cx="9969611" cy="435105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정수 인코딩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BOW(Bag Of Word) </a:t>
            </a: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smtClean="0">
                <a:solidFill>
                  <a:schemeClr val="tx1"/>
                </a:solidFill>
              </a:rPr>
              <a:t>단순 카운트 기반 벡터화</a:t>
            </a:r>
            <a:endParaRPr lang="en-US" altLang="ko-KR" b="1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chemeClr val="tx1"/>
                </a:solidFill>
              </a:rPr>
              <a:t>단어 등장 순서 고려 없이 빈도수 기반 단어 수치화 표현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chemeClr val="tx1"/>
                </a:solidFill>
              </a:rPr>
              <a:t>각 단어에 고유한 정수 인덱스 </a:t>
            </a:r>
            <a:r>
              <a:rPr lang="ko-KR" altLang="en-US" sz="1600">
                <a:solidFill>
                  <a:schemeClr val="tx1"/>
                </a:solidFill>
              </a:rPr>
              <a:t>부여 </a:t>
            </a:r>
            <a:r>
              <a:rPr lang="ko-KR" altLang="en-US" sz="1600" smtClean="0">
                <a:solidFill>
                  <a:schemeClr val="tx1"/>
                </a:solidFill>
              </a:rPr>
              <a:t>    </a:t>
            </a:r>
            <a:r>
              <a:rPr lang="en-US" altLang="ko-KR" sz="1600" smtClean="0">
                <a:solidFill>
                  <a:schemeClr val="tx1"/>
                </a:solidFill>
              </a:rPr>
              <a:t># </a:t>
            </a:r>
            <a:r>
              <a:rPr lang="ko-KR" altLang="en-US" sz="1600">
                <a:solidFill>
                  <a:schemeClr val="tx1"/>
                </a:solidFill>
              </a:rPr>
              <a:t>단어 집합 생성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chemeClr val="tx1"/>
                </a:solidFill>
              </a:rPr>
              <a:t>각 인덱스의 위치에 단어 토큰의 등장 횟수 기록 벡터 생성</a:t>
            </a: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mtClean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06" y="4881563"/>
            <a:ext cx="6829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3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③ </a:t>
            </a:r>
            <a:r>
              <a:rPr lang="ko-KR" altLang="en-US" sz="2600" b="1">
                <a:latin typeface="+mj-ea"/>
              </a:rPr>
              <a:t>피쳐 벡터화</a:t>
            </a:r>
            <a:r>
              <a:rPr lang="en-US" altLang="ko-KR" sz="2600" b="1">
                <a:latin typeface="+mj-ea"/>
              </a:rPr>
              <a:t>(Vectorization</a:t>
            </a:r>
            <a:r>
              <a:rPr lang="en-US" altLang="ko-KR" sz="2600" b="1">
                <a:latin typeface="+mj-ea"/>
              </a:rPr>
              <a:t>)</a:t>
            </a:r>
            <a:r>
              <a:rPr lang="ko-KR" altLang="en-US" sz="2600" b="1">
                <a:latin typeface="+mj-ea"/>
              </a:rPr>
              <a:t> </a:t>
            </a:r>
            <a:endParaRPr lang="en-US" altLang="ko-KR" sz="2600" b="1">
              <a:latin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2"/>
            <a:ext cx="9969611" cy="435105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정수 인코딩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BOW(Bag Of Word) </a:t>
            </a: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b="1" smtClean="0">
                <a:solidFill>
                  <a:schemeClr val="tx1"/>
                </a:solidFill>
              </a:rPr>
              <a:t>TF-IDF(Term Frequency Inverse Document Frequency)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smtClean="0">
                <a:solidFill>
                  <a:schemeClr val="tx1"/>
                </a:solidFill>
              </a:rPr>
              <a:t>특정 단어가 다른 문서에는 나타나지 않고 특정 문서에만 자주 사용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smtClean="0">
                <a:solidFill>
                  <a:schemeClr val="tx1"/>
                </a:solidFill>
              </a:rPr>
              <a:t>특정 단어가 매우 많은 문서에 빈번히 나타남</a:t>
            </a:r>
            <a:r>
              <a:rPr lang="en-US" altLang="ko-KR" sz="1600" smtClean="0">
                <a:solidFill>
                  <a:schemeClr val="tx1"/>
                </a:solidFill>
              </a:rPr>
              <a:t>. </a:t>
            </a:r>
            <a:r>
              <a:rPr lang="ko-KR" altLang="en-US" sz="1600" smtClean="0">
                <a:solidFill>
                  <a:schemeClr val="tx1"/>
                </a:solidFill>
              </a:rPr>
              <a:t>개별 문서 특징 짓는 정보 아님</a:t>
            </a:r>
            <a:endParaRPr lang="en-US" altLang="ko-KR" sz="160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TF(Term Frequency) : </a:t>
            </a:r>
            <a:r>
              <a:rPr lang="ko-KR" altLang="en-US" sz="1600" smtClean="0">
                <a:solidFill>
                  <a:schemeClr val="tx1"/>
                </a:solidFill>
              </a:rPr>
              <a:t>문서에 얼마나 자주 나타났는지 지표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DF(Document Frequency): </a:t>
            </a:r>
            <a:r>
              <a:rPr lang="ko-KR" altLang="en-US" sz="1600" smtClean="0">
                <a:solidFill>
                  <a:schemeClr val="tx1"/>
                </a:solidFill>
              </a:rPr>
              <a:t>해당 단어가 몇 개의 문서에서 나타났는지 지표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IDF(Inverse Document Frequency) : </a:t>
            </a:r>
            <a:r>
              <a:rPr lang="ko-KR" altLang="en-US" sz="1600" smtClean="0">
                <a:solidFill>
                  <a:schemeClr val="tx1"/>
                </a:solidFill>
              </a:rPr>
              <a:t>문서수</a:t>
            </a:r>
            <a:r>
              <a:rPr lang="en-US" altLang="ko-KR" sz="1600" smtClean="0">
                <a:solidFill>
                  <a:schemeClr val="tx1"/>
                </a:solidFill>
              </a:rPr>
              <a:t>/DF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0070C0"/>
                </a:solidFill>
              </a:rPr>
              <a:t>TF </a:t>
            </a:r>
            <a:r>
              <a:rPr lang="ko-KR" altLang="en-US" sz="1600" b="1" smtClean="0">
                <a:solidFill>
                  <a:srgbClr val="0070C0"/>
                </a:solidFill>
              </a:rPr>
              <a:t>▲  </a:t>
            </a:r>
            <a:r>
              <a:rPr lang="en-US" altLang="ko-KR" sz="1600" b="1" smtClean="0">
                <a:solidFill>
                  <a:srgbClr val="0070C0"/>
                </a:solidFill>
              </a:rPr>
              <a:t>DF </a:t>
            </a:r>
            <a:r>
              <a:rPr lang="ko-KR" altLang="en-US" sz="1600" b="1" smtClean="0">
                <a:solidFill>
                  <a:srgbClr val="0070C0"/>
                </a:solidFill>
              </a:rPr>
              <a:t>▼  </a:t>
            </a:r>
            <a:r>
              <a:rPr lang="en-US" altLang="ko-KR" sz="1600" b="1" smtClean="0">
                <a:solidFill>
                  <a:srgbClr val="0070C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600" b="1" smtClean="0">
                <a:solidFill>
                  <a:srgbClr val="0070C0"/>
                </a:solidFill>
                <a:sym typeface="Wingdings" panose="05000000000000000000" pitchFamily="2" charset="2"/>
              </a:rPr>
              <a:t>중요 단어임</a:t>
            </a:r>
            <a:endParaRPr lang="en-US" altLang="ko-KR" sz="1600" b="1">
              <a:solidFill>
                <a:srgbClr val="0070C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0070C0"/>
                </a:solidFill>
              </a:rPr>
              <a:t>TF </a:t>
            </a:r>
            <a:r>
              <a:rPr lang="ko-KR" altLang="en-US" sz="1600" b="1">
                <a:solidFill>
                  <a:srgbClr val="0070C0"/>
                </a:solidFill>
              </a:rPr>
              <a:t>▲  </a:t>
            </a:r>
            <a:r>
              <a:rPr lang="en-US" altLang="ko-KR" sz="1600" b="1" smtClean="0">
                <a:solidFill>
                  <a:srgbClr val="0070C0"/>
                </a:solidFill>
              </a:rPr>
              <a:t>DF </a:t>
            </a:r>
            <a:r>
              <a:rPr lang="ko-KR" altLang="en-US" sz="1600" b="1" smtClean="0">
                <a:solidFill>
                  <a:srgbClr val="0070C0"/>
                </a:solidFill>
              </a:rPr>
              <a:t>▲  </a:t>
            </a:r>
            <a:r>
              <a:rPr lang="en-US" altLang="ko-KR" sz="1600" b="1" smtClean="0">
                <a:solidFill>
                  <a:srgbClr val="0070C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600" b="1" smtClean="0">
                <a:solidFill>
                  <a:srgbClr val="0070C0"/>
                </a:solidFill>
                <a:sym typeface="Wingdings" panose="05000000000000000000" pitchFamily="2" charset="2"/>
              </a:rPr>
              <a:t>중요 단어 아님</a:t>
            </a:r>
            <a:endParaRPr lang="en-US" altLang="ko-KR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20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③ </a:t>
            </a:r>
            <a:r>
              <a:rPr lang="ko-KR" altLang="en-US" sz="2600" b="1">
                <a:latin typeface="+mj-ea"/>
              </a:rPr>
              <a:t>피쳐 벡터화</a:t>
            </a:r>
            <a:r>
              <a:rPr lang="en-US" altLang="ko-KR" sz="2600" b="1">
                <a:latin typeface="+mj-ea"/>
              </a:rPr>
              <a:t>(Vectorization</a:t>
            </a:r>
            <a:r>
              <a:rPr lang="en-US" altLang="ko-KR" sz="2600" b="1">
                <a:latin typeface="+mj-ea"/>
              </a:rPr>
              <a:t>)</a:t>
            </a:r>
            <a:r>
              <a:rPr lang="ko-KR" altLang="en-US" sz="2600" b="1">
                <a:latin typeface="+mj-ea"/>
              </a:rPr>
              <a:t> </a:t>
            </a:r>
            <a:r>
              <a:rPr lang="ko-KR" altLang="en-US" sz="2600" b="1" smtClean="0">
                <a:latin typeface="+mj-ea"/>
                <a:ea typeface="+mj-ea"/>
              </a:rPr>
              <a:t> 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2"/>
            <a:ext cx="9969611" cy="466144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정수 인코딩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BOW(Bag Of Word) </a:t>
            </a: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b="1" smtClean="0">
                <a:solidFill>
                  <a:schemeClr val="tx1"/>
                </a:solidFill>
              </a:rPr>
              <a:t>TF-IDF(Term Frequency Inverse Document Frequency)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3820531"/>
            <a:ext cx="5558297" cy="12749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22" y="3820531"/>
            <a:ext cx="2266863" cy="271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808" y="5095527"/>
            <a:ext cx="5558297" cy="14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3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NLTK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r>
              <a:rPr lang="en-US" altLang="ko-KR" sz="2600" b="1">
                <a:latin typeface="+mj-ea"/>
              </a:rPr>
              <a:t>- ③ </a:t>
            </a:r>
            <a:r>
              <a:rPr lang="ko-KR" altLang="en-US" sz="2600" b="1">
                <a:latin typeface="+mj-ea"/>
              </a:rPr>
              <a:t>피쳐 벡터화</a:t>
            </a:r>
            <a:r>
              <a:rPr lang="en-US" altLang="ko-KR" sz="2600" b="1">
                <a:latin typeface="+mj-ea"/>
              </a:rPr>
              <a:t>(Vectorization</a:t>
            </a:r>
            <a:r>
              <a:rPr lang="en-US" altLang="ko-KR" sz="2600" b="1">
                <a:latin typeface="+mj-ea"/>
              </a:rPr>
              <a:t>)</a:t>
            </a:r>
            <a:r>
              <a:rPr lang="ko-KR" altLang="en-US" sz="2600" b="1">
                <a:latin typeface="+mj-ea"/>
              </a:rPr>
              <a:t> 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2"/>
            <a:ext cx="9969611" cy="4485277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텍스트 수치화</a:t>
            </a:r>
            <a:r>
              <a:rPr lang="en-US" altLang="ko-KR" sz="2400" b="1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2400" b="1" smtClean="0"/>
              <a:t>Text Vectorization</a:t>
            </a:r>
            <a:r>
              <a:rPr lang="en-US" altLang="ko-KR" sz="2400" b="1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000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Word Embedding(Word2Vec)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개별 단어를 문맥을 가진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N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차원 공간에 벡터로 표현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같은 의미를 가진 단어가 비슷한 표현을 갖는 </a:t>
            </a:r>
            <a:r>
              <a:rPr lang="en-US" altLang="ko-KR"/>
              <a:t>n</a:t>
            </a:r>
            <a:r>
              <a:rPr lang="ko-KR" altLang="en-US" smtClean="0"/>
              <a:t>차원 공간 위치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67" y="4200022"/>
            <a:ext cx="2673640" cy="2301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17" y="4394203"/>
            <a:ext cx="5766442" cy="178276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261459" y="4780690"/>
            <a:ext cx="939800" cy="1039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b="1" smtClean="0">
                <a:latin typeface="+mj-ea"/>
              </a:rPr>
              <a:t>④ </a:t>
            </a:r>
            <a:r>
              <a:rPr lang="ko-KR" altLang="en-US" sz="2600" b="1" smtClean="0">
                <a:latin typeface="+mj-ea"/>
              </a:rPr>
              <a:t>패딩</a:t>
            </a:r>
            <a:r>
              <a:rPr lang="en-US" altLang="ko-KR" sz="2600" b="1" smtClean="0">
                <a:latin typeface="+mj-ea"/>
              </a:rPr>
              <a:t>(Padding)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164141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가변 길이의 문장들을 동일 길이로 맞추어 주는 것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지정된 길이보다 길면 자르기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지정된 길이보다 짧으면 </a:t>
            </a: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으로</a:t>
            </a:r>
            <a:r>
              <a:rPr lang="en-US" altLang="ko-KR" sz="200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채우기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0140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lang="ko-KR" altLang="en-US" sz="2600" b="1" smtClean="0">
                <a:latin typeface="+mj-ea"/>
                <a:ea typeface="+mj-ea"/>
              </a:rPr>
              <a:t>임베딩</a:t>
            </a:r>
            <a:r>
              <a:rPr lang="en-US" altLang="ko-KR" sz="2600" b="1" smtClean="0">
                <a:latin typeface="+mj-ea"/>
                <a:ea typeface="+mj-ea"/>
              </a:rPr>
              <a:t>(Embedding)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26749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smtClean="0">
                <a:solidFill>
                  <a:schemeClr val="tx1"/>
                </a:solidFill>
                <a:latin typeface="+mj-lt"/>
              </a:rPr>
              <a:t>One-Hot-Encoding </a:t>
            </a: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표현 문제점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데이터 표현 형태가 희소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(sparse)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해진다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단어집합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size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에 비례해서 차원이 커짐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b="1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47900" y="3361697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96032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98259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39406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821995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025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2570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00312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662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53241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7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---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---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3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41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lang="ko-KR" altLang="en-US" sz="2600" b="1">
                <a:latin typeface="+mj-ea"/>
              </a:rPr>
              <a:t>임베딩</a:t>
            </a:r>
            <a:r>
              <a:rPr lang="en-US" altLang="ko-KR" sz="2600" b="1">
                <a:latin typeface="+mj-ea"/>
              </a:rPr>
              <a:t>(Embedding)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43005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One-Hot-Encoding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표현 문제점 해결 방안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Sparse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Dense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한 표현으로 변환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7100" y="3286036"/>
            <a:ext cx="4102100" cy="893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sym typeface="Wingdings" panose="05000000000000000000" pitchFamily="2" charset="2"/>
              </a:rPr>
              <a:t>W</a:t>
            </a:r>
            <a:r>
              <a:rPr lang="en-US" altLang="ko-KR" b="1" baseline="-25000" smtClean="0">
                <a:solidFill>
                  <a:schemeClr val="tx1"/>
                </a:solidFill>
                <a:sym typeface="Wingdings" panose="05000000000000000000" pitchFamily="2" charset="2"/>
              </a:rPr>
              <a:t>embedding</a:t>
            </a:r>
            <a:r>
              <a:rPr lang="en-US" altLang="ko-KR" b="1" smtClean="0">
                <a:solidFill>
                  <a:schemeClr val="tx1"/>
                </a:solidFill>
                <a:sym typeface="Wingdings" panose="05000000000000000000" pitchFamily="2" charset="2"/>
              </a:rPr>
              <a:t> * X</a:t>
            </a:r>
            <a:r>
              <a:rPr lang="en-US" altLang="ko-KR" b="1" baseline="-25000" smtClean="0">
                <a:solidFill>
                  <a:schemeClr val="tx1"/>
                </a:solidFill>
                <a:sym typeface="Wingdings" panose="05000000000000000000" pitchFamily="2" charset="2"/>
              </a:rPr>
              <a:t>one-hot</a:t>
            </a:r>
            <a:r>
              <a:rPr lang="en-US" altLang="ko-KR" b="1" smtClean="0">
                <a:solidFill>
                  <a:schemeClr val="tx1"/>
                </a:solidFill>
                <a:sym typeface="Wingdings" panose="05000000000000000000" pitchFamily="2" charset="2"/>
              </a:rPr>
              <a:t> = X</a:t>
            </a:r>
            <a:r>
              <a:rPr lang="en-US" altLang="ko-KR" b="1" baseline="-25000" smtClean="0">
                <a:solidFill>
                  <a:schemeClr val="tx1"/>
                </a:solidFill>
                <a:sym typeface="Wingdings" panose="05000000000000000000" pitchFamily="2" charset="2"/>
              </a:rPr>
              <a:t>embedding</a:t>
            </a:r>
          </a:p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chemeClr val="tx1"/>
                </a:solidFill>
                <a:sym typeface="Wingdings" panose="05000000000000000000" pitchFamily="2" charset="2"/>
              </a:rPr>
              <a:t>원본 </a:t>
            </a:r>
            <a:r>
              <a:rPr lang="ko-KR" altLang="en-US" b="1">
                <a:solidFill>
                  <a:schemeClr val="tx1"/>
                </a:solidFill>
                <a:sym typeface="Wingdings" panose="05000000000000000000" pitchFamily="2" charset="2"/>
              </a:rPr>
              <a:t>데이터 </a:t>
            </a:r>
            <a:r>
              <a:rPr lang="en-US" altLang="ko-KR" b="1">
                <a:solidFill>
                  <a:schemeClr val="tx1"/>
                </a:solidFill>
                <a:sym typeface="Wingdings" panose="05000000000000000000" pitchFamily="2" charset="2"/>
              </a:rPr>
              <a:t>x </a:t>
            </a:r>
            <a:r>
              <a:rPr lang="ko-KR" altLang="en-US" b="1">
                <a:solidFill>
                  <a:schemeClr val="tx1"/>
                </a:solidFill>
                <a:sym typeface="Wingdings" panose="05000000000000000000" pitchFamily="2" charset="2"/>
              </a:rPr>
              <a:t>임베딩 행렬 </a:t>
            </a:r>
            <a:r>
              <a:rPr lang="en-US" altLang="ko-KR" b="1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smtClean="0">
                <a:solidFill>
                  <a:schemeClr val="tx1"/>
                </a:solidFill>
                <a:sym typeface="Wingdings" panose="05000000000000000000" pitchFamily="2" charset="2"/>
              </a:rPr>
              <a:t>변환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3286036"/>
            <a:ext cx="4330755" cy="2759164"/>
          </a:xfrm>
          <a:prstGeom prst="rect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197100" y="4298305"/>
            <a:ext cx="4102100" cy="1746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sym typeface="Wingdings" panose="05000000000000000000" pitchFamily="2" charset="2"/>
              </a:rPr>
              <a:t>** </a:t>
            </a:r>
            <a:r>
              <a:rPr lang="ko-KR" altLang="en-US" sz="2000" b="1" smtClean="0">
                <a:solidFill>
                  <a:srgbClr val="0070C0"/>
                </a:solidFill>
                <a:sym typeface="Wingdings" panose="05000000000000000000" pitchFamily="2" charset="2"/>
              </a:rPr>
              <a:t>임베딩 벡터</a:t>
            </a:r>
            <a:endParaRPr lang="en-US" altLang="ko-KR" b="1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sym typeface="Wingdings" panose="05000000000000000000" pitchFamily="2" charset="2"/>
              </a:rPr>
              <a:t> - </a:t>
            </a:r>
            <a:r>
              <a:rPr lang="ko-KR" altLang="en-US" sz="1600" b="1" smtClean="0">
                <a:solidFill>
                  <a:schemeClr val="tx1"/>
                </a:solidFill>
                <a:sym typeface="Wingdings" panose="05000000000000000000" pitchFamily="2" charset="2"/>
              </a:rPr>
              <a:t>어떤 모델에 어떤 데이터셋으로 학습을</a:t>
            </a:r>
            <a:endParaRPr lang="en-US" altLang="ko-KR" sz="1600" b="1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/>
                </a:solidFill>
                <a:sym typeface="Wingdings" panose="05000000000000000000" pitchFamily="2" charset="2"/>
              </a:rPr>
              <a:t>     시켜 놓은 임베딩 벡터</a:t>
            </a:r>
            <a:endParaRPr lang="en-US" altLang="ko-KR" sz="1600" b="1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  <a:sym typeface="Wingdings" panose="05000000000000000000" pitchFamily="2" charset="2"/>
              </a:rPr>
              <a:t> -  text2Vecotr, word2Vetor </a:t>
            </a:r>
            <a:r>
              <a:rPr lang="ko-KR" altLang="en-US" sz="1600" b="1" smtClean="0">
                <a:solidFill>
                  <a:schemeClr val="tx1"/>
                </a:solidFill>
                <a:sym typeface="Wingdings" panose="05000000000000000000" pitchFamily="2" charset="2"/>
              </a:rPr>
              <a:t>등등</a:t>
            </a:r>
            <a:endParaRPr lang="en-US" altLang="ko-KR" sz="1600" b="1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9661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lang="ko-KR" altLang="en-US" sz="2600" b="1">
                <a:latin typeface="+mj-ea"/>
              </a:rPr>
              <a:t>임베딩</a:t>
            </a:r>
            <a:r>
              <a:rPr lang="en-US" altLang="ko-KR" sz="2600" b="1">
                <a:latin typeface="+mj-ea"/>
              </a:rPr>
              <a:t>(Embedding)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23894" y="2062197"/>
            <a:ext cx="9969611" cy="36020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장점</a:t>
            </a:r>
            <a:endParaRPr lang="en-US" altLang="ko-KR" sz="2400" b="1" smtClean="0">
              <a:solidFill>
                <a:schemeClr val="tx1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차원 축소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효과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희박한 데이터 표현 형태를 </a:t>
            </a:r>
            <a:r>
              <a:rPr lang="ko-KR" altLang="en-US" sz="2000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밀집한 데이터 표현 형태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로 학습 </a:t>
            </a:r>
            <a:r>
              <a:rPr lang="ko-KR" altLang="en-US" sz="2000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성능 향상</a:t>
            </a:r>
            <a:endParaRPr lang="en-US" altLang="ko-KR" sz="2000" b="1" smtClean="0">
              <a:solidFill>
                <a:srgbClr val="0070C0"/>
              </a:solidFill>
              <a:latin typeface="+mj-lt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유사한 의미 단어를 </a:t>
            </a:r>
            <a:r>
              <a:rPr lang="ko-KR" altLang="en-US" sz="2000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유사한 벡터 표현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을 가짐으로 연관관계 정보 담김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유사한 의미 단어 벡터들 사이 사칙연산 가능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/>
                </a:solidFill>
                <a:latin typeface="+mj-lt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2000" b="1">
                <a:solidFill>
                  <a:schemeClr val="tx1"/>
                </a:solidFill>
                <a:latin typeface="+mj-lt"/>
                <a:sym typeface="Wingdings" panose="05000000000000000000" pitchFamily="2" charset="2"/>
                <a:hlinkClick r:id="rId2"/>
              </a:rPr>
              <a:t>word2vec.kr/search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  <a:hlinkClick r:id="rId2"/>
              </a:rPr>
              <a:t>/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tSEN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이용해서 좌표평면에 유사 의미 단어 위치 확인 가능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3138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5"/>
            </a:pPr>
            <a:r>
              <a:rPr lang="ko-KR" altLang="en-US" sz="2600" b="1">
                <a:latin typeface="+mj-ea"/>
              </a:rPr>
              <a:t>임베딩</a:t>
            </a:r>
            <a:r>
              <a:rPr lang="en-US" altLang="ko-KR" sz="2600" b="1">
                <a:latin typeface="+mj-ea"/>
              </a:rPr>
              <a:t>(Embedding)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23894" y="2062197"/>
            <a:ext cx="9969611" cy="35639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대표적인 딥러닝 </a:t>
            </a:r>
            <a:r>
              <a:rPr lang="en-US" altLang="ko-KR" sz="2400" b="1" smtClean="0">
                <a:solidFill>
                  <a:schemeClr val="tx1"/>
                </a:solidFill>
                <a:latin typeface="+mj-lt"/>
              </a:rPr>
              <a:t>Embedding </a:t>
            </a: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모델</a:t>
            </a:r>
            <a:endParaRPr lang="en-US" altLang="ko-KR" sz="2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Word2Vec 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2013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년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Google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에서 제안</a:t>
            </a:r>
            <a:endParaRPr lang="en-US" altLang="ko-KR" sz="1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FastText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2016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년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Facebook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에서 제안</a:t>
            </a:r>
            <a:endParaRPr lang="en-US" altLang="ko-KR" sz="1000" b="1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BERT</a:t>
            </a:r>
          </a:p>
          <a:p>
            <a:pPr lvl="3">
              <a:lnSpc>
                <a:spcPct val="150000"/>
              </a:lnSpc>
            </a:pP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- 2018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년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Google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에서 제안한 고성능</a:t>
            </a:r>
            <a:endParaRPr lang="en-US" altLang="ko-KR" sz="2000" b="1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92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Pytorch </a:t>
            </a:r>
            <a:r>
              <a:rPr lang="ko-KR" altLang="en-US" sz="3600" b="1" smtClean="0">
                <a:latin typeface="+mj-ea"/>
                <a:ea typeface="+mj-ea"/>
              </a:rPr>
              <a:t>패키지 기본 구성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73533" y="2273474"/>
            <a:ext cx="9969611" cy="53042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torch			</a:t>
            </a:r>
            <a:r>
              <a:rPr lang="ko-KR" altLang="en-US" smtClean="0">
                <a:latin typeface="+mj-ea"/>
                <a:ea typeface="+mj-ea"/>
              </a:rPr>
              <a:t>메인 네임스페이스</a:t>
            </a:r>
            <a:r>
              <a:rPr lang="en-US" altLang="ko-KR" smtClean="0">
                <a:latin typeface="+mj-ea"/>
                <a:ea typeface="+mj-ea"/>
              </a:rPr>
              <a:t> 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AutoShape 1" descr="😁"/>
          <p:cNvSpPr>
            <a:spLocks noChangeAspect="1" noChangeArrowheads="1"/>
          </p:cNvSpPr>
          <p:nvPr/>
        </p:nvSpPr>
        <p:spPr bwMode="auto">
          <a:xfrm>
            <a:off x="2921000" y="254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2" descr="🤔"/>
          <p:cNvSpPr>
            <a:spLocks noChangeAspect="1" noChangeArrowheads="1"/>
          </p:cNvSpPr>
          <p:nvPr/>
        </p:nvSpPr>
        <p:spPr bwMode="auto">
          <a:xfrm>
            <a:off x="2921000" y="254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73531" y="2905484"/>
            <a:ext cx="9969611" cy="53042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torch.autograd	</a:t>
            </a:r>
            <a:r>
              <a:rPr lang="ko-KR" altLang="en-US" smtClean="0">
                <a:latin typeface="+mj-ea"/>
                <a:ea typeface="+mj-ea"/>
              </a:rPr>
              <a:t>자동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미분 위한 함수들 포함 </a:t>
            </a:r>
            <a:r>
              <a:rPr lang="en-US" altLang="ko-KR" smtClean="0">
                <a:latin typeface="+mj-ea"/>
                <a:ea typeface="+mj-ea"/>
              </a:rPr>
              <a:t>on/off</a:t>
            </a:r>
            <a:r>
              <a:rPr lang="ko-KR" altLang="en-US" smtClean="0">
                <a:latin typeface="+mj-ea"/>
                <a:ea typeface="+mj-ea"/>
              </a:rPr>
              <a:t>제어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73530" y="3537494"/>
            <a:ext cx="9969611" cy="53042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torch.nn		</a:t>
            </a:r>
            <a:r>
              <a:rPr lang="ko-KR" altLang="en-US" smtClean="0">
                <a:latin typeface="+mj-ea"/>
                <a:ea typeface="+mj-ea"/>
              </a:rPr>
              <a:t>신경망 구축 관련 정의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73530" y="4187191"/>
            <a:ext cx="9969611" cy="53042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torch.optim		SGD </a:t>
            </a:r>
            <a:r>
              <a:rPr lang="ko-KR" altLang="en-US" smtClean="0">
                <a:latin typeface="+mj-ea"/>
                <a:ea typeface="+mj-ea"/>
              </a:rPr>
              <a:t>중심으로 한 파라미터 최적화 알고리즘 구현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8449" y="4832143"/>
            <a:ext cx="9969611" cy="53042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torch.utils.data	SGD </a:t>
            </a:r>
            <a:r>
              <a:rPr lang="ko-KR" altLang="en-US" smtClean="0">
                <a:latin typeface="+mj-ea"/>
                <a:ea typeface="+mj-ea"/>
              </a:rPr>
              <a:t>반복 연산 실행 시 미니 배치용 유틸 함수 포함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68448" y="5480008"/>
            <a:ext cx="9969611" cy="530429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torch.onnx		ONNX(Open Neural Network Exchange) </a:t>
            </a:r>
            <a:r>
              <a:rPr lang="ko-KR" altLang="en-US" smtClean="0">
                <a:latin typeface="+mj-ea"/>
                <a:ea typeface="+mj-ea"/>
              </a:rPr>
              <a:t>포맷 모델 처리 </a:t>
            </a:r>
            <a:endParaRPr lang="en-US" altLang="ko-KR" sz="1600" b="1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4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Hugging</a:t>
            </a:r>
            <a:r>
              <a:rPr lang="en-US" altLang="ko-KR" sz="2600" b="1" smtClean="0">
                <a:latin typeface="+mj-ea"/>
                <a:ea typeface="+mj-ea"/>
              </a:rPr>
              <a:t> Face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093660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복잡한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Transformer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계열의 복잡하고 큰 모델을 손쉽게 구현할 수 있도록 도와주는 라이브러리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18" y="2856614"/>
            <a:ext cx="5428773" cy="315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404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TEXT PREPROCESSING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2600" b="1" smtClean="0">
                <a:latin typeface="+mj-ea"/>
                <a:ea typeface="+mj-ea"/>
              </a:rPr>
              <a:t>spaCy </a:t>
            </a:r>
            <a:r>
              <a:rPr lang="ko-KR" altLang="en-US" sz="2600" b="1" smtClean="0">
                <a:latin typeface="+mj-ea"/>
                <a:ea typeface="+mj-ea"/>
              </a:rPr>
              <a:t>라이브러리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237973" y="2083303"/>
            <a:ext cx="9969611" cy="4368926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+mj-lt"/>
              </a:rPr>
              <a:t>뛰어난 수행 능력으로 최근 가장 주목 </a:t>
            </a:r>
            <a:r>
              <a:rPr lang="ko-KR" altLang="en-US">
                <a:solidFill>
                  <a:schemeClr val="tx1"/>
                </a:solidFill>
                <a:latin typeface="+mj-lt"/>
              </a:rPr>
              <a:t>받는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NLP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고급 자연어 처리 라이브러리</a:t>
            </a:r>
            <a:r>
              <a:rPr lang="en-US" altLang="ko-KR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한국어 지원 하지 않음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849" y="3344332"/>
            <a:ext cx="4777748" cy="31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699716"/>
            <a:ext cx="9144000" cy="5208104"/>
          </a:xfr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5400" b="1" smtClean="0"/>
              <a:t>DEEP LEARNING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1132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순환 신경망</a:t>
            </a:r>
            <a:r>
              <a:rPr lang="en-US" altLang="ko-KR" sz="2600" b="1" smtClean="0">
                <a:latin typeface="+mj-ea"/>
                <a:ea typeface="+mj-ea"/>
              </a:rPr>
              <a:t>(RNN: Recurrent Neural Network)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392299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시계열 데이터를 다루기에 최적화된 인공신경망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입력과 출력을 시퀀스 단위로 처리하는 시퀀스</a:t>
            </a:r>
            <a:r>
              <a:rPr lang="en-US" altLang="ko-KR"/>
              <a:t>(Sequence) </a:t>
            </a:r>
            <a:r>
              <a:rPr lang="ko-KR" altLang="en-US"/>
              <a:t>모델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mtClean="0">
                <a:solidFill>
                  <a:schemeClr val="tx1"/>
                </a:solidFill>
                <a:latin typeface="+mj-lt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주식 가격 데이터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음성 데이터</a:t>
            </a:r>
            <a:r>
              <a:rPr lang="en-US" altLang="ko-KR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j-lt"/>
              </a:rPr>
              <a:t>앞뒤 문맥 가진 단어 집합인 자연어 데이터</a:t>
            </a:r>
            <a:endParaRPr lang="en-US" altLang="ko-KR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84144" y="3233324"/>
            <a:ext cx="8636000" cy="14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chemeClr val="tx1"/>
                </a:solidFill>
                <a:latin typeface="+mj-ea"/>
                <a:ea typeface="+mj-ea"/>
              </a:rPr>
              <a:t>시계열 데이터란</a:t>
            </a:r>
            <a:r>
              <a:rPr lang="en-US" altLang="ko-KR" sz="2000" b="1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b="1">
                <a:solidFill>
                  <a:schemeClr val="tx1"/>
                </a:solidFill>
              </a:rPr>
              <a:t>시간축을 주심으로 </a:t>
            </a:r>
            <a:r>
              <a:rPr lang="ko-KR" altLang="en-US" b="1">
                <a:solidFill>
                  <a:srgbClr val="0070C0"/>
                </a:solidFill>
              </a:rPr>
              <a:t>현재 시간의 데이터가 앞</a:t>
            </a:r>
            <a:r>
              <a:rPr lang="en-US" altLang="ko-KR" b="1">
                <a:solidFill>
                  <a:srgbClr val="0070C0"/>
                </a:solidFill>
              </a:rPr>
              <a:t>,</a:t>
            </a:r>
            <a:r>
              <a:rPr lang="ko-KR" altLang="en-US" b="1">
                <a:solidFill>
                  <a:srgbClr val="0070C0"/>
                </a:solidFill>
              </a:rPr>
              <a:t>뒤 시간의 데이터와 연관관계</a:t>
            </a:r>
            <a:r>
              <a:rPr lang="ko-KR" altLang="en-US" b="1">
                <a:solidFill>
                  <a:schemeClr val="tx1"/>
                </a:solidFill>
              </a:rPr>
              <a:t> 가지는 데이터</a:t>
            </a:r>
            <a:endParaRPr lang="ko-KR" altLang="en-US" b="1">
              <a:solidFill>
                <a:srgbClr val="0070C0"/>
              </a:solidFill>
            </a:endParaRP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41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순환 신경망</a:t>
            </a:r>
            <a:r>
              <a:rPr lang="en-US" altLang="ko-KR" sz="2600" b="1" smtClean="0">
                <a:latin typeface="+mj-ea"/>
                <a:ea typeface="+mj-ea"/>
              </a:rPr>
              <a:t>(RNN: Recurrent Neural Network)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43386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구조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4" y="2384648"/>
            <a:ext cx="5489575" cy="3792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032000" y="2816874"/>
            <a:ext cx="2590800" cy="9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이전 시간</a:t>
            </a:r>
            <a:r>
              <a:rPr lang="en-US" altLang="ko-KR" b="1"/>
              <a:t>(t-1) </a:t>
            </a:r>
            <a:r>
              <a:rPr lang="ko-KR" altLang="en-US" b="1"/>
              <a:t>은닉층</a:t>
            </a:r>
          </a:p>
          <a:p>
            <a:pPr algn="ctr"/>
            <a:r>
              <a:rPr lang="ko-KR" altLang="en-US" b="1" smtClean="0"/>
              <a:t>결과값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2087576" y="4663991"/>
            <a:ext cx="2590800" cy="77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다음 </a:t>
            </a:r>
            <a:r>
              <a:rPr lang="ko-KR" altLang="en-US" b="1"/>
              <a:t>시간</a:t>
            </a:r>
            <a:r>
              <a:rPr lang="en-US" altLang="ko-KR" b="1"/>
              <a:t>(</a:t>
            </a:r>
            <a:r>
              <a:rPr lang="en-US" altLang="ko-KR" b="1" smtClean="0"/>
              <a:t>t) </a:t>
            </a:r>
            <a:r>
              <a:rPr lang="ko-KR" altLang="en-US" b="1" smtClean="0"/>
              <a:t>은닉층</a:t>
            </a:r>
            <a:endParaRPr lang="ko-KR" altLang="en-US" b="1"/>
          </a:p>
        </p:txBody>
      </p:sp>
      <p:sp>
        <p:nvSpPr>
          <p:cNvPr id="8" name="아래쪽 화살표 7"/>
          <p:cNvSpPr/>
          <p:nvPr/>
        </p:nvSpPr>
        <p:spPr>
          <a:xfrm>
            <a:off x="2205270" y="3805573"/>
            <a:ext cx="2349500" cy="798784"/>
          </a:xfrm>
          <a:prstGeom prst="downArrow">
            <a:avLst>
              <a:gd name="adj1" fmla="val 68317"/>
              <a:gd name="adj2" fmla="val 34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은닉상태</a:t>
            </a:r>
            <a:endParaRPr lang="en-US" altLang="ko-KR" sz="1400" smtClean="0"/>
          </a:p>
          <a:p>
            <a:pPr algn="ctr"/>
            <a:r>
              <a:rPr lang="en-US" altLang="ko-KR" sz="1400" smtClean="0"/>
              <a:t>(hidden state)</a:t>
            </a:r>
            <a:endParaRPr lang="ko-KR" altLang="en-US" sz="1400"/>
          </a:p>
        </p:txBody>
      </p:sp>
      <p:sp>
        <p:nvSpPr>
          <p:cNvPr id="10" name="오른쪽 화살표 9"/>
          <p:cNvSpPr/>
          <p:nvPr/>
        </p:nvSpPr>
        <p:spPr>
          <a:xfrm>
            <a:off x="1352494" y="4449114"/>
            <a:ext cx="679506" cy="1100786"/>
          </a:xfrm>
          <a:prstGeom prst="rightArrow">
            <a:avLst>
              <a:gd name="adj1" fmla="val 50000"/>
              <a:gd name="adj2" fmla="val 3691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</a:t>
            </a:r>
            <a:endParaRPr lang="ko-KR" altLang="en-US"/>
          </a:p>
        </p:txBody>
      </p:sp>
      <p:sp>
        <p:nvSpPr>
          <p:cNvPr id="11" name="설명선 2 10"/>
          <p:cNvSpPr/>
          <p:nvPr/>
        </p:nvSpPr>
        <p:spPr>
          <a:xfrm>
            <a:off x="8279932" y="3020502"/>
            <a:ext cx="1375795" cy="5285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84"/>
              <a:gd name="adj6" fmla="val -218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메모리셀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RNN </a:t>
            </a:r>
            <a:r>
              <a:rPr lang="ko-KR" altLang="en-US" sz="1600" smtClean="0"/>
              <a:t>셀</a:t>
            </a:r>
            <a:endParaRPr lang="ko-KR" altLang="en-US" sz="1600"/>
          </a:p>
        </p:txBody>
      </p:sp>
      <p:sp>
        <p:nvSpPr>
          <p:cNvPr id="13" name="설명선 2 12"/>
          <p:cNvSpPr/>
          <p:nvPr/>
        </p:nvSpPr>
        <p:spPr>
          <a:xfrm>
            <a:off x="8279933" y="4184861"/>
            <a:ext cx="1375795" cy="5285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284"/>
              <a:gd name="adj6" fmla="val -218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메모리셀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RNN </a:t>
            </a:r>
            <a:r>
              <a:rPr lang="ko-KR" altLang="en-US" sz="1600" smtClean="0"/>
              <a:t>셀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73332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순환 신경망</a:t>
            </a:r>
            <a:r>
              <a:rPr lang="en-US" altLang="ko-KR" sz="2600" b="1" smtClean="0">
                <a:latin typeface="+mj-ea"/>
                <a:ea typeface="+mj-ea"/>
              </a:rPr>
              <a:t>(RNN: Recurrent Neural Network)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43386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구조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11" y="2360146"/>
            <a:ext cx="7554521" cy="35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3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순환 신경망</a:t>
            </a:r>
            <a:r>
              <a:rPr lang="en-US" altLang="ko-KR" sz="2600" b="1" smtClean="0">
                <a:latin typeface="+mj-ea"/>
                <a:ea typeface="+mj-ea"/>
              </a:rPr>
              <a:t>(RNN: Recurrent Neural Network)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43386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다양한 구성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입력과 출력 길이 다르게 설계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49" y="2934481"/>
            <a:ext cx="9177556" cy="28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순환 신경망</a:t>
            </a:r>
            <a:r>
              <a:rPr lang="en-US" altLang="ko-KR" sz="2600" b="1" smtClean="0">
                <a:latin typeface="+mj-ea"/>
                <a:ea typeface="+mj-ea"/>
              </a:rPr>
              <a:t>(RNN: Recurrent Neural Network)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21669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장점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0070C0"/>
                </a:solidFill>
                <a:latin typeface="+mj-lt"/>
              </a:rPr>
              <a:t>이전 상태에 대한 정보를 메모리형태로 저장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 가능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시계열 데이터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순서가 중요한 데이터에 적합함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인간의 언어의 앞뒤 문맥을 가지고 단어 예측하는 경우 적합함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945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Char-RNN</a:t>
            </a:r>
            <a:r>
              <a:rPr lang="ko-KR" altLang="en-US" sz="2600" b="1" smtClean="0">
                <a:latin typeface="+mj-ea"/>
                <a:ea typeface="+mj-ea"/>
              </a:rPr>
              <a:t>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39322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하나의 글자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(character)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를 </a:t>
            </a:r>
            <a:r>
              <a:rPr lang="en-US" altLang="ko-KR" sz="2000" b="1" smtClean="0">
                <a:solidFill>
                  <a:schemeClr val="tx1"/>
                </a:solidFill>
                <a:latin typeface="+mj-lt"/>
              </a:rPr>
              <a:t>RNN</a:t>
            </a:r>
            <a:r>
              <a:rPr lang="ko-KR" altLang="en-US" sz="2000" b="1" smtClean="0">
                <a:solidFill>
                  <a:schemeClr val="tx1"/>
                </a:solidFill>
                <a:latin typeface="+mj-lt"/>
              </a:rPr>
              <a:t>의 입력값으로 받고 다음에 올 글자 예측</a:t>
            </a:r>
            <a:endParaRPr lang="en-US" altLang="ko-KR" sz="2000" b="1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타겟 데이터 </a:t>
            </a:r>
            <a:r>
              <a:rPr lang="en-US" altLang="ko-KR" b="1" smtClean="0">
                <a:solidFill>
                  <a:srgbClr val="0070C0"/>
                </a:solidFill>
                <a:latin typeface="+mj-lt"/>
              </a:rPr>
              <a:t>: </a:t>
            </a: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입력 문장에서 한 글자씩 뒤로 민 형태</a:t>
            </a:r>
            <a:endParaRPr lang="en-US" altLang="ko-KR" b="1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구조적 특징을 가진 텍스트에 적합 </a:t>
            </a:r>
            <a:r>
              <a:rPr lang="en-US" altLang="ko-KR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  </a:t>
            </a:r>
            <a:r>
              <a:rPr lang="ko-KR" altLang="en-US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희곡</a:t>
            </a:r>
            <a:r>
              <a:rPr lang="en-US" altLang="ko-KR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ko-KR" altLang="en-US" b="1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프로그래밍 소스 코드</a:t>
            </a:r>
            <a:endParaRPr lang="en-US" altLang="ko-KR" b="1" smtClean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예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목적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: HELLO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문장 학습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입력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:  (H, E), (E, L), (L, L), (L, O)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출력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: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학습에 사용되는 전체 문자 집합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               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문자에 대한 확률 </a:t>
            </a:r>
            <a:endParaRPr lang="ko-KR" altLang="en-US" b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3880764"/>
            <a:ext cx="4173510" cy="1904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863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Char-RNN</a:t>
            </a:r>
            <a:r>
              <a:rPr lang="ko-KR" altLang="en-US" sz="2600" b="1" smtClean="0">
                <a:latin typeface="+mj-ea"/>
                <a:ea typeface="+mj-ea"/>
              </a:rPr>
              <a:t>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33988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sz="2400" b="1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Argmax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전체 단어 집합별 확률값 중 가장 확률이 큰 단어를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random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추출하는 방식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Categorical Distribution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확률기반으로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random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ko-KR" altLang="en-US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55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30686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+mj-ea"/>
                <a:ea typeface="+mj-ea"/>
              </a:rPr>
              <a:t>다차원 데이터를 담는 수학 객체</a:t>
            </a:r>
            <a:endParaRPr lang="en-US" altLang="ko-KR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+mj-ea"/>
                <a:ea typeface="+mj-ea"/>
              </a:rPr>
              <a:t>모델의 입력</a:t>
            </a:r>
            <a:r>
              <a:rPr lang="en-US" altLang="ko-KR" smtClean="0">
                <a:latin typeface="+mj-ea"/>
                <a:ea typeface="+mj-ea"/>
              </a:rPr>
              <a:t>(Input)</a:t>
            </a:r>
            <a:r>
              <a:rPr lang="ko-KR" altLang="en-US" smtClean="0">
                <a:latin typeface="+mj-ea"/>
                <a:ea typeface="+mj-ea"/>
              </a:rPr>
              <a:t>과 출력</a:t>
            </a:r>
            <a:r>
              <a:rPr lang="en-US" altLang="ko-KR" smtClean="0">
                <a:latin typeface="+mj-ea"/>
                <a:ea typeface="+mj-ea"/>
              </a:rPr>
              <a:t>(Output)</a:t>
            </a:r>
            <a:r>
              <a:rPr lang="ko-KR" altLang="en-US" smtClean="0">
                <a:latin typeface="+mj-ea"/>
                <a:ea typeface="+mj-ea"/>
              </a:rPr>
              <a:t>에 사용</a:t>
            </a:r>
            <a:endParaRPr lang="en-US" altLang="ko-KR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+mj-ea"/>
                <a:ea typeface="+mj-ea"/>
              </a:rPr>
              <a:t>종류</a:t>
            </a:r>
            <a:r>
              <a:rPr lang="en-US" altLang="ko-KR" smtClean="0"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ko-KR" sz="2400" smtClean="0">
                <a:latin typeface="+mj-ea"/>
                <a:ea typeface="+mj-ea"/>
              </a:rPr>
              <a:t>  </a:t>
            </a:r>
            <a:r>
              <a:rPr lang="en-US" altLang="ko-KR" sz="2000" smtClean="0">
                <a:latin typeface="+mj-ea"/>
                <a:ea typeface="+mj-ea"/>
              </a:rPr>
              <a:t>scalar      vector            matrix                  3D-Tensor     ND-Tensor</a:t>
            </a:r>
          </a:p>
          <a:p>
            <a:pPr>
              <a:lnSpc>
                <a:spcPct val="150000"/>
              </a:lnSpc>
            </a:pPr>
            <a:endParaRPr lang="en-US" altLang="ko-KR" sz="2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9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latin typeface="+mj-ea"/>
                <a:ea typeface="+mj-ea"/>
              </a:rPr>
              <a:t>	     0D	        1D	        2D		  3D 		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3469641"/>
            <a:ext cx="6803334" cy="19940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69640" y="5979160"/>
            <a:ext cx="7660640" cy="254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smtClean="0"/>
              <a:t>        (</a:t>
            </a:r>
            <a:r>
              <a:rPr lang="en-US" altLang="ko-KR" sz="1400"/>
              <a:t>Batch size</a:t>
            </a:r>
            <a:r>
              <a:rPr lang="en-US" altLang="ko-KR" sz="1400" smtClean="0"/>
              <a:t>, )         (Batch size, dim)             (Batch size, width, height)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75077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LSTM</a:t>
            </a:r>
            <a:r>
              <a:rPr lang="ko-KR" altLang="en-US" sz="2600" b="1" smtClean="0">
                <a:latin typeface="+mj-ea"/>
                <a:ea typeface="+mj-ea"/>
              </a:rPr>
              <a:t>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339880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sz="2400" b="1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Argmax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전체 단어 집합별 확률값 중 가장 확률이 큰 단어를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random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추출하는 방식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Categorical Distribution 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확률기반으로 </a:t>
            </a:r>
            <a:r>
              <a:rPr lang="en-US" altLang="ko-KR" b="1" smtClean="0">
                <a:solidFill>
                  <a:schemeClr val="tx1"/>
                </a:solidFill>
                <a:latin typeface="+mj-lt"/>
              </a:rPr>
              <a:t>random </a:t>
            </a:r>
            <a:r>
              <a:rPr lang="ko-KR" altLang="en-US" b="1" smtClean="0">
                <a:solidFill>
                  <a:schemeClr val="tx1"/>
                </a:solidFill>
                <a:latin typeface="+mj-lt"/>
              </a:rPr>
              <a:t>샘플링</a:t>
            </a:r>
            <a:endParaRPr lang="en-US" altLang="ko-KR" b="1" smtClean="0">
              <a:solidFill>
                <a:schemeClr val="tx1"/>
              </a:solidFill>
              <a:latin typeface="+mj-lt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ko-KR" altLang="en-US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545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/>
              <a:t>DEEP LEARNING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600" b="1" smtClean="0">
                <a:latin typeface="+mj-ea"/>
                <a:ea typeface="+mj-ea"/>
              </a:rPr>
              <a:t> </a:t>
            </a:r>
            <a:r>
              <a:rPr lang="en-US" altLang="ko-KR" sz="2600" b="1" smtClean="0">
                <a:latin typeface="+mj-ea"/>
                <a:ea typeface="+mj-ea"/>
              </a:rPr>
              <a:t>GRU(</a:t>
            </a:r>
            <a:r>
              <a:rPr lang="en-US" altLang="ko-KR" b="1"/>
              <a:t>Gated </a:t>
            </a:r>
            <a:r>
              <a:rPr lang="en-US" altLang="ko-KR" b="1"/>
              <a:t>Recurrent </a:t>
            </a:r>
            <a:r>
              <a:rPr lang="en-US" altLang="ko-KR" b="1" smtClean="0"/>
              <a:t>Unit)</a:t>
            </a:r>
            <a:r>
              <a:rPr lang="ko-KR" altLang="en-US" sz="2600" b="1" smtClean="0">
                <a:latin typeface="+mj-ea"/>
                <a:ea typeface="+mj-ea"/>
              </a:rPr>
              <a:t> 모델</a:t>
            </a:r>
            <a:r>
              <a:rPr lang="ko-KR" altLang="en-US" sz="2600" b="1" smtClean="0">
                <a:latin typeface="+mj-ea"/>
                <a:ea typeface="+mj-ea"/>
              </a:rPr>
              <a:t> 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11194" y="2100297"/>
            <a:ext cx="9969611" cy="4384393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2014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년 뉴욕대학교 조경현 교수님이 집필한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논문에서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제안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LSTM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장기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의존성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문제 해결책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유지하면서</a:t>
            </a:r>
            <a:r>
              <a:rPr lang="en-US" altLang="ko-KR" sz="200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은닉 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상태 업데이트 계산을 줄여줌</a:t>
            </a:r>
            <a:endParaRPr lang="en-US" altLang="ko-KR" sz="2000" smtClean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GRU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는 성능은 </a:t>
            </a:r>
            <a:r>
              <a:rPr lang="en-US" altLang="ko-KR" sz="2000">
                <a:solidFill>
                  <a:schemeClr val="tx1"/>
                </a:solidFill>
                <a:latin typeface="+mj-lt"/>
              </a:rPr>
              <a:t>LSTM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과 유사하면서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복잡했던 </a:t>
            </a:r>
            <a:r>
              <a:rPr lang="en-US" altLang="ko-KR" sz="2000" smtClean="0">
                <a:solidFill>
                  <a:schemeClr val="tx1"/>
                </a:solidFill>
                <a:latin typeface="+mj-lt"/>
              </a:rPr>
              <a:t>LSTM</a:t>
            </a:r>
            <a:r>
              <a:rPr lang="ko-KR" altLang="en-US" sz="2000" smtClean="0">
                <a:solidFill>
                  <a:schemeClr val="tx1"/>
                </a:solidFill>
                <a:latin typeface="+mj-lt"/>
              </a:rPr>
              <a:t> 구조 </a:t>
            </a:r>
            <a:r>
              <a:rPr lang="ko-KR" altLang="en-US" sz="2000">
                <a:solidFill>
                  <a:schemeClr val="tx1"/>
                </a:solidFill>
                <a:latin typeface="+mj-lt"/>
              </a:rPr>
              <a:t>간단화 </a:t>
            </a:r>
            <a:endParaRPr lang="ko-KR" altLang="en-US" sz="16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82" y="3723673"/>
            <a:ext cx="3377717" cy="2572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90" y="4100270"/>
            <a:ext cx="4762893" cy="19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smtClean="0">
                <a:latin typeface="+mj-ea"/>
                <a:ea typeface="+mj-ea"/>
              </a:rPr>
              <a:t>Tensor </a:t>
            </a:r>
            <a:r>
              <a:rPr lang="ko-KR" altLang="en-US" sz="2000" smtClean="0">
                <a:latin typeface="+mj-ea"/>
                <a:ea typeface="+mj-ea"/>
              </a:rPr>
              <a:t>속성</a:t>
            </a:r>
            <a:r>
              <a:rPr lang="en-US" altLang="ko-KR" sz="2000" smtClean="0">
                <a:latin typeface="+mj-ea"/>
                <a:ea typeface="+mj-ea"/>
              </a:rPr>
              <a:t>(Attribute)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+mj-ea"/>
                <a:ea typeface="+mj-ea"/>
              </a:rPr>
              <a:t>모양 </a:t>
            </a:r>
            <a:r>
              <a:rPr lang="en-US" altLang="ko-KR" sz="1600" smtClean="0">
                <a:latin typeface="+mj-ea"/>
                <a:ea typeface="+mj-ea"/>
              </a:rPr>
              <a:t>	shape    </a:t>
            </a:r>
            <a:r>
              <a:rPr lang="en-US" altLang="ko-KR" sz="1600" smtClean="0">
                <a:latin typeface="+mj-ea"/>
                <a:ea typeface="+mj-ea"/>
                <a:sym typeface="Wingdings" panose="05000000000000000000" pitchFamily="2" charset="2"/>
              </a:rPr>
              <a:t> size( )</a:t>
            </a:r>
            <a:endParaRPr lang="en-US" altLang="ko-KR" sz="160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+mj-ea"/>
                <a:ea typeface="+mj-ea"/>
              </a:rPr>
              <a:t>자료형 </a:t>
            </a:r>
            <a:r>
              <a:rPr lang="en-US" altLang="ko-KR" sz="1600" smtClean="0">
                <a:latin typeface="+mj-ea"/>
                <a:ea typeface="+mj-ea"/>
              </a:rPr>
              <a:t>	dtype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smtClean="0">
                <a:solidFill>
                  <a:srgbClr val="FF01E7"/>
                </a:solidFill>
                <a:latin typeface="+mj-ea"/>
                <a:ea typeface="+mj-ea"/>
              </a:rPr>
              <a:t>장치    </a:t>
            </a:r>
            <a:r>
              <a:rPr lang="en-US" altLang="ko-KR" sz="1600" b="1" smtClean="0">
                <a:solidFill>
                  <a:srgbClr val="FF01E7"/>
                </a:solidFill>
                <a:latin typeface="+mj-ea"/>
                <a:ea typeface="+mj-ea"/>
              </a:rPr>
              <a:t>	device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+mj-ea"/>
                <a:ea typeface="+mj-ea"/>
              </a:rPr>
              <a:t>데이터별 </a:t>
            </a:r>
            <a:r>
              <a:rPr lang="en-US" altLang="ko-KR" sz="2000" smtClean="0">
                <a:latin typeface="+mj-ea"/>
                <a:ea typeface="+mj-ea"/>
              </a:rPr>
              <a:t>Tensor </a:t>
            </a:r>
            <a:r>
              <a:rPr lang="ko-KR" altLang="en-US" sz="2000" smtClean="0">
                <a:latin typeface="+mj-ea"/>
                <a:ea typeface="+mj-ea"/>
              </a:rPr>
              <a:t>타입</a:t>
            </a:r>
            <a:endParaRPr lang="en-US" altLang="ko-KR" sz="200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mtClean="0">
                <a:solidFill>
                  <a:srgbClr val="0070C0"/>
                </a:solidFill>
                <a:latin typeface="+mj-ea"/>
                <a:ea typeface="+mj-ea"/>
              </a:rPr>
              <a:t>3D Tensor : </a:t>
            </a:r>
            <a:r>
              <a:rPr lang="ko-KR" altLang="en-US" sz="1600" b="1" smtClean="0">
                <a:solidFill>
                  <a:srgbClr val="0070C0"/>
                </a:solidFill>
                <a:latin typeface="+mj-ea"/>
                <a:ea typeface="+mj-ea"/>
              </a:rPr>
              <a:t>시계열 </a:t>
            </a:r>
            <a:r>
              <a:rPr lang="en-US" altLang="ko-KR" sz="1600" b="1" smtClean="0">
                <a:solidFill>
                  <a:srgbClr val="0070C0"/>
                </a:solidFill>
                <a:latin typeface="+mj-ea"/>
                <a:ea typeface="+mj-ea"/>
              </a:rPr>
              <a:t>&amp; </a:t>
            </a:r>
            <a:r>
              <a:rPr lang="ko-KR" altLang="en-US" sz="1600" b="1" smtClean="0">
                <a:solidFill>
                  <a:srgbClr val="0070C0"/>
                </a:solidFill>
                <a:latin typeface="+mj-ea"/>
                <a:ea typeface="+mj-ea"/>
              </a:rPr>
              <a:t>시퀀스 데이터</a:t>
            </a:r>
            <a:r>
              <a:rPr lang="en-US" altLang="ko-KR" sz="1600" b="1" smtClean="0">
                <a:solidFill>
                  <a:srgbClr val="0070C0"/>
                </a:solidFill>
                <a:latin typeface="+mj-ea"/>
                <a:ea typeface="+mj-ea"/>
              </a:rPr>
              <a:t>	shape(sample, timesteps, feature)</a:t>
            </a:r>
            <a:endParaRPr lang="en-US" altLang="ko-KR" sz="1600" b="1">
              <a:solidFill>
                <a:srgbClr val="0070C0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+mj-ea"/>
                <a:ea typeface="+mj-ea"/>
              </a:rPr>
              <a:t>4D Tensor : Image			shape(samples, height, width, channels)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+mj-ea"/>
                <a:ea typeface="+mj-ea"/>
              </a:rPr>
              <a:t>5D Tensor : Video			shape(samples, frames, height, width, channels)</a:t>
            </a:r>
          </a:p>
        </p:txBody>
      </p:sp>
    </p:spTree>
    <p:extLst>
      <p:ext uri="{BB962C8B-B14F-4D97-AF65-F5344CB8AC3E}">
        <p14:creationId xmlns:p14="http://schemas.microsoft.com/office/powerpoint/2010/main" val="13887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smtClean="0"/>
              <a:t>ABOUT  PYTORCH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>
            <a:normAutofit/>
          </a:bodyPr>
          <a:lstStyle/>
          <a:p>
            <a:r>
              <a:rPr lang="en-US" altLang="ko-KR" sz="3600" b="1" smtClean="0">
                <a:latin typeface="+mj-ea"/>
                <a:ea typeface="+mj-ea"/>
              </a:rPr>
              <a:t>Tensor</a:t>
            </a:r>
            <a:endParaRPr lang="en-US" altLang="ko-KR" sz="2600" b="1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8200" y="1168842"/>
            <a:ext cx="10515600" cy="0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384189" y="2099012"/>
            <a:ext cx="9969611" cy="4048828"/>
          </a:xfrm>
          <a:prstGeom prst="roundRect">
            <a:avLst>
              <a:gd name="adj" fmla="val 3031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0" tIns="0" bIns="216000" rtlCol="0" anchor="t" anchorCtr="0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latin typeface="+mj-ea"/>
                <a:ea typeface="+mj-ea"/>
              </a:rPr>
              <a:t>자료형 </a:t>
            </a:r>
            <a:r>
              <a:rPr lang="en-US" altLang="ko-KR" sz="2000"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2000" smtClean="0">
                <a:latin typeface="+mj-ea"/>
                <a:ea typeface="+mj-ea"/>
                <a:hlinkClick r:id="rId2"/>
              </a:rPr>
              <a:t>pytorch.org/docs/stable/tensors.html</a:t>
            </a:r>
            <a:endParaRPr lang="en-US" altLang="ko-KR" sz="2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+mj-ea"/>
                <a:ea typeface="+mj-ea"/>
              </a:rPr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3" y="2717166"/>
            <a:ext cx="7415088" cy="3206556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6884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3127</Words>
  <Application>Microsoft Office PowerPoint</Application>
  <PresentationFormat>와이드스크린</PresentationFormat>
  <Paragraphs>578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6" baseType="lpstr">
      <vt:lpstr>나눔스퀘어라운드 Regular</vt:lpstr>
      <vt:lpstr>맑은 고딕</vt:lpstr>
      <vt:lpstr>Arial</vt:lpstr>
      <vt:lpstr>Wingdings</vt:lpstr>
      <vt:lpstr>Office 테마</vt:lpstr>
      <vt:lpstr>ABOUT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 PYTORCH</vt:lpstr>
      <vt:lpstr>ABOUT NLP  (Natural Language Processing)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ABOUT NLP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TEXT 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Windows User</dc:creator>
  <cp:lastModifiedBy>Windows User</cp:lastModifiedBy>
  <cp:revision>94</cp:revision>
  <dcterms:created xsi:type="dcterms:W3CDTF">2022-09-06T22:13:29Z</dcterms:created>
  <dcterms:modified xsi:type="dcterms:W3CDTF">2022-09-26T07:27:18Z</dcterms:modified>
</cp:coreProperties>
</file>