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Q7xhgpo1k6QQsamnlBkWfrAv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69A63-C64E-4E3F-9BBC-4B5AEE9D9B66}">
  <a:tblStyle styleId="{9E169A63-C64E-4E3F-9BBC-4B5AEE9D9B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82f3f442_3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82f3f442_3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d3ebda41_1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1d3ebda41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ifs.go.kr/red/main.red" TargetMode="External"/><Relationship Id="rId4" Type="http://schemas.openxmlformats.org/officeDocument/2006/relationships/hyperlink" Target="https://www.hira.or.kr/main.do" TargetMode="External"/><Relationship Id="rId5" Type="http://schemas.openxmlformats.org/officeDocument/2006/relationships/hyperlink" Target="https://data.kma.go.kr/cmmn/main.do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data.go.kr/data/15057069/openapi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871625" y="3035100"/>
            <a:ext cx="70635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lang="ko-KR" sz="4995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적조 예측 서비스 제공</a:t>
            </a:r>
            <a:endParaRPr b="1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0" lang="ko-KR" sz="4995" u="none" cap="none" strike="noStrike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프로젝트 계획서</a:t>
            </a:r>
            <a:endParaRPr b="1" i="0" sz="4995" u="none" cap="none" strike="noStrike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2573616" y="1981199"/>
            <a:ext cx="0" cy="2743200"/>
          </a:xfrm>
          <a:prstGeom prst="straightConnector1">
            <a:avLst/>
          </a:prstGeom>
          <a:noFill/>
          <a:ln cap="flat" cmpd="sng" w="28575">
            <a:solidFill>
              <a:srgbClr val="3B48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8399550" y="5608600"/>
            <a:ext cx="3086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2022. 10. 0</a:t>
            </a:r>
            <a:r>
              <a:rPr b="1" lang="ko-KR" sz="2600">
                <a:solidFill>
                  <a:srgbClr val="3B4850"/>
                </a:solidFill>
              </a:rPr>
              <a:t>4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5600" u="none" cap="none" strike="noStrike">
              <a:solidFill>
                <a:srgbClr val="3B4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2871625" y="2057400"/>
            <a:ext cx="3417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1" lang="ko-KR" sz="4095">
                <a:solidFill>
                  <a:srgbClr val="3B4850"/>
                </a:solidFill>
              </a:rPr>
              <a:t>4조 사조참치</a:t>
            </a:r>
            <a:endParaRPr b="1" i="1" sz="4095" cap="none" strike="noStrike">
              <a:solidFill>
                <a:srgbClr val="3B48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3315750" y="2354050"/>
            <a:ext cx="522600" cy="2646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73200" y="1911925"/>
            <a:ext cx="6045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구성도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시퀀스 다이어그렘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조직 및 역할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일정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예상 이슈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남해 적조 현상 예측 서비스 제공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7367136" y="11091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7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ko-KR" sz="1800">
                <a:solidFill>
                  <a:schemeClr val="dk1"/>
                </a:solidFill>
              </a:rPr>
              <a:t>4일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626268" y="11092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1316696" y="1882798"/>
            <a:ext cx="9558596" cy="4516768"/>
            <a:chOff x="1655975" y="1618427"/>
            <a:chExt cx="8612900" cy="4778132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1655975" y="1618427"/>
              <a:ext cx="8612900" cy="4778132"/>
              <a:chOff x="1551476" y="1784062"/>
              <a:chExt cx="8612900" cy="284700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1551476" y="1784062"/>
                <a:ext cx="3878400" cy="303000"/>
              </a:xfrm>
              <a:prstGeom prst="rect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3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배 경</a:t>
                </a:r>
                <a:endParaRPr b="1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ar03" id="56" name="Google Shape;5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4713353" y="3132024"/>
                <a:ext cx="2289146" cy="531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3"/>
              <p:cNvSpPr/>
              <p:nvPr/>
            </p:nvSpPr>
            <p:spPr>
              <a:xfrm>
                <a:off x="1551476" y="216416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매년 지구온난화의 영향으로 적조 현상이 발생하고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적조는 양식장의 어패류를 집단 폐사 시킬 뿐 아니라 연안 환경 및 바다 생태계에 악영향을 미친다.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우리나라 남해안에서 주로 발생하였지만, 점차 동해안 및 서해안으로 영역이 증가하는 추세이다.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기존 적조 관련 데이터 수집 방법은 많은 비용이 요구된다.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적조에 의한 양식어업의 피해는 매년 발생하고 있으며, 매년 적조 방제에 많은 비용을 소비하고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285976" y="216415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발생을 미리 예측하여, 적조에 대한 피해 및 방제 비용을 최소화 시킨다.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수온, 일조량, 기온, 강수량 등의 접근하기 쉬운 환경 변수를 이용해 적조를 예측하는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LSTM 기법을 사용하여 모델의 성능향상을 이끌어내 안정적인 회귀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예측모델을 통해 적조 발생 예측일과 발생 당일 이후 6일을 포함한 총 7일간의 적조 밀도를 분석한다.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6390467" y="1618465"/>
              <a:ext cx="3878400" cy="5085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목 적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79425" y="874770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</a:t>
            </a:r>
            <a:r>
              <a:rPr lang="ko-KR"/>
              <a:t>는 적조 예측 정보와 적조 알림 정보를 제공하는 것이 구축범위입니다.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314315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/>
              <a:t>국립수산과학원-적조정보시스템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3"/>
              </a:rPr>
              <a:t>https://www.nifs.go.kr/red/main.red</a:t>
            </a:r>
            <a:endParaRPr b="0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79425" y="233100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기상청 - 기상자료 개방포털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5"/>
              </a:rPr>
              <a:t>https://data.kma.go.kr/cmmn/main.do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68" name="Google Shape;68;p4"/>
          <p:cNvCxnSpPr/>
          <p:nvPr/>
        </p:nvCxnSpPr>
        <p:spPr>
          <a:xfrm>
            <a:off x="481495" y="2245060"/>
            <a:ext cx="3778500" cy="11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4"/>
          <p:cNvSpPr/>
          <p:nvPr/>
        </p:nvSpPr>
        <p:spPr>
          <a:xfrm>
            <a:off x="5102088" y="2361525"/>
            <a:ext cx="28725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적조 정보시스템과 기상청의 과거 자료를 활용하여 적조 예측 모델 개발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적조정보 API로 부터 실시간 적조 정보를 받아와 다듬어 실시간 정보 제공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기상청 API로부터 날씨 데이터 및 관광 정보 데이터에서 관광 정보를 수집하여 제공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53155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"/>
          <p:cNvCxnSpPr/>
          <p:nvPr/>
        </p:nvCxnSpPr>
        <p:spPr>
          <a:xfrm>
            <a:off x="5116200" y="2213738"/>
            <a:ext cx="2844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4"/>
          <p:cNvSpPr/>
          <p:nvPr/>
        </p:nvSpPr>
        <p:spPr>
          <a:xfrm>
            <a:off x="5723447" y="1668600"/>
            <a:ext cx="16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479675" y="4767450"/>
            <a:ext cx="3778500" cy="44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개인 위치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675" y="5298200"/>
            <a:ext cx="3778500" cy="44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개인 정보 데이터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5" name="Google Shape;7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52783" y="3910231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8818500" y="2361525"/>
            <a:ext cx="27000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적조 예측 정보 제공을 통한 빠른 대응으로 양식업 및 관광객의 피해 절감</a:t>
            </a:r>
            <a:endParaRPr b="1"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발생한 적조 정보를 빠르게 파악하여 양식업 종사자 및 관광객들이 안심할수 있고 빠르게 대응할 수 있음</a:t>
            </a:r>
            <a:endParaRPr b="1"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-KR" sz="1100">
                <a:solidFill>
                  <a:schemeClr val="dk1"/>
                </a:solidFill>
              </a:rPr>
              <a:t>수산업 종사자 및 관광객에게 유용한 정보 제공으로 시스템 사용률을 높이고 수익 창출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479675" y="395530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국립수산과학원-적조정보 API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7"/>
              </a:rPr>
              <a:t>https://www.data.go.kr/data/15057069/openapi.do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8" name="Google Shape;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869195" y="4025243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930600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기대 효과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8818500" y="2182150"/>
            <a:ext cx="2679000" cy="3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e82f3f442_33_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</a:t>
            </a:r>
            <a:r>
              <a:rPr lang="ko-KR"/>
              <a:t>구성도</a:t>
            </a:r>
            <a:endParaRPr/>
          </a:p>
        </p:txBody>
      </p:sp>
      <p:grpSp>
        <p:nvGrpSpPr>
          <p:cNvPr id="86" name="Google Shape;86;g15e82f3f442_33_1"/>
          <p:cNvGrpSpPr/>
          <p:nvPr/>
        </p:nvGrpSpPr>
        <p:grpSpPr>
          <a:xfrm>
            <a:off x="479435" y="977975"/>
            <a:ext cx="10194039" cy="5532950"/>
            <a:chOff x="-463382" y="957801"/>
            <a:chExt cx="10025609" cy="5532950"/>
          </a:xfrm>
        </p:grpSpPr>
        <p:sp>
          <p:nvSpPr>
            <p:cNvPr id="87" name="Google Shape;87;g15e82f3f442_33_1"/>
            <p:cNvSpPr/>
            <p:nvPr/>
          </p:nvSpPr>
          <p:spPr>
            <a:xfrm>
              <a:off x="2630727" y="1823951"/>
              <a:ext cx="6931500" cy="4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5e82f3f442_33_1"/>
            <p:cNvSpPr/>
            <p:nvPr/>
          </p:nvSpPr>
          <p:spPr>
            <a:xfrm>
              <a:off x="-463382" y="3549124"/>
              <a:ext cx="1203900" cy="1178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U</a:t>
              </a:r>
              <a:r>
                <a:rPr b="1" lang="ko-KR" sz="1500"/>
                <a:t>ser</a:t>
              </a:r>
              <a:endParaRPr b="1" sz="1500"/>
            </a:p>
          </p:txBody>
        </p:sp>
        <p:sp>
          <p:nvSpPr>
            <p:cNvPr id="89" name="Google Shape;89;g15e82f3f442_33_1"/>
            <p:cNvSpPr txBox="1"/>
            <p:nvPr/>
          </p:nvSpPr>
          <p:spPr>
            <a:xfrm>
              <a:off x="878612" y="4380176"/>
              <a:ext cx="1614000" cy="13392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예측값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날씨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광고 제공</a:t>
              </a:r>
              <a:endParaRPr b="1" sz="1500"/>
            </a:p>
          </p:txBody>
        </p:sp>
        <p:sp>
          <p:nvSpPr>
            <p:cNvPr id="90" name="Google Shape;90;g15e82f3f442_33_1"/>
            <p:cNvSpPr/>
            <p:nvPr/>
          </p:nvSpPr>
          <p:spPr>
            <a:xfrm>
              <a:off x="4384878" y="2308925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AEFD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R</a:t>
              </a:r>
              <a:r>
                <a:rPr b="1" lang="ko-KR" sz="1500"/>
                <a:t>awData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수집 모듈</a:t>
              </a:r>
              <a:endParaRPr b="1" sz="1500"/>
            </a:p>
          </p:txBody>
        </p:sp>
        <p:sp>
          <p:nvSpPr>
            <p:cNvPr id="91" name="Google Shape;91;g15e82f3f442_33_1"/>
            <p:cNvSpPr txBox="1"/>
            <p:nvPr/>
          </p:nvSpPr>
          <p:spPr>
            <a:xfrm>
              <a:off x="878612" y="3257826"/>
              <a:ext cx="1614000" cy="687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위치 데이터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개인정보 데이터</a:t>
              </a:r>
              <a:endParaRPr b="1" sz="1500"/>
            </a:p>
          </p:txBody>
        </p:sp>
        <p:sp>
          <p:nvSpPr>
            <p:cNvPr id="92" name="Google Shape;92;g15e82f3f442_33_1"/>
            <p:cNvSpPr/>
            <p:nvPr/>
          </p:nvSpPr>
          <p:spPr>
            <a:xfrm>
              <a:off x="2103935" y="957801"/>
              <a:ext cx="1800000" cy="6879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기상청 Open API </a:t>
              </a:r>
              <a:endParaRPr b="1" sz="1500"/>
            </a:p>
          </p:txBody>
        </p:sp>
        <p:sp>
          <p:nvSpPr>
            <p:cNvPr id="93" name="Google Shape;93;g15e82f3f442_33_1"/>
            <p:cNvSpPr/>
            <p:nvPr/>
          </p:nvSpPr>
          <p:spPr>
            <a:xfrm>
              <a:off x="6277075" y="2297250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AEFD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데이터 전처리 모듈</a:t>
              </a:r>
              <a:endParaRPr b="1" sz="1500"/>
            </a:p>
          </p:txBody>
        </p:sp>
        <p:sp>
          <p:nvSpPr>
            <p:cNvPr id="94" name="Google Shape;94;g15e82f3f442_33_1"/>
            <p:cNvSpPr/>
            <p:nvPr/>
          </p:nvSpPr>
          <p:spPr>
            <a:xfrm>
              <a:off x="8292165" y="2338326"/>
              <a:ext cx="1038000" cy="36000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관계형 DB</a:t>
              </a:r>
              <a:endParaRPr b="1" sz="1500"/>
            </a:p>
          </p:txBody>
        </p:sp>
        <p:sp>
          <p:nvSpPr>
            <p:cNvPr id="95" name="Google Shape;95;g15e82f3f442_33_1"/>
            <p:cNvSpPr/>
            <p:nvPr/>
          </p:nvSpPr>
          <p:spPr>
            <a:xfrm>
              <a:off x="2865876" y="2338176"/>
              <a:ext cx="1038000" cy="36000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알라미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GUI</a:t>
              </a:r>
              <a:endParaRPr b="1" sz="1500"/>
            </a:p>
          </p:txBody>
        </p:sp>
        <p:sp>
          <p:nvSpPr>
            <p:cNvPr id="96" name="Google Shape;96;g15e82f3f442_33_1"/>
            <p:cNvSpPr/>
            <p:nvPr/>
          </p:nvSpPr>
          <p:spPr>
            <a:xfrm>
              <a:off x="4388580" y="4240788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 제공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시스템</a:t>
              </a:r>
              <a:endParaRPr b="1" sz="1500"/>
            </a:p>
          </p:txBody>
        </p:sp>
        <p:sp>
          <p:nvSpPr>
            <p:cNvPr id="97" name="Google Shape;97;g15e82f3f442_33_1"/>
            <p:cNvSpPr/>
            <p:nvPr/>
          </p:nvSpPr>
          <p:spPr>
            <a:xfrm>
              <a:off x="4384871" y="3274848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예측 시스템</a:t>
              </a:r>
              <a:endParaRPr b="1" sz="1500"/>
            </a:p>
          </p:txBody>
        </p:sp>
        <p:sp>
          <p:nvSpPr>
            <p:cNvPr id="98" name="Google Shape;98;g15e82f3f442_33_1"/>
            <p:cNvSpPr/>
            <p:nvPr/>
          </p:nvSpPr>
          <p:spPr>
            <a:xfrm>
              <a:off x="4194201" y="957801"/>
              <a:ext cx="1800000" cy="6879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 시스템</a:t>
              </a:r>
              <a:r>
                <a:rPr b="1" lang="ko-KR" sz="1500"/>
                <a:t> </a:t>
              </a:r>
              <a:endParaRPr b="1" sz="1500"/>
            </a:p>
          </p:txBody>
        </p:sp>
        <p:sp>
          <p:nvSpPr>
            <p:cNvPr id="99" name="Google Shape;99;g15e82f3f442_33_1"/>
            <p:cNvSpPr/>
            <p:nvPr/>
          </p:nvSpPr>
          <p:spPr>
            <a:xfrm>
              <a:off x="6277075" y="3270613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9DBE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예측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Model</a:t>
              </a:r>
              <a:endParaRPr b="1" sz="1500"/>
            </a:p>
          </p:txBody>
        </p:sp>
        <p:sp>
          <p:nvSpPr>
            <p:cNvPr id="100" name="Google Shape;100;g15e82f3f442_33_1"/>
            <p:cNvSpPr/>
            <p:nvPr/>
          </p:nvSpPr>
          <p:spPr>
            <a:xfrm>
              <a:off x="4388580" y="5210400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날씨</a:t>
              </a:r>
              <a:r>
                <a:rPr b="1" lang="ko-KR" sz="1500"/>
                <a:t> 정보 제공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시스템</a:t>
              </a:r>
              <a:endParaRPr b="1" sz="1500"/>
            </a:p>
          </p:txBody>
        </p:sp>
        <p:cxnSp>
          <p:nvCxnSpPr>
            <p:cNvPr id="101" name="Google Shape;101;g15e82f3f442_33_1"/>
            <p:cNvCxnSpPr>
              <a:stCxn id="95" idx="3"/>
              <a:endCxn id="90" idx="1"/>
            </p:cNvCxnSpPr>
            <p:nvPr/>
          </p:nvCxnSpPr>
          <p:spPr>
            <a:xfrm flipH="1" rot="10800000">
              <a:off x="3903876" y="2711676"/>
              <a:ext cx="480900" cy="142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" name="Google Shape;102;g15e82f3f442_33_1"/>
            <p:cNvCxnSpPr>
              <a:stCxn id="90" idx="0"/>
              <a:endCxn id="92" idx="2"/>
            </p:cNvCxnSpPr>
            <p:nvPr/>
          </p:nvCxnSpPr>
          <p:spPr>
            <a:xfrm rot="10800000">
              <a:off x="3003978" y="1645625"/>
              <a:ext cx="2086500" cy="66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3" name="Google Shape;103;g15e82f3f442_33_1"/>
            <p:cNvCxnSpPr>
              <a:stCxn id="90" idx="0"/>
              <a:endCxn id="98" idx="2"/>
            </p:cNvCxnSpPr>
            <p:nvPr/>
          </p:nvCxnSpPr>
          <p:spPr>
            <a:xfrm flipH="1" rot="10800000">
              <a:off x="5090478" y="1645625"/>
              <a:ext cx="3600" cy="66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4" name="Google Shape;104;g15e82f3f442_33_1"/>
            <p:cNvCxnSpPr>
              <a:stCxn id="90" idx="3"/>
              <a:endCxn id="93" idx="1"/>
            </p:cNvCxnSpPr>
            <p:nvPr/>
          </p:nvCxnSpPr>
          <p:spPr>
            <a:xfrm flipH="1" rot="10800000">
              <a:off x="5796078" y="2700125"/>
              <a:ext cx="4809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" name="Google Shape;105;g15e82f3f442_33_1"/>
            <p:cNvCxnSpPr>
              <a:stCxn id="93" idx="3"/>
              <a:endCxn id="94" idx="1"/>
            </p:cNvCxnSpPr>
            <p:nvPr/>
          </p:nvCxnSpPr>
          <p:spPr>
            <a:xfrm>
              <a:off x="7688275" y="2700150"/>
              <a:ext cx="603900" cy="143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6" name="Google Shape;106;g15e82f3f442_33_1"/>
            <p:cNvCxnSpPr>
              <a:stCxn id="94" idx="1"/>
              <a:endCxn id="99" idx="3"/>
            </p:cNvCxnSpPr>
            <p:nvPr/>
          </p:nvCxnSpPr>
          <p:spPr>
            <a:xfrm rot="10800000">
              <a:off x="7688265" y="3673626"/>
              <a:ext cx="603900" cy="464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7" name="Google Shape;107;g15e82f3f442_33_1"/>
            <p:cNvCxnSpPr>
              <a:stCxn id="108" idx="1"/>
              <a:endCxn id="100" idx="3"/>
            </p:cNvCxnSpPr>
            <p:nvPr/>
          </p:nvCxnSpPr>
          <p:spPr>
            <a:xfrm flipH="1">
              <a:off x="5799669" y="4651926"/>
              <a:ext cx="484800" cy="96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9" name="Google Shape;109;g15e82f3f442_33_1"/>
            <p:cNvCxnSpPr>
              <a:stCxn id="99" idx="1"/>
              <a:endCxn id="97" idx="3"/>
            </p:cNvCxnSpPr>
            <p:nvPr/>
          </p:nvCxnSpPr>
          <p:spPr>
            <a:xfrm flipH="1">
              <a:off x="5796175" y="3673513"/>
              <a:ext cx="4809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0" name="Google Shape;110;g15e82f3f442_33_1"/>
            <p:cNvCxnSpPr>
              <a:stCxn id="94" idx="1"/>
              <a:endCxn id="108" idx="3"/>
            </p:cNvCxnSpPr>
            <p:nvPr/>
          </p:nvCxnSpPr>
          <p:spPr>
            <a:xfrm flipH="1">
              <a:off x="7672365" y="4138326"/>
              <a:ext cx="619800" cy="513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1" name="Google Shape;111;g15e82f3f442_33_1"/>
            <p:cNvCxnSpPr>
              <a:stCxn id="96" idx="1"/>
              <a:endCxn id="95" idx="3"/>
            </p:cNvCxnSpPr>
            <p:nvPr/>
          </p:nvCxnSpPr>
          <p:spPr>
            <a:xfrm rot="10800000">
              <a:off x="3903780" y="4138188"/>
              <a:ext cx="484800" cy="505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" name="Google Shape;112;g15e82f3f442_33_1"/>
            <p:cNvCxnSpPr>
              <a:stCxn id="97" idx="1"/>
              <a:endCxn id="95" idx="3"/>
            </p:cNvCxnSpPr>
            <p:nvPr/>
          </p:nvCxnSpPr>
          <p:spPr>
            <a:xfrm flipH="1">
              <a:off x="3903971" y="3677748"/>
              <a:ext cx="480900" cy="460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3" name="Google Shape;113;g15e82f3f442_33_1"/>
            <p:cNvCxnSpPr>
              <a:stCxn id="100" idx="1"/>
              <a:endCxn id="95" idx="3"/>
            </p:cNvCxnSpPr>
            <p:nvPr/>
          </p:nvCxnSpPr>
          <p:spPr>
            <a:xfrm rot="10800000">
              <a:off x="3903780" y="4138200"/>
              <a:ext cx="484800" cy="147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4" name="Google Shape;114;g15e82f3f442_33_1"/>
          <p:cNvSpPr/>
          <p:nvPr/>
        </p:nvSpPr>
        <p:spPr>
          <a:xfrm>
            <a:off x="7340638" y="977976"/>
            <a:ext cx="1800000" cy="687900"/>
          </a:xfrm>
          <a:prstGeom prst="roundRect">
            <a:avLst>
              <a:gd fmla="val 16667" name="adj"/>
            </a:avLst>
          </a:prstGeom>
          <a:solidFill>
            <a:srgbClr val="F6EF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적조 정보 API</a:t>
            </a:r>
            <a:endParaRPr b="1" sz="1500"/>
          </a:p>
        </p:txBody>
      </p:sp>
      <p:sp>
        <p:nvSpPr>
          <p:cNvPr id="108" name="Google Shape;108;g15e82f3f442_33_1"/>
          <p:cNvSpPr/>
          <p:nvPr/>
        </p:nvSpPr>
        <p:spPr>
          <a:xfrm>
            <a:off x="7340650" y="4269200"/>
            <a:ext cx="1411200" cy="805800"/>
          </a:xfrm>
          <a:prstGeom prst="roundRect">
            <a:avLst>
              <a:gd fmla="val 16667" name="adj"/>
            </a:avLst>
          </a:prstGeom>
          <a:solidFill>
            <a:srgbClr val="E9DBE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정보 정제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모듈</a:t>
            </a:r>
            <a:endParaRPr b="1" sz="1500"/>
          </a:p>
        </p:txBody>
      </p:sp>
      <p:cxnSp>
        <p:nvCxnSpPr>
          <p:cNvPr id="115" name="Google Shape;115;g15e82f3f442_33_1"/>
          <p:cNvCxnSpPr>
            <a:stCxn id="108" idx="1"/>
            <a:endCxn id="96" idx="3"/>
          </p:cNvCxnSpPr>
          <p:nvPr/>
        </p:nvCxnSpPr>
        <p:spPr>
          <a:xfrm rot="10800000">
            <a:off x="6847750" y="4664000"/>
            <a:ext cx="492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g15e82f3f442_33_1"/>
          <p:cNvCxnSpPr>
            <a:stCxn id="108" idx="1"/>
            <a:endCxn id="97" idx="3"/>
          </p:cNvCxnSpPr>
          <p:nvPr/>
        </p:nvCxnSpPr>
        <p:spPr>
          <a:xfrm rot="10800000">
            <a:off x="6844150" y="3698000"/>
            <a:ext cx="496500" cy="9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g15e82f3f442_33_1"/>
          <p:cNvCxnSpPr>
            <a:stCxn id="90" idx="0"/>
            <a:endCxn id="114" idx="2"/>
          </p:cNvCxnSpPr>
          <p:nvPr/>
        </p:nvCxnSpPr>
        <p:spPr>
          <a:xfrm flipH="1" rot="10800000">
            <a:off x="6126600" y="1665799"/>
            <a:ext cx="2114100" cy="6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8" name="Google Shape;118;g15e82f3f442_33_1"/>
          <p:cNvCxnSpPr/>
          <p:nvPr/>
        </p:nvCxnSpPr>
        <p:spPr>
          <a:xfrm>
            <a:off x="1703560" y="4082148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g15e82f3f442_33_1"/>
          <p:cNvCxnSpPr/>
          <p:nvPr/>
        </p:nvCxnSpPr>
        <p:spPr>
          <a:xfrm rot="10800000">
            <a:off x="1703425" y="4234550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1d3ebda41_13_2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시퀀스 다이어그램</a:t>
            </a:r>
            <a:endParaRPr/>
          </a:p>
        </p:txBody>
      </p:sp>
      <p:sp>
        <p:nvSpPr>
          <p:cNvPr id="125" name="Google Shape;125;g161d3ebda41_13_2"/>
          <p:cNvSpPr/>
          <p:nvPr/>
        </p:nvSpPr>
        <p:spPr>
          <a:xfrm>
            <a:off x="1970138" y="2205500"/>
            <a:ext cx="139500" cy="3917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g161d3ebda41_13_2"/>
          <p:cNvSpPr/>
          <p:nvPr/>
        </p:nvSpPr>
        <p:spPr>
          <a:xfrm>
            <a:off x="3952838" y="2205500"/>
            <a:ext cx="139500" cy="3917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g161d3ebda41_13_2"/>
          <p:cNvSpPr/>
          <p:nvPr/>
        </p:nvSpPr>
        <p:spPr>
          <a:xfrm>
            <a:off x="5972800" y="2186652"/>
            <a:ext cx="139500" cy="12228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g161d3ebda41_13_2"/>
          <p:cNvSpPr/>
          <p:nvPr/>
        </p:nvSpPr>
        <p:spPr>
          <a:xfrm>
            <a:off x="3492963" y="1637300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System</a:t>
            </a:r>
            <a:endParaRPr b="1"/>
          </a:p>
        </p:txBody>
      </p:sp>
      <p:sp>
        <p:nvSpPr>
          <p:cNvPr id="129" name="Google Shape;129;g161d3ebda41_13_2"/>
          <p:cNvSpPr/>
          <p:nvPr/>
        </p:nvSpPr>
        <p:spPr>
          <a:xfrm>
            <a:off x="5494288" y="1633625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F6EFD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00000"/>
                </a:solidFill>
              </a:rPr>
              <a:t>외부데이터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000000"/>
                </a:solidFill>
              </a:rPr>
              <a:t>Open API</a:t>
            </a:r>
            <a:endParaRPr b="1" sz="1300"/>
          </a:p>
        </p:txBody>
      </p:sp>
      <p:sp>
        <p:nvSpPr>
          <p:cNvPr id="130" name="Google Shape;130;g161d3ebda41_13_2"/>
          <p:cNvSpPr/>
          <p:nvPr/>
        </p:nvSpPr>
        <p:spPr>
          <a:xfrm>
            <a:off x="1491638" y="1637300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User</a:t>
            </a:r>
            <a:endParaRPr b="1"/>
          </a:p>
        </p:txBody>
      </p:sp>
      <p:sp>
        <p:nvSpPr>
          <p:cNvPr id="131" name="Google Shape;131;g161d3ebda41_13_2"/>
          <p:cNvSpPr/>
          <p:nvPr/>
        </p:nvSpPr>
        <p:spPr>
          <a:xfrm>
            <a:off x="2109675" y="2432600"/>
            <a:ext cx="18432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2" name="Google Shape;132;g161d3ebda41_13_2"/>
          <p:cNvSpPr txBox="1"/>
          <p:nvPr/>
        </p:nvSpPr>
        <p:spPr>
          <a:xfrm>
            <a:off x="2380897" y="2205500"/>
            <a:ext cx="13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위치 데이터 수집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3" name="Google Shape;133;g161d3ebda41_13_2"/>
          <p:cNvSpPr/>
          <p:nvPr/>
        </p:nvSpPr>
        <p:spPr>
          <a:xfrm>
            <a:off x="3895825" y="2432600"/>
            <a:ext cx="20769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4" name="Google Shape;134;g161d3ebda41_13_2"/>
          <p:cNvSpPr/>
          <p:nvPr/>
        </p:nvSpPr>
        <p:spPr>
          <a:xfrm rot="10800000">
            <a:off x="2094725" y="5626325"/>
            <a:ext cx="18681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g161d3ebda41_13_2"/>
          <p:cNvSpPr txBox="1"/>
          <p:nvPr/>
        </p:nvSpPr>
        <p:spPr>
          <a:xfrm>
            <a:off x="2240890" y="5205900"/>
            <a:ext cx="158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/ 날씨 / 관광 위치 기반 정보 제공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6" name="Google Shape;136;g161d3ebda41_13_2"/>
          <p:cNvSpPr/>
          <p:nvPr/>
        </p:nvSpPr>
        <p:spPr>
          <a:xfrm>
            <a:off x="9496938" y="1637288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C8D3C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DB</a:t>
            </a:r>
            <a:endParaRPr b="1"/>
          </a:p>
        </p:txBody>
      </p:sp>
      <p:sp>
        <p:nvSpPr>
          <p:cNvPr id="137" name="Google Shape;137;g161d3ebda41_13_2"/>
          <p:cNvSpPr/>
          <p:nvPr/>
        </p:nvSpPr>
        <p:spPr>
          <a:xfrm>
            <a:off x="7495625" y="1618438"/>
            <a:ext cx="1096500" cy="568200"/>
          </a:xfrm>
          <a:prstGeom prst="roundRect">
            <a:avLst>
              <a:gd fmla="val 16667" name="adj"/>
            </a:avLst>
          </a:prstGeom>
          <a:solidFill>
            <a:srgbClr val="E9DBE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000000"/>
                </a:solidFill>
              </a:rPr>
              <a:t>적조 예측 Model</a:t>
            </a:r>
            <a:endParaRPr b="1" sz="1300"/>
          </a:p>
        </p:txBody>
      </p:sp>
      <p:sp>
        <p:nvSpPr>
          <p:cNvPr id="138" name="Google Shape;138;g161d3ebda41_13_2"/>
          <p:cNvSpPr/>
          <p:nvPr/>
        </p:nvSpPr>
        <p:spPr>
          <a:xfrm>
            <a:off x="3538550" y="3049925"/>
            <a:ext cx="422400" cy="875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F497D"/>
          </a:solidFill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1d3ebda41_13_2"/>
          <p:cNvSpPr txBox="1"/>
          <p:nvPr/>
        </p:nvSpPr>
        <p:spPr>
          <a:xfrm>
            <a:off x="2286200" y="3244350"/>
            <a:ext cx="12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데이터 전처리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40" name="Google Shape;140;g161d3ebda41_13_2"/>
          <p:cNvCxnSpPr>
            <a:stCxn id="127" idx="2"/>
          </p:cNvCxnSpPr>
          <p:nvPr/>
        </p:nvCxnSpPr>
        <p:spPr>
          <a:xfrm>
            <a:off x="6042550" y="3409452"/>
            <a:ext cx="3300" cy="28944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1" name="Google Shape;141;g161d3ebda41_13_2"/>
          <p:cNvSpPr txBox="1"/>
          <p:nvPr/>
        </p:nvSpPr>
        <p:spPr>
          <a:xfrm>
            <a:off x="4348884" y="2205500"/>
            <a:ext cx="13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데이터 요청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2" name="Google Shape;142;g161d3ebda41_13_2"/>
          <p:cNvSpPr/>
          <p:nvPr/>
        </p:nvSpPr>
        <p:spPr>
          <a:xfrm flipH="1">
            <a:off x="4092350" y="2925525"/>
            <a:ext cx="20100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3" name="Google Shape;143;g161d3ebda41_13_2"/>
          <p:cNvSpPr txBox="1"/>
          <p:nvPr/>
        </p:nvSpPr>
        <p:spPr>
          <a:xfrm>
            <a:off x="4348884" y="2693225"/>
            <a:ext cx="13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데이터 수집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4" name="Google Shape;144;g161d3ebda41_13_2"/>
          <p:cNvSpPr/>
          <p:nvPr/>
        </p:nvSpPr>
        <p:spPr>
          <a:xfrm>
            <a:off x="9978750" y="3488074"/>
            <a:ext cx="139500" cy="26349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g161d3ebda41_13_2"/>
          <p:cNvSpPr/>
          <p:nvPr/>
        </p:nvSpPr>
        <p:spPr>
          <a:xfrm>
            <a:off x="7974125" y="4902852"/>
            <a:ext cx="139500" cy="12228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46" name="Google Shape;146;g161d3ebda41_13_2"/>
          <p:cNvCxnSpPr/>
          <p:nvPr/>
        </p:nvCxnSpPr>
        <p:spPr>
          <a:xfrm>
            <a:off x="8043575" y="2186652"/>
            <a:ext cx="600" cy="27162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161d3ebda41_13_2"/>
          <p:cNvCxnSpPr/>
          <p:nvPr/>
        </p:nvCxnSpPr>
        <p:spPr>
          <a:xfrm>
            <a:off x="10064300" y="2210675"/>
            <a:ext cx="0" cy="12774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" name="Google Shape;148;g161d3ebda41_13_2"/>
          <p:cNvSpPr/>
          <p:nvPr/>
        </p:nvSpPr>
        <p:spPr>
          <a:xfrm>
            <a:off x="3960950" y="3694525"/>
            <a:ext cx="6017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9" name="Google Shape;149;g161d3ebda41_13_2"/>
          <p:cNvSpPr/>
          <p:nvPr/>
        </p:nvSpPr>
        <p:spPr>
          <a:xfrm flipH="1">
            <a:off x="4092350" y="4252588"/>
            <a:ext cx="5984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0" name="Google Shape;150;g161d3ebda41_13_2"/>
          <p:cNvSpPr/>
          <p:nvPr/>
        </p:nvSpPr>
        <p:spPr>
          <a:xfrm>
            <a:off x="4092350" y="5001850"/>
            <a:ext cx="3881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g161d3ebda41_13_2"/>
          <p:cNvSpPr/>
          <p:nvPr/>
        </p:nvSpPr>
        <p:spPr>
          <a:xfrm flipH="1">
            <a:off x="4092350" y="5626325"/>
            <a:ext cx="38817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g161d3ebda41_13_2"/>
          <p:cNvSpPr/>
          <p:nvPr/>
        </p:nvSpPr>
        <p:spPr>
          <a:xfrm flipH="1">
            <a:off x="8113725" y="5087850"/>
            <a:ext cx="368700" cy="683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F497D"/>
          </a:solidFill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g161d3ebda41_13_2"/>
          <p:cNvSpPr txBox="1"/>
          <p:nvPr/>
        </p:nvSpPr>
        <p:spPr>
          <a:xfrm>
            <a:off x="6254361" y="34477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전처리 데이터 적재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4" name="Google Shape;154;g161d3ebda41_13_2"/>
          <p:cNvSpPr txBox="1"/>
          <p:nvPr/>
        </p:nvSpPr>
        <p:spPr>
          <a:xfrm>
            <a:off x="4915875" y="4006675"/>
            <a:ext cx="44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위치 기반 맞춤 자료(날씨/관광/적조정보) 추출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5" name="Google Shape;155;g161d3ebda41_13_2"/>
          <p:cNvSpPr txBox="1"/>
          <p:nvPr/>
        </p:nvSpPr>
        <p:spPr>
          <a:xfrm>
            <a:off x="8470794" y="5001838"/>
            <a:ext cx="6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예측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6" name="Google Shape;156;g161d3ebda41_13_2"/>
          <p:cNvSpPr txBox="1"/>
          <p:nvPr/>
        </p:nvSpPr>
        <p:spPr>
          <a:xfrm>
            <a:off x="4346904" y="4778388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전처리 데이터 전송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7" name="Google Shape;157;g161d3ebda41_13_2"/>
          <p:cNvSpPr txBox="1"/>
          <p:nvPr/>
        </p:nvSpPr>
        <p:spPr>
          <a:xfrm>
            <a:off x="4311150" y="5384025"/>
            <a:ext cx="15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예측값 추출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8" name="Google Shape;158;g161d3ebda41_13_2"/>
          <p:cNvSpPr/>
          <p:nvPr/>
        </p:nvSpPr>
        <p:spPr>
          <a:xfrm>
            <a:off x="3538625" y="4358475"/>
            <a:ext cx="422400" cy="875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F497D"/>
          </a:solidFill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61d3ebda41_13_2"/>
          <p:cNvSpPr txBox="1"/>
          <p:nvPr/>
        </p:nvSpPr>
        <p:spPr>
          <a:xfrm>
            <a:off x="2105000" y="4475700"/>
            <a:ext cx="151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/ 날씨 / 관광 데이터 정제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0" name="Google Shape;160;g161d3ebda41_13_2"/>
          <p:cNvSpPr/>
          <p:nvPr/>
        </p:nvSpPr>
        <p:spPr>
          <a:xfrm>
            <a:off x="7901850" y="5626325"/>
            <a:ext cx="2076900" cy="273000"/>
          </a:xfrm>
          <a:prstGeom prst="rightArrow">
            <a:avLst>
              <a:gd fmla="val 16708" name="adj1"/>
              <a:gd fmla="val 5000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g161d3ebda41_13_2"/>
          <p:cNvSpPr txBox="1"/>
          <p:nvPr/>
        </p:nvSpPr>
        <p:spPr>
          <a:xfrm>
            <a:off x="8553329" y="5402263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적조 예측값 적재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498700" y="143461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479425" y="1105799"/>
            <a:ext cx="1098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송인욱을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6"/>
          <p:cNvGrpSpPr/>
          <p:nvPr/>
        </p:nvGrpSpPr>
        <p:grpSpPr>
          <a:xfrm>
            <a:off x="498659" y="1736113"/>
            <a:ext cx="10804072" cy="4252515"/>
            <a:chOff x="498659" y="1736113"/>
            <a:chExt cx="10804072" cy="4252515"/>
          </a:xfrm>
        </p:grpSpPr>
        <p:cxnSp>
          <p:nvCxnSpPr>
            <p:cNvPr id="169" name="Google Shape;169;p6"/>
            <p:cNvCxnSpPr/>
            <p:nvPr/>
          </p:nvCxnSpPr>
          <p:spPr>
            <a:xfrm flipH="1" rot="10800000">
              <a:off x="886731" y="2240258"/>
              <a:ext cx="10416000" cy="48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6"/>
            <p:cNvSpPr/>
            <p:nvPr/>
          </p:nvSpPr>
          <p:spPr>
            <a:xfrm>
              <a:off x="4496219" y="1736113"/>
              <a:ext cx="280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프로젝트 조직도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6"/>
            <p:cNvGrpSpPr/>
            <p:nvPr/>
          </p:nvGrpSpPr>
          <p:grpSpPr>
            <a:xfrm>
              <a:off x="498659" y="2754050"/>
              <a:ext cx="10803610" cy="3234578"/>
              <a:chOff x="479426" y="2702098"/>
              <a:chExt cx="5888489" cy="1935945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2588090" y="2702098"/>
                <a:ext cx="1670400" cy="5211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600"/>
                  <a:t>송인욱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" name="Google Shape;173;p6"/>
              <p:cNvCxnSpPr>
                <a:stCxn id="172" idx="2"/>
                <a:endCxn id="174" idx="0"/>
              </p:cNvCxnSpPr>
              <p:nvPr/>
            </p:nvCxnSpPr>
            <p:spPr>
              <a:xfrm flipH="1" rot="-5400000">
                <a:off x="3466190" y="3180298"/>
                <a:ext cx="663900" cy="7497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5" name="Google Shape;175;p6"/>
              <p:cNvGrpSpPr/>
              <p:nvPr/>
            </p:nvGrpSpPr>
            <p:grpSpPr>
              <a:xfrm>
                <a:off x="479426" y="3887234"/>
                <a:ext cx="5888489" cy="750810"/>
                <a:chOff x="1236844" y="3887234"/>
                <a:chExt cx="6951499" cy="750810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6844" y="3887234"/>
                  <a:ext cx="1671300" cy="747711"/>
                  <a:chOff x="3798889" y="2497557"/>
                  <a:chExt cx="1671300" cy="747711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3798889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학습 데이터 수집 및 전처리,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Raw Data 수집 모듈,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데이터 전처리 모듈,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관계형 DB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500"/>
                  </a:p>
                </p:txBody>
              </p:sp>
              <p:sp>
                <p:nvSpPr>
                  <p:cNvPr descr="강-4단" id="178" name="Google Shape;178;p6"/>
                  <p:cNvSpPr/>
                  <p:nvPr/>
                </p:nvSpPr>
                <p:spPr>
                  <a:xfrm>
                    <a:off x="3798889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이호진</a:t>
                    </a:r>
                    <a:r>
                      <a:rPr b="0" i="0" lang="ko-KR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  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9" name="Google Shape;179;p6"/>
                <p:cNvGrpSpPr/>
                <p:nvPr/>
              </p:nvGrpSpPr>
              <p:grpSpPr>
                <a:xfrm>
                  <a:off x="2999243" y="3890449"/>
                  <a:ext cx="1671300" cy="747594"/>
                  <a:chOff x="3834946" y="2500772"/>
                  <a:chExt cx="1671300" cy="747594"/>
                </a:xfrm>
              </p:grpSpPr>
              <p:sp>
                <p:nvSpPr>
                  <p:cNvPr id="180" name="Google Shape;180;p6"/>
                  <p:cNvSpPr/>
                  <p:nvPr/>
                </p:nvSpPr>
                <p:spPr>
                  <a:xfrm>
                    <a:off x="3834946" y="2721867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정보 정제 모듈,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관광 데이터 제공 시스템,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알라미 GUI</a:t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81" name="Google Shape;181;p6"/>
                  <p:cNvSpPr/>
                  <p:nvPr/>
                </p:nvSpPr>
                <p:spPr>
                  <a:xfrm>
                    <a:off x="3834946" y="2500772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곽성화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2" name="Google Shape;182;p6"/>
                <p:cNvGrpSpPr/>
                <p:nvPr/>
              </p:nvGrpSpPr>
              <p:grpSpPr>
                <a:xfrm>
                  <a:off x="4761626" y="3887234"/>
                  <a:ext cx="1671300" cy="747711"/>
                  <a:chOff x="3798883" y="2497557"/>
                  <a:chExt cx="1671300" cy="747711"/>
                </a:xfrm>
              </p:grpSpPr>
              <p:sp>
                <p:nvSpPr>
                  <p:cNvPr id="183" name="Google Shape;183;p6"/>
                  <p:cNvSpPr/>
                  <p:nvPr/>
                </p:nvSpPr>
                <p:spPr>
                  <a:xfrm>
                    <a:off x="3798883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정보 정제 모듈,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날씨 정보 제공 시스템,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알라미 GUI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74" name="Google Shape;174;p6"/>
                  <p:cNvSpPr/>
                  <p:nvPr/>
                </p:nvSpPr>
                <p:spPr>
                  <a:xfrm>
                    <a:off x="3798883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임재원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4" name="Google Shape;184;p6"/>
                <p:cNvGrpSpPr/>
                <p:nvPr/>
              </p:nvGrpSpPr>
              <p:grpSpPr>
                <a:xfrm>
                  <a:off x="6517043" y="3887234"/>
                  <a:ext cx="1671300" cy="747711"/>
                  <a:chOff x="3798891" y="2497557"/>
                  <a:chExt cx="1671300" cy="747711"/>
                </a:xfrm>
              </p:grpSpPr>
              <p:sp>
                <p:nvSpPr>
                  <p:cNvPr id="185" name="Google Shape;185;p6"/>
                  <p:cNvSpPr/>
                  <p:nvPr/>
                </p:nvSpPr>
                <p:spPr>
                  <a:xfrm>
                    <a:off x="3798891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예측 Model,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예측 시스템</a:t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86" name="Google Shape;186;p6"/>
                  <p:cNvSpPr/>
                  <p:nvPr/>
                </p:nvSpPr>
                <p:spPr>
                  <a:xfrm>
                    <a:off x="3798891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우남광</a:t>
                    </a:r>
                    <a:endParaRPr sz="17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cxnSp>
            <p:nvCxnSpPr>
              <p:cNvPr id="187" name="Google Shape;187;p6"/>
              <p:cNvCxnSpPr>
                <a:stCxn id="172" idx="2"/>
                <a:endCxn id="186" idx="0"/>
              </p:cNvCxnSpPr>
              <p:nvPr/>
            </p:nvCxnSpPr>
            <p:spPr>
              <a:xfrm flipH="1" rot="-5400000">
                <a:off x="4209740" y="2436748"/>
                <a:ext cx="663900" cy="22368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6"/>
              <p:cNvCxnSpPr>
                <a:stCxn id="172" idx="2"/>
                <a:endCxn id="178" idx="0"/>
              </p:cNvCxnSpPr>
              <p:nvPr/>
            </p:nvCxnSpPr>
            <p:spPr>
              <a:xfrm rot="5400000">
                <a:off x="1973390" y="2437198"/>
                <a:ext cx="663900" cy="22359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6"/>
              <p:cNvCxnSpPr>
                <a:stCxn id="172" idx="2"/>
                <a:endCxn id="181" idx="0"/>
              </p:cNvCxnSpPr>
              <p:nvPr/>
            </p:nvCxnSpPr>
            <p:spPr>
              <a:xfrm rot="5400000">
                <a:off x="2718140" y="3185248"/>
                <a:ext cx="667200" cy="743100"/>
              </a:xfrm>
              <a:prstGeom prst="bentConnector3">
                <a:avLst>
                  <a:gd fmla="val 50004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descr="강-4단" id="190" name="Google Shape;190;p6"/>
            <p:cNvSpPr/>
            <p:nvPr/>
          </p:nvSpPr>
          <p:spPr>
            <a:xfrm>
              <a:off x="4379225" y="2384750"/>
              <a:ext cx="3051000" cy="3693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700"/>
                <a:t>프로젝트 매니저(PM)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479425" y="972275"/>
            <a:ext cx="5138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5일간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1469675"/>
            <a:ext cx="11385677" cy="48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7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graphicFrame>
        <p:nvGraphicFramePr>
          <p:cNvPr id="203" name="Google Shape;203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{9E169A63-C64E-4E3F-9BBC-4B5AEE9D9B66}</a:tableStyleId>
              </a:tblPr>
              <a:tblGrid>
                <a:gridCol w="638350"/>
                <a:gridCol w="5029200"/>
                <a:gridCol w="5029200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모델 자체의 예측력 저조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LSTM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 기법, 하이퍼 파라미터 튜닝, 파생변수 생성 등 여러 방안을 활용해 불안정한 모델의 성능향상을 이끌어 낸다.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데이터 수집시 특정 위치에 대한 정보로 인해 모델의 편향이 발생할 수 있음</a:t>
                      </a:r>
                      <a:r>
                        <a:rPr b="1" lang="ko-KR" sz="1400" u="none" cap="none" strike="noStrike"/>
                        <a:t>.  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추후 서비스 확장 단계에서 수집되는 실제 위치와 적조 현황을 바탕으로 지속적인 모델 업데이트 예정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데이터의 양이 방대하여 데이터를 적재하는 데에 상당한 </a:t>
                      </a:r>
                      <a:endParaRPr b="1" sz="1400" u="none" cap="none" strike="noStrike"/>
                    </a:p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시간이 소요가 될 수 있음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적재하는 양의 데이터를 나누어 조금씩 업데이트 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