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156">
          <p15:clr>
            <a:srgbClr val="A4A3A4"/>
          </p15:clr>
        </p15:guide>
        <p15:guide id="2" pos="7333">
          <p15:clr>
            <a:srgbClr val="A4A3A4"/>
          </p15:clr>
        </p15:guide>
        <p15:guide id="3" pos="2230">
          <p15:clr>
            <a:srgbClr val="A4A3A4"/>
          </p15:clr>
        </p15:guide>
        <p15:guide id="4" orient="horz" pos="550">
          <p15:clr>
            <a:srgbClr val="A4A3A4"/>
          </p15:clr>
        </p15:guide>
        <p15:guide id="5" orient="horz" pos="119">
          <p15:clr>
            <a:srgbClr val="A4A3A4"/>
          </p15:clr>
        </p15:guide>
        <p15:guide id="6" orient="horz" pos="436">
          <p15:clr>
            <a:srgbClr val="A4A3A4"/>
          </p15:clr>
        </p15:guide>
        <p15:guide id="7" pos="189">
          <p15:clr>
            <a:srgbClr val="A4A3A4"/>
          </p15:clr>
        </p15:guide>
        <p15:guide id="8" pos="2139">
          <p15:clr>
            <a:srgbClr val="A4A3A4"/>
          </p15:clr>
        </p15:guide>
        <p15:guide id="9" orient="horz" pos="958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iQFNzqebxNcwxDghuaDMtxVPY3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A5F4988-2484-4F4F-8F64-2313D697E113}">
  <a:tblStyle styleId="{FA5F4988-2484-4F4F-8F64-2313D697E11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4E5B469F-7449-4CB3-B2E2-4A2AEDBF5D7D}" styleName="Table_1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156" orient="horz"/>
        <p:guide pos="7333"/>
        <p:guide pos="2230"/>
        <p:guide pos="550" orient="horz"/>
        <p:guide pos="119" orient="horz"/>
        <p:guide pos="436" orient="horz"/>
        <p:guide pos="189"/>
        <p:guide pos="2139"/>
        <p:guide pos="95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customschemas.google.com/relationships/presentationmetadata" Target="metadata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2" name="Google Shape;3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1" name="Google Shape;4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" name="Google Shape;4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2" name="Google Shape;6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6" name="Google Shape;8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5e82f3f442_33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5e82f3f442_3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9" name="Google Shape;15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6" name="Google Shape;16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목차">
  <p:cSld name="2_목차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/>
          <p:nvPr/>
        </p:nvSpPr>
        <p:spPr>
          <a:xfrm>
            <a:off x="856210" y="609026"/>
            <a:ext cx="3378841" cy="522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86"/>
              <a:buFont typeface="Arial"/>
              <a:buNone/>
            </a:pPr>
            <a:r>
              <a:rPr b="1" i="0" lang="ko-KR" sz="428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4"/>
          <p:cNvSpPr/>
          <p:nvPr/>
        </p:nvSpPr>
        <p:spPr>
          <a:xfrm>
            <a:off x="0" y="870044"/>
            <a:ext cx="966867" cy="120000"/>
          </a:xfrm>
          <a:prstGeom prst="rect">
            <a:avLst/>
          </a:prstGeom>
          <a:solidFill>
            <a:srgbClr val="98A8BD"/>
          </a:solidFill>
          <a:ln>
            <a:noFill/>
          </a:ln>
        </p:spPr>
        <p:txBody>
          <a:bodyPr anchorCtr="0" anchor="t" bIns="43525" lIns="87075" spcFirstLastPara="1" rIns="87075" wrap="square" tIns="43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None/>
            </a:pPr>
            <a:r>
              <a:t/>
            </a:r>
            <a:endParaRPr b="0" i="0" sz="1143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4"/>
          <p:cNvSpPr/>
          <p:nvPr/>
        </p:nvSpPr>
        <p:spPr>
          <a:xfrm>
            <a:off x="4182021" y="870044"/>
            <a:ext cx="8009979" cy="120000"/>
          </a:xfrm>
          <a:prstGeom prst="rect">
            <a:avLst/>
          </a:prstGeom>
          <a:solidFill>
            <a:srgbClr val="98A8BD"/>
          </a:solidFill>
          <a:ln>
            <a:noFill/>
          </a:ln>
        </p:spPr>
        <p:txBody>
          <a:bodyPr anchorCtr="0" anchor="t" bIns="43525" lIns="87075" spcFirstLastPara="1" rIns="87075" wrap="square" tIns="43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None/>
            </a:pPr>
            <a:r>
              <a:t/>
            </a:r>
            <a:endParaRPr b="0" i="0" sz="1143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04">
          <p15:clr>
            <a:srgbClr val="FBAE40"/>
          </p15:clr>
        </p15:guide>
        <p15:guide id="2" pos="637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내용_01">
  <p:cSld name="내용_0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/>
          <p:nvPr/>
        </p:nvSpPr>
        <p:spPr>
          <a:xfrm>
            <a:off x="0" y="716913"/>
            <a:ext cx="12192000" cy="108000"/>
          </a:xfrm>
          <a:prstGeom prst="rect">
            <a:avLst/>
          </a:prstGeom>
          <a:solidFill>
            <a:srgbClr val="98A8BD"/>
          </a:solidFill>
          <a:ln>
            <a:noFill/>
          </a:ln>
        </p:spPr>
        <p:txBody>
          <a:bodyPr anchorCtr="0" anchor="t" bIns="43525" lIns="87075" spcFirstLastPara="1" rIns="87075" wrap="square" tIns="43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None/>
            </a:pPr>
            <a:r>
              <a:t/>
            </a:r>
            <a:endParaRPr b="0" i="0" sz="1143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5"/>
          <p:cNvSpPr txBox="1"/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15"/>
          <p:cNvSpPr txBox="1"/>
          <p:nvPr>
            <p:ph idx="1" type="body"/>
          </p:nvPr>
        </p:nvSpPr>
        <p:spPr>
          <a:xfrm>
            <a:off x="479425" y="972272"/>
            <a:ext cx="10982654" cy="646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15"/>
          <p:cNvSpPr txBox="1"/>
          <p:nvPr/>
        </p:nvSpPr>
        <p:spPr>
          <a:xfrm>
            <a:off x="11548211" y="6446627"/>
            <a:ext cx="471604" cy="248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02">
          <p15:clr>
            <a:srgbClr val="FBAE40"/>
          </p15:clr>
        </p15:guide>
        <p15:guide id="2" pos="742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 txBox="1"/>
          <p:nvPr/>
        </p:nvSpPr>
        <p:spPr>
          <a:xfrm>
            <a:off x="10999695" y="6279776"/>
            <a:ext cx="4716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공백" showMasterSp="0">
  <p:cSld name="공백"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/>
          <p:nvPr>
            <p:ph idx="12" type="sldNum"/>
          </p:nvPr>
        </p:nvSpPr>
        <p:spPr>
          <a:xfrm>
            <a:off x="8610600" y="6475956"/>
            <a:ext cx="2743200" cy="245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 </a:t>
            </a:r>
            <a:fld id="{00000000-1234-1234-1234-123412341234}" type="slidenum">
              <a:rPr lang="ko-KR"/>
              <a:t>‹#›</a:t>
            </a:fld>
            <a:r>
              <a:rPr lang="ko-KR"/>
              <a:t> -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610600" y="6590581"/>
            <a:ext cx="2743200" cy="1308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 </a:t>
            </a:r>
            <a:fld id="{00000000-1234-1234-1234-123412341234}" type="slidenum">
              <a:rPr lang="ko-KR"/>
              <a:t>‹#›</a:t>
            </a:fld>
            <a:r>
              <a:rPr lang="ko-KR"/>
              <a:t> -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data.go.kr/data/15057069/openapi.do" TargetMode="External"/><Relationship Id="rId4" Type="http://schemas.openxmlformats.org/officeDocument/2006/relationships/hyperlink" Target="https://www.hira.or.kr/main.do" TargetMode="External"/><Relationship Id="rId9" Type="http://schemas.openxmlformats.org/officeDocument/2006/relationships/hyperlink" Target="https://www.data.go.kr/data/15043552/fileData.do" TargetMode="External"/><Relationship Id="rId5" Type="http://schemas.openxmlformats.org/officeDocument/2006/relationships/hyperlink" Target="https://www.nifs.go.kr/rtm/TRS/gispop/redtide.jsp" TargetMode="External"/><Relationship Id="rId6" Type="http://schemas.openxmlformats.org/officeDocument/2006/relationships/hyperlink" Target="https://www.nifs.go.kr/" TargetMode="External"/><Relationship Id="rId7" Type="http://schemas.openxmlformats.org/officeDocument/2006/relationships/hyperlink" Target="https://data.kma.go.kr/cmmn/main.do;jsessionid" TargetMode="External"/><Relationship Id="rId8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"/>
          <p:cNvSpPr/>
          <p:nvPr/>
        </p:nvSpPr>
        <p:spPr>
          <a:xfrm>
            <a:off x="321564" y="320040"/>
            <a:ext cx="11548872" cy="621792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"/>
          <p:cNvSpPr txBox="1"/>
          <p:nvPr/>
        </p:nvSpPr>
        <p:spPr>
          <a:xfrm>
            <a:off x="2871625" y="3035100"/>
            <a:ext cx="7063500" cy="16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995"/>
              <a:buFont typeface="Arial"/>
              <a:buNone/>
            </a:pPr>
            <a:r>
              <a:rPr b="1" lang="ko-KR" sz="4995">
                <a:solidFill>
                  <a:srgbClr val="3B4850"/>
                </a:solidFill>
                <a:highlight>
                  <a:srgbClr val="D8D8D8"/>
                </a:highlight>
                <a:latin typeface="Malgun Gothic"/>
                <a:ea typeface="Malgun Gothic"/>
                <a:cs typeface="Malgun Gothic"/>
                <a:sym typeface="Malgun Gothic"/>
              </a:rPr>
              <a:t>적조 예측 서비스 제공</a:t>
            </a:r>
            <a:endParaRPr b="1">
              <a:solidFill>
                <a:srgbClr val="3B4850"/>
              </a:solidFill>
              <a:highlight>
                <a:srgbClr val="D8D8D8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995"/>
              <a:buFont typeface="Arial"/>
              <a:buNone/>
            </a:pPr>
            <a:r>
              <a:rPr b="1" i="0" lang="ko-KR" sz="4995" u="none" cap="none" strike="noStrike">
                <a:solidFill>
                  <a:srgbClr val="3B4850"/>
                </a:solidFill>
                <a:highlight>
                  <a:srgbClr val="D8D8D8"/>
                </a:highlight>
                <a:latin typeface="Malgun Gothic"/>
                <a:ea typeface="Malgun Gothic"/>
                <a:cs typeface="Malgun Gothic"/>
                <a:sym typeface="Malgun Gothic"/>
              </a:rPr>
              <a:t>프로젝트 계획서</a:t>
            </a:r>
            <a:endParaRPr b="1" i="0" sz="4995" u="none" cap="none" strike="noStrike">
              <a:solidFill>
                <a:srgbClr val="3B4850"/>
              </a:solidFill>
              <a:highlight>
                <a:srgbClr val="D8D8D8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6" name="Google Shape;36;p1"/>
          <p:cNvCxnSpPr/>
          <p:nvPr/>
        </p:nvCxnSpPr>
        <p:spPr>
          <a:xfrm>
            <a:off x="2573616" y="1981199"/>
            <a:ext cx="0" cy="2743200"/>
          </a:xfrm>
          <a:prstGeom prst="straightConnector1">
            <a:avLst/>
          </a:prstGeom>
          <a:noFill/>
          <a:ln cap="flat" cmpd="sng" w="28575">
            <a:solidFill>
              <a:srgbClr val="3B485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" name="Google Shape;37;p1"/>
          <p:cNvSpPr txBox="1"/>
          <p:nvPr/>
        </p:nvSpPr>
        <p:spPr>
          <a:xfrm>
            <a:off x="8399550" y="5608600"/>
            <a:ext cx="30864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2600" u="none" cap="none" strike="noStrike">
                <a:solidFill>
                  <a:srgbClr val="3B485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i="0" lang="ko-KR" sz="2600" u="none" cap="none" strike="noStrike">
                <a:solidFill>
                  <a:srgbClr val="3B4850"/>
                </a:solidFill>
                <a:latin typeface="Arial"/>
                <a:ea typeface="Arial"/>
                <a:cs typeface="Arial"/>
                <a:sym typeface="Arial"/>
              </a:rPr>
              <a:t>2022. 10. 0</a:t>
            </a:r>
            <a:r>
              <a:rPr b="1" lang="ko-KR" sz="2600">
                <a:solidFill>
                  <a:srgbClr val="3B4850"/>
                </a:solidFill>
              </a:rPr>
              <a:t>4</a:t>
            </a:r>
            <a:r>
              <a:rPr b="1" i="0" lang="ko-KR" sz="2600" u="none" cap="none" strike="noStrike">
                <a:solidFill>
                  <a:srgbClr val="3B4850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 b="0" i="0" sz="5600" u="none" cap="none" strike="noStrike">
              <a:solidFill>
                <a:srgbClr val="3B48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2871625" y="2057400"/>
            <a:ext cx="34179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995"/>
              <a:buFont typeface="Arial"/>
              <a:buNone/>
            </a:pPr>
            <a:r>
              <a:rPr b="1" i="1" lang="ko-KR" sz="4095">
                <a:solidFill>
                  <a:srgbClr val="3B4850"/>
                </a:solidFill>
              </a:rPr>
              <a:t>4조 사조참치</a:t>
            </a:r>
            <a:endParaRPr b="1" i="1" sz="4095" cap="none" strike="noStrike">
              <a:solidFill>
                <a:srgbClr val="3B48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"/>
          <p:cNvSpPr txBox="1"/>
          <p:nvPr/>
        </p:nvSpPr>
        <p:spPr>
          <a:xfrm>
            <a:off x="3315750" y="2354050"/>
            <a:ext cx="522600" cy="2646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chemeClr val="lt1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"/>
          <p:cNvSpPr txBox="1"/>
          <p:nvPr/>
        </p:nvSpPr>
        <p:spPr>
          <a:xfrm>
            <a:off x="2830800" y="2354050"/>
            <a:ext cx="6530400" cy="3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39775" lvl="0" marL="720725" marR="0" rtl="0" algn="l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4"/>
              <a:buAutoNum type="arabicPeriod"/>
            </a:pPr>
            <a:r>
              <a:rPr b="1" i="0" lang="ko-KR" sz="220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추진 개요</a:t>
            </a:r>
            <a:endParaRPr b="1" i="0" sz="2204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39775" lvl="0" marL="720725" marR="0" rtl="0" algn="l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4"/>
              <a:buAutoNum type="arabicPeriod"/>
            </a:pPr>
            <a:r>
              <a:rPr b="1" i="0" lang="ko-KR" sz="220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구축 범위</a:t>
            </a:r>
            <a:endParaRPr b="1" i="0" sz="2204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39775" lvl="0" marL="720725" marR="0" rtl="0" algn="l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4"/>
              <a:buAutoNum type="arabicPeriod"/>
            </a:pPr>
            <a:r>
              <a:rPr b="1" lang="ko-KR" sz="2204"/>
              <a:t>프로젝트 조직 및 역할</a:t>
            </a:r>
            <a:endParaRPr b="1" sz="2204"/>
          </a:p>
          <a:p>
            <a:pPr indent="-739775" lvl="0" marL="720725" marR="0" rtl="0" algn="l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4"/>
              <a:buAutoNum type="arabicPeriod"/>
            </a:pPr>
            <a:r>
              <a:rPr b="1" lang="ko-KR" sz="2204"/>
              <a:t>프로젝트 구성도</a:t>
            </a:r>
            <a:endParaRPr b="1" sz="2204"/>
          </a:p>
          <a:p>
            <a:pPr indent="-739775" lvl="0" marL="720725" marR="0" rtl="0" algn="l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4"/>
              <a:buAutoNum type="arabicPeriod"/>
            </a:pPr>
            <a:r>
              <a:rPr b="1" lang="ko-KR" sz="2204"/>
              <a:t>프로젝트 일정</a:t>
            </a:r>
            <a:endParaRPr b="1" i="0" sz="2204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39775" lvl="0" marL="720725" marR="0" rtl="0" algn="l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4"/>
              <a:buAutoNum type="arabicPeriod"/>
            </a:pPr>
            <a:r>
              <a:rPr b="1" lang="ko-KR" sz="2204"/>
              <a:t>예상 이슈</a:t>
            </a:r>
            <a:endParaRPr b="1" i="0" sz="2204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 txBox="1"/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프로젝트 구축 개요</a:t>
            </a:r>
            <a:endParaRPr/>
          </a:p>
        </p:txBody>
      </p:sp>
      <p:sp>
        <p:nvSpPr>
          <p:cNvPr id="50" name="Google Shape;50;p3"/>
          <p:cNvSpPr txBox="1"/>
          <p:nvPr>
            <p:ph idx="1" type="body"/>
          </p:nvPr>
        </p:nvSpPr>
        <p:spPr>
          <a:xfrm>
            <a:off x="479425" y="972272"/>
            <a:ext cx="10982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본 프로젝트는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/>
              <a:t>적조 현상 예측 모델 개발</a:t>
            </a:r>
            <a:r>
              <a:rPr b="1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을 목적으로 합니다.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3"/>
          <p:cNvSpPr/>
          <p:nvPr/>
        </p:nvSpPr>
        <p:spPr>
          <a:xfrm>
            <a:off x="7229286" y="1109151"/>
            <a:ext cx="3627900" cy="372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>
                <a:solidFill>
                  <a:schemeClr val="dk1"/>
                </a:solidFill>
              </a:rPr>
              <a:t>2022</a:t>
            </a: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ko-KR" sz="1800">
                <a:solidFill>
                  <a:schemeClr val="dk1"/>
                </a:solidFill>
              </a:rPr>
              <a:t>10</a:t>
            </a: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.0</a:t>
            </a:r>
            <a:r>
              <a:rPr b="1" lang="ko-KR" sz="1800">
                <a:solidFill>
                  <a:schemeClr val="dk1"/>
                </a:solidFill>
              </a:rPr>
              <a:t>4</a:t>
            </a: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~ </a:t>
            </a:r>
            <a:r>
              <a:rPr b="1" lang="ko-KR" sz="1800">
                <a:solidFill>
                  <a:schemeClr val="dk1"/>
                </a:solidFill>
              </a:rPr>
              <a:t>2022</a:t>
            </a: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ko-KR" sz="1800">
                <a:solidFill>
                  <a:schemeClr val="dk1"/>
                </a:solidFill>
              </a:rPr>
              <a:t>10</a:t>
            </a: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.0</a:t>
            </a:r>
            <a:r>
              <a:rPr b="1" lang="ko-KR" sz="1800">
                <a:solidFill>
                  <a:schemeClr val="dk1"/>
                </a:solidFill>
              </a:rPr>
              <a:t>7</a:t>
            </a: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lang="ko-KR" sz="1800">
                <a:solidFill>
                  <a:schemeClr val="dk1"/>
                </a:solidFill>
              </a:rPr>
              <a:t>4일</a:t>
            </a: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3"/>
          <p:cNvSpPr/>
          <p:nvPr/>
        </p:nvSpPr>
        <p:spPr>
          <a:xfrm>
            <a:off x="6390468" y="1109158"/>
            <a:ext cx="838800" cy="372300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35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기간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3"/>
          <p:cNvGrpSpPr/>
          <p:nvPr/>
        </p:nvGrpSpPr>
        <p:grpSpPr>
          <a:xfrm>
            <a:off x="1316696" y="1882798"/>
            <a:ext cx="9558596" cy="4516768"/>
            <a:chOff x="1655975" y="1618427"/>
            <a:chExt cx="8612900" cy="4778132"/>
          </a:xfrm>
        </p:grpSpPr>
        <p:grpSp>
          <p:nvGrpSpPr>
            <p:cNvPr id="54" name="Google Shape;54;p3"/>
            <p:cNvGrpSpPr/>
            <p:nvPr/>
          </p:nvGrpSpPr>
          <p:grpSpPr>
            <a:xfrm>
              <a:off x="1655975" y="1618427"/>
              <a:ext cx="8612900" cy="4778132"/>
              <a:chOff x="1551476" y="1784062"/>
              <a:chExt cx="8612900" cy="2847007"/>
            </a:xfrm>
          </p:grpSpPr>
          <p:sp>
            <p:nvSpPr>
              <p:cNvPr id="55" name="Google Shape;55;p3"/>
              <p:cNvSpPr/>
              <p:nvPr/>
            </p:nvSpPr>
            <p:spPr>
              <a:xfrm>
                <a:off x="1551476" y="1784062"/>
                <a:ext cx="3878400" cy="303000"/>
              </a:xfrm>
              <a:prstGeom prst="rect">
                <a:avLst/>
              </a:prstGeom>
              <a:gradFill>
                <a:gsLst>
                  <a:gs pos="0">
                    <a:srgbClr val="AFAFAF"/>
                  </a:gs>
                  <a:gs pos="50000">
                    <a:schemeClr val="accent3"/>
                  </a:gs>
                  <a:gs pos="100000">
                    <a:srgbClr val="919191"/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35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ko-KR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배 경</a:t>
                </a:r>
                <a:endParaRPr b="1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ar03" id="56" name="Google Shape;56;p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5400000">
                <a:off x="4713353" y="3132024"/>
                <a:ext cx="2289146" cy="5311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7" name="Google Shape;57;p3"/>
              <p:cNvSpPr/>
              <p:nvPr/>
            </p:nvSpPr>
            <p:spPr>
              <a:xfrm>
                <a:off x="1551476" y="2164168"/>
                <a:ext cx="3878400" cy="24669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BFBFB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0000" spcFirstLastPara="1" rIns="90000" wrap="square" tIns="45700">
                <a:noAutofit/>
              </a:bodyPr>
              <a:lstStyle/>
              <a:p>
                <a:pPr indent="-311150" lvl="0" marL="4572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00"/>
                  <a:buFont typeface="Malgun Gothic"/>
                  <a:buChar char="●"/>
                </a:pPr>
                <a:r>
                  <a:rPr lang="ko-KR" sz="13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매년 지구온난화의 영향으로 적조 현상이 발생하고 있다.</a:t>
                </a:r>
                <a:endParaRPr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4572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-311150" lvl="0" marL="4572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00"/>
                  <a:buFont typeface="Malgun Gothic"/>
                  <a:buChar char="●"/>
                </a:pPr>
                <a:r>
                  <a:rPr lang="ko-KR" sz="13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적조는 양식장의 어패류를 집단 폐사 시킬 뿐 아니라 연안 환경 및 바다 생태계에 악영향을 미친다.</a:t>
                </a:r>
                <a:endParaRPr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4572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-311150" lvl="0" marL="4572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00"/>
                  <a:buFont typeface="Malgun Gothic"/>
                  <a:buChar char="●"/>
                </a:pPr>
                <a:r>
                  <a:rPr lang="ko-KR" sz="13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우리나라 남해안에서 주로 발생하였지만, 점차 동해안 및 서해안으로 영역이 증가하는 추세이다.</a:t>
                </a:r>
                <a:endParaRPr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-31115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00"/>
                  <a:buFont typeface="Malgun Gothic"/>
                  <a:buChar char="●"/>
                </a:pPr>
                <a:r>
                  <a:rPr lang="ko-KR" sz="13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기존 적조 관련 데이터 수집 방법은 많은 비용이 요구된다.</a:t>
                </a:r>
                <a:endParaRPr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4572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-31115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00"/>
                  <a:buFont typeface="Malgun Gothic"/>
                  <a:buChar char="●"/>
                </a:pPr>
                <a:r>
                  <a:rPr lang="ko-KR" sz="13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적조에 의한 양식어업의 피해는 매년 발생하고 있으며, 매년 적조 방제에 많은 비용을 소비하고 있다.</a:t>
                </a:r>
                <a:endParaRPr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6285976" y="2164158"/>
                <a:ext cx="3878400" cy="24669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BFBFB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0000" spcFirstLastPara="1" rIns="90000" wrap="square" tIns="45700">
                <a:noAutofit/>
              </a:bodyPr>
              <a:lstStyle/>
              <a:p>
                <a:pPr indent="-31115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00"/>
                  <a:buChar char="●"/>
                </a:pPr>
                <a:r>
                  <a:rPr lang="ko-KR" sz="1300">
                    <a:solidFill>
                      <a:schemeClr val="dk1"/>
                    </a:solidFill>
                  </a:rPr>
                  <a:t>적조 발생을 미리 예측하여, 적조에 대한 피해 및 방제 비용을 최소화 시킨다.</a:t>
                </a:r>
                <a:endParaRPr sz="1300">
                  <a:solidFill>
                    <a:schemeClr val="dk1"/>
                  </a:solidFill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</a:endParaRPr>
              </a:p>
              <a:p>
                <a:pPr indent="-31115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00"/>
                  <a:buChar char="●"/>
                </a:pPr>
                <a:r>
                  <a:rPr lang="ko-KR" sz="1300">
                    <a:solidFill>
                      <a:schemeClr val="dk1"/>
                    </a:solidFill>
                  </a:rPr>
                  <a:t>수온, 일조량, 기온, 강수량 등의 접근하기 쉬운 환경 변수를 이용해 적조를 예측하는 모델을 개발한다.</a:t>
                </a:r>
                <a:endParaRPr sz="1300">
                  <a:solidFill>
                    <a:schemeClr val="dk1"/>
                  </a:solidFill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</a:endParaRPr>
              </a:p>
              <a:p>
                <a:pPr indent="-31115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00"/>
                  <a:buChar char="●"/>
                </a:pPr>
                <a:r>
                  <a:rPr lang="ko-KR" sz="1300">
                    <a:solidFill>
                      <a:schemeClr val="dk1"/>
                    </a:solidFill>
                  </a:rPr>
                  <a:t>LSTM 기법을 사용하여 모델의 성능향상을 이끌어내 안정적인 회귀 모델을 개발한다.</a:t>
                </a:r>
                <a:endParaRPr sz="1300">
                  <a:solidFill>
                    <a:schemeClr val="dk1"/>
                  </a:solidFill>
                </a:endParaRPr>
              </a:p>
              <a:p>
                <a:pPr indent="0" lvl="0" marL="4572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</a:endParaRPr>
              </a:p>
              <a:p>
                <a:pPr indent="-31115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00"/>
                  <a:buChar char="●"/>
                </a:pPr>
                <a:r>
                  <a:rPr lang="ko-KR" sz="1300">
                    <a:solidFill>
                      <a:schemeClr val="dk1"/>
                    </a:solidFill>
                  </a:rPr>
                  <a:t>적조 예측모델을 통해 적조 발생 예측일과 발생 당일 이후 6일을 포함한 총 7일간의 적조 밀도를 분석한다.</a:t>
                </a:r>
                <a:endParaRPr sz="13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59" name="Google Shape;59;p3"/>
            <p:cNvSpPr/>
            <p:nvPr/>
          </p:nvSpPr>
          <p:spPr>
            <a:xfrm>
              <a:off x="6390467" y="1618465"/>
              <a:ext cx="3878400" cy="508500"/>
            </a:xfrm>
            <a:prstGeom prst="rect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lang="ko-KR" sz="1800">
                  <a:solidFill>
                    <a:schemeClr val="lt1"/>
                  </a:solidFill>
                </a:rPr>
                <a:t>목 적</a:t>
              </a:r>
              <a:endPara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"/>
          <p:cNvSpPr txBox="1"/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구축 범위</a:t>
            </a:r>
            <a:endParaRPr/>
          </a:p>
        </p:txBody>
      </p:sp>
      <p:sp>
        <p:nvSpPr>
          <p:cNvPr id="65" name="Google Shape;65;p4"/>
          <p:cNvSpPr txBox="1"/>
          <p:nvPr>
            <p:ph idx="1" type="body"/>
          </p:nvPr>
        </p:nvSpPr>
        <p:spPr>
          <a:xfrm>
            <a:off x="479425" y="874770"/>
            <a:ext cx="10982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본 프로젝트의 구축범위는 </a:t>
            </a:r>
            <a:r>
              <a:rPr lang="ko-KR"/>
              <a:t>국립수산과학</a:t>
            </a:r>
            <a:r>
              <a:rPr lang="ko-KR"/>
              <a:t>원</a:t>
            </a:r>
            <a:r>
              <a:rPr b="1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의 데이터와</a:t>
            </a:r>
            <a:r>
              <a:rPr lang="ko-KR"/>
              <a:t> 기상청의</a:t>
            </a:r>
            <a:r>
              <a:rPr lang="ko-KR"/>
              <a:t> 날씨 관련 데이터까지 입니다. 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479425" y="3143162"/>
            <a:ext cx="1920300" cy="727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ko-KR" sz="1000"/>
              <a:t>국립수산과학원-적조정보 API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ko-KR" sz="1000" u="sng">
                <a:solidFill>
                  <a:schemeClr val="hlink"/>
                </a:solidFill>
                <a:hlinkClick r:id="rId3"/>
              </a:rPr>
              <a:t>https://www.data.go.kr/data/15057069/openapi.do</a:t>
            </a:r>
            <a:endParaRPr b="0" i="0" sz="10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4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4"/>
          <p:cNvSpPr/>
          <p:nvPr/>
        </p:nvSpPr>
        <p:spPr>
          <a:xfrm>
            <a:off x="479425" y="2331000"/>
            <a:ext cx="1920300" cy="727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ko-KR" sz="1000">
                <a:solidFill>
                  <a:schemeClr val="dk1"/>
                </a:solidFill>
              </a:rPr>
              <a:t>국립수산과학원-</a:t>
            </a:r>
            <a:endParaRPr b="1" sz="10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ko-KR" sz="1000">
                <a:solidFill>
                  <a:schemeClr val="dk1"/>
                </a:solidFill>
              </a:rPr>
              <a:t>적조관리시스템</a:t>
            </a: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1" lang="ko-KR" sz="1000" u="sng">
                <a:solidFill>
                  <a:schemeClr val="hlink"/>
                </a:solidFill>
                <a:hlinkClick r:id="rId5"/>
              </a:rPr>
              <a:t>https://www.nifs.go.kr/rtm/TRS/gispop/redtide.jsp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4"/>
          <p:cNvSpPr/>
          <p:nvPr/>
        </p:nvSpPr>
        <p:spPr>
          <a:xfrm>
            <a:off x="2533175" y="3157047"/>
            <a:ext cx="1725000" cy="727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35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ko-KR" sz="1200">
                <a:solidFill>
                  <a:schemeClr val="dk1"/>
                </a:solidFill>
              </a:rPr>
              <a:t>실시간 적조 발생 데이터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" name="Google Shape;69;p4"/>
          <p:cNvCxnSpPr/>
          <p:nvPr/>
        </p:nvCxnSpPr>
        <p:spPr>
          <a:xfrm>
            <a:off x="481495" y="2245060"/>
            <a:ext cx="3778500" cy="1170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70" name="Google Shape;70;p4"/>
          <p:cNvSpPr/>
          <p:nvPr/>
        </p:nvSpPr>
        <p:spPr>
          <a:xfrm>
            <a:off x="5102088" y="2361525"/>
            <a:ext cx="2872500" cy="34341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chemeClr val="dk1"/>
                </a:solidFill>
              </a:rPr>
              <a:t>- </a:t>
            </a:r>
            <a:r>
              <a:rPr b="1" lang="ko-KR">
                <a:solidFill>
                  <a:schemeClr val="dk1"/>
                </a:solidFill>
              </a:rPr>
              <a:t>국립수산과학원</a:t>
            </a:r>
            <a:r>
              <a:rPr b="1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데이터 </a:t>
            </a:r>
            <a:r>
              <a:rPr b="1" lang="ko-KR">
                <a:solidFill>
                  <a:schemeClr val="dk1"/>
                </a:solidFill>
              </a:rPr>
              <a:t> </a:t>
            </a:r>
            <a:endParaRPr b="1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u="sng">
                <a:solidFill>
                  <a:schemeClr val="hlink"/>
                </a:solidFill>
                <a:hlinkClick r:id="rId6"/>
              </a:rPr>
              <a:t>https://www.nifs.go.kr/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chemeClr val="dk1"/>
                </a:solidFill>
              </a:rPr>
              <a:t>- </a:t>
            </a:r>
            <a:r>
              <a:rPr b="1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날씨 기상 관련 데이터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u="sng">
                <a:solidFill>
                  <a:schemeClr val="hlink"/>
                </a:solidFill>
                <a:hlinkClick r:id="rId7"/>
              </a:rPr>
              <a:t>https://data.kma.go.kr/cmmn/main.do;jsessionid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4"/>
          <p:cNvSpPr/>
          <p:nvPr/>
        </p:nvSpPr>
        <p:spPr>
          <a:xfrm>
            <a:off x="1531550" y="1698288"/>
            <a:ext cx="172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소스 데이터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" name="Google Shape;72;p4"/>
          <p:cNvCxnSpPr/>
          <p:nvPr/>
        </p:nvCxnSpPr>
        <p:spPr>
          <a:xfrm>
            <a:off x="5116200" y="2213738"/>
            <a:ext cx="28443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73" name="Google Shape;73;p4"/>
          <p:cNvSpPr/>
          <p:nvPr/>
        </p:nvSpPr>
        <p:spPr>
          <a:xfrm>
            <a:off x="5723447" y="1668600"/>
            <a:ext cx="165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구축 범위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479450" y="4824775"/>
            <a:ext cx="3829200" cy="446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마스터 데이터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4"/>
          <p:cNvSpPr/>
          <p:nvPr/>
        </p:nvSpPr>
        <p:spPr>
          <a:xfrm>
            <a:off x="479438" y="5349182"/>
            <a:ext cx="3829200" cy="446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연관데이터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r03" id="76" name="Google Shape;76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5400000">
            <a:off x="3152783" y="3910231"/>
            <a:ext cx="3054726" cy="33667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4"/>
          <p:cNvSpPr/>
          <p:nvPr/>
        </p:nvSpPr>
        <p:spPr>
          <a:xfrm>
            <a:off x="8818500" y="2361525"/>
            <a:ext cx="2700000" cy="3434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72000" lIns="72000" spcFirstLastPara="1" rIns="72000" wrap="square" tIns="72000">
            <a:noAutofit/>
          </a:bodyPr>
          <a:lstStyle/>
          <a:p>
            <a:pPr indent="-182563" lvl="0" marL="1825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200"/>
              <a:buFont typeface="Noto Sans Symbols"/>
              <a:buChar char="▪"/>
            </a:pPr>
            <a:r>
              <a:rPr b="1" i="0" lang="ko-KR" sz="1200" u="none" cap="none" strike="noStrike">
                <a:solidFill>
                  <a:schemeClr val="dk1"/>
                </a:solidFill>
              </a:rPr>
              <a:t>기대효과 1</a:t>
            </a:r>
            <a:endParaRPr b="1" i="0" sz="1400" u="none" cap="none" strike="noStrike">
              <a:solidFill>
                <a:srgbClr val="000000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-KR" sz="1200">
                <a:solidFill>
                  <a:schemeClr val="dk1"/>
                </a:solidFill>
              </a:rPr>
              <a:t>Open API를 이용한 실시간 데이터 수집으로 즉각적인 데이터의 반영이 가능하다.</a:t>
            </a:r>
            <a:endParaRPr sz="12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182562" lvl="0" marL="18256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ts val="1200"/>
              <a:buFont typeface="Noto Sans Symbols"/>
              <a:buChar char="▪"/>
            </a:pPr>
            <a:r>
              <a:rPr b="1" i="0" lang="ko-KR" sz="1200" u="none" cap="none" strike="noStrike">
                <a:solidFill>
                  <a:schemeClr val="dk1"/>
                </a:solidFill>
              </a:rPr>
              <a:t>기대효과 2</a:t>
            </a:r>
            <a:endParaRPr b="1" i="0" sz="1200" u="none" cap="none" strike="noStrike">
              <a:solidFill>
                <a:schemeClr val="dk1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-KR" sz="1200">
                <a:solidFill>
                  <a:schemeClr val="dk1"/>
                </a:solidFill>
              </a:rPr>
              <a:t>접근이 편한 공공데이터의 사용으로 데이터 수집에 많은 비용이 필요하지 않다. 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78" name="Google Shape;78;p4"/>
          <p:cNvSpPr/>
          <p:nvPr/>
        </p:nvSpPr>
        <p:spPr>
          <a:xfrm>
            <a:off x="479425" y="3983058"/>
            <a:ext cx="1920300" cy="727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1000">
                <a:solidFill>
                  <a:schemeClr val="dk1"/>
                </a:solidFill>
              </a:rPr>
              <a:t>기상청-</a:t>
            </a: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날씨기상</a:t>
            </a:r>
            <a:r>
              <a:rPr b="1" lang="ko-KR" sz="1000">
                <a:solidFill>
                  <a:schemeClr val="dk1"/>
                </a:solidFill>
              </a:rPr>
              <a:t> </a:t>
            </a: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 </a:t>
            </a:r>
            <a:endParaRPr b="1" sz="10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1000">
                <a:solidFill>
                  <a:schemeClr val="dk1"/>
                </a:solidFill>
              </a:rPr>
              <a:t>Open ApI</a:t>
            </a:r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1000" u="sng">
                <a:solidFill>
                  <a:schemeClr val="hlink"/>
                </a:solidFill>
                <a:hlinkClick r:id="rId9"/>
              </a:rPr>
              <a:t>https://www.data.go.kr/data/15043552/fileData.do</a:t>
            </a:r>
            <a:endParaRPr b="1" sz="10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4"/>
          <p:cNvSpPr/>
          <p:nvPr/>
        </p:nvSpPr>
        <p:spPr>
          <a:xfrm>
            <a:off x="2536625" y="3983058"/>
            <a:ext cx="1725000" cy="727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ko-KR" sz="1200">
                <a:solidFill>
                  <a:schemeClr val="dk1"/>
                </a:solidFill>
              </a:rPr>
              <a:t>실시간 기상 데이터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r03" id="80" name="Google Shape;80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5400000">
            <a:off x="6869195" y="4025243"/>
            <a:ext cx="3054726" cy="33667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4"/>
          <p:cNvSpPr/>
          <p:nvPr/>
        </p:nvSpPr>
        <p:spPr>
          <a:xfrm>
            <a:off x="9306000" y="1698288"/>
            <a:ext cx="172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>
                <a:solidFill>
                  <a:schemeClr val="dk1"/>
                </a:solidFill>
              </a:rPr>
              <a:t>기대 효과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" name="Google Shape;82;p4"/>
          <p:cNvCxnSpPr/>
          <p:nvPr/>
        </p:nvCxnSpPr>
        <p:spPr>
          <a:xfrm>
            <a:off x="8818500" y="2182150"/>
            <a:ext cx="2679000" cy="3450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83" name="Google Shape;83;p4"/>
          <p:cNvSpPr/>
          <p:nvPr/>
        </p:nvSpPr>
        <p:spPr>
          <a:xfrm>
            <a:off x="2533175" y="2342997"/>
            <a:ext cx="1725000" cy="727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3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ko-KR" sz="1200">
                <a:solidFill>
                  <a:schemeClr val="dk1"/>
                </a:solidFill>
              </a:rPr>
              <a:t>적조발생시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ko-KR" sz="1200">
                <a:solidFill>
                  <a:schemeClr val="dk1"/>
                </a:solidFill>
              </a:rPr>
              <a:t>기상정보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ko-KR" sz="1200">
                <a:solidFill>
                  <a:schemeClr val="dk1"/>
                </a:solidFill>
              </a:rPr>
              <a:t>(10년)</a:t>
            </a:r>
            <a:endParaRPr b="1" sz="12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/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/>
              <a:t>3</a:t>
            </a:r>
            <a:r>
              <a:rPr b="1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프로젝트 조직 및 역할</a:t>
            </a:r>
            <a:endParaRPr/>
          </a:p>
        </p:txBody>
      </p:sp>
      <p:sp>
        <p:nvSpPr>
          <p:cNvPr id="89" name="Google Shape;89;p6"/>
          <p:cNvSpPr txBox="1"/>
          <p:nvPr>
            <p:ph idx="1" type="body"/>
          </p:nvPr>
        </p:nvSpPr>
        <p:spPr>
          <a:xfrm>
            <a:off x="479425" y="1105799"/>
            <a:ext cx="109827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/>
              <a:t>송인욱을</a:t>
            </a:r>
            <a:r>
              <a:rPr b="1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전체 리더로 본 시스템 구축이 진행되며, 투입 인력별 역할은 아래와 같습니다.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" name="Google Shape;90;p6"/>
          <p:cNvGrpSpPr/>
          <p:nvPr/>
        </p:nvGrpSpPr>
        <p:grpSpPr>
          <a:xfrm>
            <a:off x="498657" y="1736113"/>
            <a:ext cx="10804074" cy="4252650"/>
            <a:chOff x="498657" y="1736113"/>
            <a:chExt cx="10804074" cy="4252650"/>
          </a:xfrm>
        </p:grpSpPr>
        <p:cxnSp>
          <p:nvCxnSpPr>
            <p:cNvPr id="91" name="Google Shape;91;p6"/>
            <p:cNvCxnSpPr/>
            <p:nvPr/>
          </p:nvCxnSpPr>
          <p:spPr>
            <a:xfrm flipH="1" rot="10800000">
              <a:off x="886731" y="2240258"/>
              <a:ext cx="10416000" cy="4800"/>
            </a:xfrm>
            <a:prstGeom prst="straightConnector1">
              <a:avLst/>
            </a:prstGeom>
            <a:noFill/>
            <a:ln cap="flat" cmpd="sng" w="9525">
              <a:solidFill>
                <a:srgbClr val="A5A5A5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sp>
          <p:nvSpPr>
            <p:cNvPr id="92" name="Google Shape;92;p6"/>
            <p:cNvSpPr/>
            <p:nvPr/>
          </p:nvSpPr>
          <p:spPr>
            <a:xfrm>
              <a:off x="4496219" y="1736113"/>
              <a:ext cx="2807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ko-KR" sz="2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프로젝트 조직도</a:t>
              </a:r>
              <a:endPara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3" name="Google Shape;93;p6"/>
            <p:cNvGrpSpPr/>
            <p:nvPr/>
          </p:nvGrpSpPr>
          <p:grpSpPr>
            <a:xfrm>
              <a:off x="498657" y="2862382"/>
              <a:ext cx="10803770" cy="3126380"/>
              <a:chOff x="479425" y="2766937"/>
              <a:chExt cx="5888576" cy="1871188"/>
            </a:xfrm>
          </p:grpSpPr>
          <p:sp>
            <p:nvSpPr>
              <p:cNvPr id="94" name="Google Shape;94;p6"/>
              <p:cNvSpPr/>
              <p:nvPr/>
            </p:nvSpPr>
            <p:spPr>
              <a:xfrm>
                <a:off x="2588093" y="2766937"/>
                <a:ext cx="1670400" cy="456000"/>
              </a:xfrm>
              <a:prstGeom prst="rect">
                <a:avLst/>
              </a:prstGeom>
              <a:noFill/>
              <a:ln cap="flat" cmpd="sng" w="19050">
                <a:solidFill>
                  <a:srgbClr val="BFBFB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ko-KR" sz="1600"/>
                  <a:t>송인욱</a:t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5" name="Google Shape;95;p6"/>
              <p:cNvCxnSpPr>
                <a:stCxn id="94" idx="2"/>
                <a:endCxn id="96" idx="0"/>
              </p:cNvCxnSpPr>
              <p:nvPr/>
            </p:nvCxnSpPr>
            <p:spPr>
              <a:xfrm flipH="1" rot="-5400000">
                <a:off x="3466043" y="3180187"/>
                <a:ext cx="664200" cy="749700"/>
              </a:xfrm>
              <a:prstGeom prst="bentConnector3">
                <a:avLst>
                  <a:gd fmla="val 50007" name="adj1"/>
                </a:avLst>
              </a:prstGeom>
              <a:noFill/>
              <a:ln cap="flat" cmpd="sng" w="19050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97" name="Google Shape;97;p6"/>
              <p:cNvGrpSpPr/>
              <p:nvPr/>
            </p:nvGrpSpPr>
            <p:grpSpPr>
              <a:xfrm>
                <a:off x="479425" y="3887235"/>
                <a:ext cx="5888576" cy="750889"/>
                <a:chOff x="1236843" y="3887235"/>
                <a:chExt cx="6951602" cy="750889"/>
              </a:xfrm>
            </p:grpSpPr>
            <p:grpSp>
              <p:nvGrpSpPr>
                <p:cNvPr id="98" name="Google Shape;98;p6"/>
                <p:cNvGrpSpPr/>
                <p:nvPr/>
              </p:nvGrpSpPr>
              <p:grpSpPr>
                <a:xfrm>
                  <a:off x="1236843" y="3887235"/>
                  <a:ext cx="1671405" cy="747711"/>
                  <a:chOff x="3798888" y="2497558"/>
                  <a:chExt cx="1671405" cy="747711"/>
                </a:xfrm>
              </p:grpSpPr>
              <p:sp>
                <p:nvSpPr>
                  <p:cNvPr id="99" name="Google Shape;99;p6"/>
                  <p:cNvSpPr/>
                  <p:nvPr/>
                </p:nvSpPr>
                <p:spPr>
                  <a:xfrm>
                    <a:off x="3798888" y="2789238"/>
                    <a:ext cx="1670259" cy="456031"/>
                  </a:xfrm>
                  <a:prstGeom prst="rect">
                    <a:avLst/>
                  </a:prstGeom>
                  <a:noFill/>
                  <a:ln cap="flat" cmpd="sng" w="19050">
                    <a:solidFill>
                      <a:srgbClr val="BFBFB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Arial"/>
                      <a:buNone/>
                    </a:pPr>
                    <a:r>
                      <a:rPr lang="ko-KR" sz="1500"/>
                      <a:t>데이터 수집 및 분석,</a:t>
                    </a:r>
                    <a:endParaRPr sz="1500"/>
                  </a:p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Arial"/>
                      <a:buNone/>
                    </a:pPr>
                    <a:r>
                      <a:rPr lang="ko-KR" sz="1500"/>
                      <a:t>데이터 전처리 모듈</a:t>
                    </a:r>
                    <a:endParaRPr sz="1500"/>
                  </a:p>
                </p:txBody>
              </p:sp>
              <p:sp>
                <p:nvSpPr>
                  <p:cNvPr descr="강-4단" id="100" name="Google Shape;100;p6"/>
                  <p:cNvSpPr/>
                  <p:nvPr/>
                </p:nvSpPr>
                <p:spPr>
                  <a:xfrm>
                    <a:off x="3798888" y="2497558"/>
                    <a:ext cx="1671405" cy="288925"/>
                  </a:xfrm>
                  <a:prstGeom prst="rect">
                    <a:avLst/>
                  </a:prstGeom>
                  <a:solidFill>
                    <a:srgbClr val="BFBFBF"/>
                  </a:solidFill>
                  <a:ln cap="flat" cmpd="sng" w="19050">
                    <a:solidFill>
                      <a:srgbClr val="7F7F7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Arial"/>
                      <a:buNone/>
                    </a:pPr>
                    <a:r>
                      <a:rPr lang="ko-KR" sz="1700"/>
                      <a:t>이호진</a:t>
                    </a:r>
                    <a:r>
                      <a:rPr b="0" i="0" lang="ko-KR" sz="1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    </a:t>
                    </a:r>
                    <a:endParaRPr b="0" i="0" sz="17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01" name="Google Shape;101;p6"/>
                <p:cNvGrpSpPr/>
                <p:nvPr/>
              </p:nvGrpSpPr>
              <p:grpSpPr>
                <a:xfrm>
                  <a:off x="2999240" y="3890444"/>
                  <a:ext cx="1671300" cy="747680"/>
                  <a:chOff x="3834943" y="2500767"/>
                  <a:chExt cx="1671300" cy="747680"/>
                </a:xfrm>
              </p:grpSpPr>
              <p:sp>
                <p:nvSpPr>
                  <p:cNvPr id="102" name="Google Shape;102;p6"/>
                  <p:cNvSpPr/>
                  <p:nvPr/>
                </p:nvSpPr>
                <p:spPr>
                  <a:xfrm>
                    <a:off x="3834943" y="2792447"/>
                    <a:ext cx="1670400" cy="456000"/>
                  </a:xfrm>
                  <a:prstGeom prst="rect">
                    <a:avLst/>
                  </a:prstGeom>
                  <a:noFill/>
                  <a:ln cap="flat" cmpd="sng" w="19050">
                    <a:solidFill>
                      <a:srgbClr val="BFBFB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200"/>
                      <a:buFont typeface="Arial"/>
                      <a:buNone/>
                    </a:pPr>
                    <a:r>
                      <a:rPr lang="ko-KR" sz="1500">
                        <a:solidFill>
                          <a:schemeClr val="dk1"/>
                        </a:solidFill>
                      </a:rPr>
                      <a:t>데이터 수집 및 분석,</a:t>
                    </a:r>
                    <a:endParaRPr sz="1500">
                      <a:solidFill>
                        <a:schemeClr val="dk1"/>
                      </a:solidFill>
                    </a:endParaRPr>
                  </a:p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200"/>
                      <a:buFont typeface="Arial"/>
                      <a:buNone/>
                    </a:pPr>
                    <a:r>
                      <a:rPr lang="ko-KR" sz="1500">
                        <a:solidFill>
                          <a:schemeClr val="dk1"/>
                        </a:solidFill>
                      </a:rPr>
                      <a:t>Raw Data 수집 모듈</a:t>
                    </a:r>
                    <a:endParaRPr sz="1500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descr="강-4단" id="103" name="Google Shape;103;p6"/>
                  <p:cNvSpPr/>
                  <p:nvPr/>
                </p:nvSpPr>
                <p:spPr>
                  <a:xfrm>
                    <a:off x="3834943" y="2500767"/>
                    <a:ext cx="1671300" cy="288900"/>
                  </a:xfrm>
                  <a:prstGeom prst="rect">
                    <a:avLst/>
                  </a:prstGeom>
                  <a:solidFill>
                    <a:srgbClr val="BFBFBF"/>
                  </a:solidFill>
                  <a:ln cap="flat" cmpd="sng" w="19050">
                    <a:solidFill>
                      <a:srgbClr val="7F7F7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Arial"/>
                      <a:buNone/>
                    </a:pPr>
                    <a:r>
                      <a:rPr lang="ko-KR" sz="1700"/>
                      <a:t>곽성화</a:t>
                    </a:r>
                    <a:endParaRPr b="0" i="0" sz="17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04" name="Google Shape;104;p6"/>
                <p:cNvGrpSpPr/>
                <p:nvPr/>
              </p:nvGrpSpPr>
              <p:grpSpPr>
                <a:xfrm>
                  <a:off x="4761631" y="3887235"/>
                  <a:ext cx="1671405" cy="747711"/>
                  <a:chOff x="3798888" y="2497558"/>
                  <a:chExt cx="1671405" cy="747711"/>
                </a:xfrm>
              </p:grpSpPr>
              <p:sp>
                <p:nvSpPr>
                  <p:cNvPr id="105" name="Google Shape;105;p6"/>
                  <p:cNvSpPr/>
                  <p:nvPr/>
                </p:nvSpPr>
                <p:spPr>
                  <a:xfrm>
                    <a:off x="3798888" y="2789238"/>
                    <a:ext cx="1670259" cy="456031"/>
                  </a:xfrm>
                  <a:prstGeom prst="rect">
                    <a:avLst/>
                  </a:prstGeom>
                  <a:noFill/>
                  <a:ln cap="flat" cmpd="sng" w="19050">
                    <a:solidFill>
                      <a:srgbClr val="BFBFB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200"/>
                      <a:buFont typeface="Arial"/>
                      <a:buNone/>
                    </a:pPr>
                    <a:r>
                      <a:rPr lang="ko-KR" sz="1500">
                        <a:solidFill>
                          <a:schemeClr val="dk1"/>
                        </a:solidFill>
                      </a:rPr>
                      <a:t>데이터 수집 및 분석,</a:t>
                    </a:r>
                    <a:endParaRPr sz="1500">
                      <a:solidFill>
                        <a:schemeClr val="dk1"/>
                      </a:solidFill>
                    </a:endParaRPr>
                  </a:p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200"/>
                      <a:buFont typeface="Arial"/>
                      <a:buNone/>
                    </a:pPr>
                    <a:r>
                      <a:rPr lang="ko-KR" sz="1500">
                        <a:solidFill>
                          <a:schemeClr val="dk1"/>
                        </a:solidFill>
                      </a:rPr>
                      <a:t>관계형 DB구축</a:t>
                    </a:r>
                    <a:endParaRPr sz="1500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descr="강-4단" id="96" name="Google Shape;96;p6"/>
                  <p:cNvSpPr/>
                  <p:nvPr/>
                </p:nvSpPr>
                <p:spPr>
                  <a:xfrm>
                    <a:off x="3798888" y="2497558"/>
                    <a:ext cx="1671405" cy="288925"/>
                  </a:xfrm>
                  <a:prstGeom prst="rect">
                    <a:avLst/>
                  </a:prstGeom>
                  <a:solidFill>
                    <a:srgbClr val="BFBFBF"/>
                  </a:solidFill>
                  <a:ln cap="flat" cmpd="sng" w="19050">
                    <a:solidFill>
                      <a:srgbClr val="7F7F7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200"/>
                      <a:buFont typeface="Arial"/>
                      <a:buNone/>
                    </a:pPr>
                    <a:r>
                      <a:rPr lang="ko-KR" sz="1700">
                        <a:solidFill>
                          <a:schemeClr val="dk1"/>
                        </a:solidFill>
                      </a:rPr>
                      <a:t>임재원</a:t>
                    </a:r>
                    <a:endParaRPr b="0" i="0" sz="17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06" name="Google Shape;106;p6"/>
                <p:cNvGrpSpPr/>
                <p:nvPr/>
              </p:nvGrpSpPr>
              <p:grpSpPr>
                <a:xfrm>
                  <a:off x="6517040" y="3887235"/>
                  <a:ext cx="1671405" cy="747711"/>
                  <a:chOff x="3798888" y="2497558"/>
                  <a:chExt cx="1671405" cy="747711"/>
                </a:xfrm>
              </p:grpSpPr>
              <p:sp>
                <p:nvSpPr>
                  <p:cNvPr id="107" name="Google Shape;107;p6"/>
                  <p:cNvSpPr/>
                  <p:nvPr/>
                </p:nvSpPr>
                <p:spPr>
                  <a:xfrm>
                    <a:off x="3798888" y="2789238"/>
                    <a:ext cx="1670259" cy="456031"/>
                  </a:xfrm>
                  <a:prstGeom prst="rect">
                    <a:avLst/>
                  </a:prstGeom>
                  <a:noFill/>
                  <a:ln cap="flat" cmpd="sng" w="19050">
                    <a:solidFill>
                      <a:srgbClr val="BFBFB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200"/>
                      <a:buFont typeface="Arial"/>
                      <a:buNone/>
                    </a:pPr>
                    <a:r>
                      <a:rPr lang="ko-KR" sz="1500">
                        <a:solidFill>
                          <a:schemeClr val="dk1"/>
                        </a:solidFill>
                      </a:rPr>
                      <a:t>데이터 수집 및 분석,</a:t>
                    </a:r>
                    <a:endParaRPr sz="1500">
                      <a:solidFill>
                        <a:schemeClr val="dk1"/>
                      </a:solidFill>
                    </a:endParaRPr>
                  </a:p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200"/>
                      <a:buFont typeface="Arial"/>
                      <a:buNone/>
                    </a:pPr>
                    <a:r>
                      <a:rPr lang="ko-KR" sz="1500">
                        <a:solidFill>
                          <a:schemeClr val="dk1"/>
                        </a:solidFill>
                      </a:rPr>
                      <a:t>모델 개발</a:t>
                    </a:r>
                    <a:endParaRPr sz="1700"/>
                  </a:p>
                </p:txBody>
              </p:sp>
              <p:sp>
                <p:nvSpPr>
                  <p:cNvPr descr="강-4단" id="108" name="Google Shape;108;p6"/>
                  <p:cNvSpPr/>
                  <p:nvPr/>
                </p:nvSpPr>
                <p:spPr>
                  <a:xfrm>
                    <a:off x="3798888" y="2497558"/>
                    <a:ext cx="1671405" cy="288925"/>
                  </a:xfrm>
                  <a:prstGeom prst="rect">
                    <a:avLst/>
                  </a:prstGeom>
                  <a:solidFill>
                    <a:srgbClr val="BFBFBF"/>
                  </a:solidFill>
                  <a:ln cap="flat" cmpd="sng" w="19050">
                    <a:solidFill>
                      <a:srgbClr val="7F7F7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200"/>
                      <a:buFont typeface="Arial"/>
                      <a:buNone/>
                    </a:pPr>
                    <a:r>
                      <a:rPr lang="ko-KR" sz="1700">
                        <a:solidFill>
                          <a:schemeClr val="dk1"/>
                        </a:solidFill>
                      </a:rPr>
                      <a:t>우남광</a:t>
                    </a:r>
                    <a:endParaRPr sz="1700">
                      <a:solidFill>
                        <a:schemeClr val="dk1"/>
                      </a:solidFill>
                    </a:endParaRPr>
                  </a:p>
                </p:txBody>
              </p:sp>
            </p:grpSp>
          </p:grpSp>
          <p:cxnSp>
            <p:nvCxnSpPr>
              <p:cNvPr id="109" name="Google Shape;109;p6"/>
              <p:cNvCxnSpPr>
                <a:stCxn id="94" idx="2"/>
                <a:endCxn id="108" idx="0"/>
              </p:cNvCxnSpPr>
              <p:nvPr/>
            </p:nvCxnSpPr>
            <p:spPr>
              <a:xfrm flipH="1" rot="-5400000">
                <a:off x="4209593" y="2436637"/>
                <a:ext cx="664200" cy="2236800"/>
              </a:xfrm>
              <a:prstGeom prst="bentConnector3">
                <a:avLst>
                  <a:gd fmla="val 50007" name="adj1"/>
                </a:avLst>
              </a:prstGeom>
              <a:noFill/>
              <a:ln cap="flat" cmpd="sng" w="19050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0" name="Google Shape;110;p6"/>
              <p:cNvCxnSpPr>
                <a:stCxn id="94" idx="2"/>
                <a:endCxn id="100" idx="0"/>
              </p:cNvCxnSpPr>
              <p:nvPr/>
            </p:nvCxnSpPr>
            <p:spPr>
              <a:xfrm rot="5400000">
                <a:off x="1973243" y="2437087"/>
                <a:ext cx="664200" cy="2235900"/>
              </a:xfrm>
              <a:prstGeom prst="bentConnector3">
                <a:avLst>
                  <a:gd fmla="val 50007" name="adj1"/>
                </a:avLst>
              </a:prstGeom>
              <a:noFill/>
              <a:ln cap="flat" cmpd="sng" w="19050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1" name="Google Shape;111;p6"/>
              <p:cNvCxnSpPr>
                <a:stCxn id="94" idx="2"/>
                <a:endCxn id="103" idx="0"/>
              </p:cNvCxnSpPr>
              <p:nvPr/>
            </p:nvCxnSpPr>
            <p:spPr>
              <a:xfrm rot="5400000">
                <a:off x="2717993" y="3185137"/>
                <a:ext cx="667500" cy="743100"/>
              </a:xfrm>
              <a:prstGeom prst="bentConnector3">
                <a:avLst>
                  <a:gd fmla="val 50001" name="adj1"/>
                </a:avLst>
              </a:prstGeom>
              <a:noFill/>
              <a:ln cap="flat" cmpd="sng" w="19050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descr="강-4단" id="112" name="Google Shape;112;p6"/>
            <p:cNvSpPr/>
            <p:nvPr/>
          </p:nvSpPr>
          <p:spPr>
            <a:xfrm>
              <a:off x="4379225" y="2384750"/>
              <a:ext cx="3051000" cy="482700"/>
            </a:xfrm>
            <a:prstGeom prst="rect">
              <a:avLst/>
            </a:prstGeom>
            <a:solidFill>
              <a:srgbClr val="BFBFBF"/>
            </a:solidFill>
            <a:ln cap="flat" cmpd="sng" w="1905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-KR" sz="1700"/>
                <a:t>프로젝트 매니저(PM)</a:t>
              </a:r>
              <a:endPara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5e82f3f442_33_1"/>
          <p:cNvSpPr txBox="1"/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/>
              <a:t>4</a:t>
            </a:r>
            <a:r>
              <a:rPr b="1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프로젝트 </a:t>
            </a:r>
            <a:r>
              <a:rPr lang="ko-KR"/>
              <a:t>구성도</a:t>
            </a:r>
            <a:endParaRPr/>
          </a:p>
        </p:txBody>
      </p:sp>
      <p:grpSp>
        <p:nvGrpSpPr>
          <p:cNvPr id="118" name="Google Shape;118;g15e82f3f442_33_1"/>
          <p:cNvGrpSpPr/>
          <p:nvPr/>
        </p:nvGrpSpPr>
        <p:grpSpPr>
          <a:xfrm>
            <a:off x="1591449" y="1129878"/>
            <a:ext cx="9009098" cy="5306425"/>
            <a:chOff x="1484499" y="1107353"/>
            <a:chExt cx="9009098" cy="5306425"/>
          </a:xfrm>
        </p:grpSpPr>
        <p:grpSp>
          <p:nvGrpSpPr>
            <p:cNvPr id="119" name="Google Shape;119;g15e82f3f442_33_1"/>
            <p:cNvGrpSpPr/>
            <p:nvPr/>
          </p:nvGrpSpPr>
          <p:grpSpPr>
            <a:xfrm>
              <a:off x="1484499" y="1107353"/>
              <a:ext cx="9009098" cy="4703425"/>
              <a:chOff x="2286420" y="1231125"/>
              <a:chExt cx="8043119" cy="3971816"/>
            </a:xfrm>
          </p:grpSpPr>
          <p:sp>
            <p:nvSpPr>
              <p:cNvPr id="120" name="Google Shape;120;g15e82f3f442_33_1"/>
              <p:cNvSpPr/>
              <p:nvPr/>
            </p:nvSpPr>
            <p:spPr>
              <a:xfrm>
                <a:off x="9069539" y="2867086"/>
                <a:ext cx="1260000" cy="12600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500"/>
                  <a:t>U</a:t>
                </a:r>
                <a:r>
                  <a:rPr b="1" lang="ko-KR" sz="1500"/>
                  <a:t>ser</a:t>
                </a:r>
                <a:endParaRPr b="1" sz="1500"/>
              </a:p>
            </p:txBody>
          </p:sp>
          <p:cxnSp>
            <p:nvCxnSpPr>
              <p:cNvPr id="121" name="Google Shape;121;g15e82f3f442_33_1"/>
              <p:cNvCxnSpPr>
                <a:stCxn id="122" idx="3"/>
                <a:endCxn id="120" idx="1"/>
              </p:cNvCxnSpPr>
              <p:nvPr/>
            </p:nvCxnSpPr>
            <p:spPr>
              <a:xfrm flipH="1" rot="10800000">
                <a:off x="8164015" y="3497135"/>
                <a:ext cx="905400" cy="999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sp>
            <p:nvSpPr>
              <p:cNvPr id="123" name="Google Shape;123;g15e82f3f442_33_1"/>
              <p:cNvSpPr txBox="1"/>
              <p:nvPr/>
            </p:nvSpPr>
            <p:spPr>
              <a:xfrm>
                <a:off x="8433551" y="4127079"/>
                <a:ext cx="1407600" cy="3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800"/>
                  <a:t>적조 예측값</a:t>
                </a:r>
                <a:endParaRPr b="1" sz="1800"/>
              </a:p>
            </p:txBody>
          </p:sp>
          <p:sp>
            <p:nvSpPr>
              <p:cNvPr id="124" name="Google Shape;124;g15e82f3f442_33_1"/>
              <p:cNvSpPr/>
              <p:nvPr/>
            </p:nvSpPr>
            <p:spPr>
              <a:xfrm>
                <a:off x="2286420" y="2867084"/>
                <a:ext cx="1260000" cy="12600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500"/>
                  <a:t>R</a:t>
                </a:r>
                <a:r>
                  <a:rPr b="1" lang="ko-KR" sz="1500"/>
                  <a:t>aw</a:t>
                </a:r>
                <a:endParaRPr b="1" sz="15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500"/>
                  <a:t>Data</a:t>
                </a:r>
                <a:endParaRPr b="1" sz="15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500"/>
                  <a:t>수집</a:t>
                </a:r>
                <a:endParaRPr b="1" sz="1500"/>
              </a:p>
            </p:txBody>
          </p:sp>
          <p:cxnSp>
            <p:nvCxnSpPr>
              <p:cNvPr id="125" name="Google Shape;125;g15e82f3f442_33_1"/>
              <p:cNvCxnSpPr>
                <a:stCxn id="124" idx="3"/>
                <a:endCxn id="126" idx="1"/>
              </p:cNvCxnSpPr>
              <p:nvPr/>
            </p:nvCxnSpPr>
            <p:spPr>
              <a:xfrm>
                <a:off x="3546420" y="3497084"/>
                <a:ext cx="834300" cy="2922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cxnSp>
            <p:nvCxnSpPr>
              <p:cNvPr id="127" name="Google Shape;127;g15e82f3f442_33_1"/>
              <p:cNvCxnSpPr>
                <a:stCxn id="128" idx="0"/>
                <a:endCxn id="126" idx="2"/>
              </p:cNvCxnSpPr>
              <p:nvPr/>
            </p:nvCxnSpPr>
            <p:spPr>
              <a:xfrm rot="10800000">
                <a:off x="5185798" y="4298637"/>
                <a:ext cx="0" cy="3951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med" w="med" type="stealth"/>
                <a:tailEnd len="med" w="med" type="stealth"/>
              </a:ln>
            </p:spPr>
          </p:cxnSp>
          <p:cxnSp>
            <p:nvCxnSpPr>
              <p:cNvPr id="129" name="Google Shape;129;g15e82f3f442_33_1"/>
              <p:cNvCxnSpPr>
                <a:stCxn id="120" idx="1"/>
                <a:endCxn id="130" idx="2"/>
              </p:cNvCxnSpPr>
              <p:nvPr/>
            </p:nvCxnSpPr>
            <p:spPr>
              <a:xfrm rot="10800000">
                <a:off x="6063239" y="2033986"/>
                <a:ext cx="3006300" cy="14631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cxnSp>
            <p:nvCxnSpPr>
              <p:cNvPr id="131" name="Google Shape;131;g15e82f3f442_33_1"/>
              <p:cNvCxnSpPr>
                <a:stCxn id="128" idx="3"/>
                <a:endCxn id="122" idx="1"/>
              </p:cNvCxnSpPr>
              <p:nvPr/>
            </p:nvCxnSpPr>
            <p:spPr>
              <a:xfrm flipH="1" rot="10800000">
                <a:off x="5990905" y="4496141"/>
                <a:ext cx="566100" cy="706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sp>
            <p:nvSpPr>
              <p:cNvPr id="132" name="Google Shape;132;g15e82f3f442_33_1"/>
              <p:cNvSpPr txBox="1"/>
              <p:nvPr/>
            </p:nvSpPr>
            <p:spPr>
              <a:xfrm>
                <a:off x="7399906" y="2382529"/>
                <a:ext cx="1669500" cy="3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800"/>
                  <a:t>위치 데이터</a:t>
                </a:r>
                <a:endParaRPr b="1" sz="1800"/>
              </a:p>
            </p:txBody>
          </p:sp>
          <p:sp>
            <p:nvSpPr>
              <p:cNvPr id="130" name="Google Shape;130;g15e82f3f442_33_1"/>
              <p:cNvSpPr/>
              <p:nvPr/>
            </p:nvSpPr>
            <p:spPr>
              <a:xfrm>
                <a:off x="4936825" y="1231125"/>
                <a:ext cx="2252700" cy="8028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500"/>
                  <a:t>기상청 Open API 활용 </a:t>
                </a:r>
                <a:endParaRPr b="1" sz="15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500"/>
                  <a:t>웹 크롤링 활용</a:t>
                </a:r>
                <a:endParaRPr b="1" sz="1500"/>
              </a:p>
            </p:txBody>
          </p:sp>
          <p:cxnSp>
            <p:nvCxnSpPr>
              <p:cNvPr id="133" name="Google Shape;133;g15e82f3f442_33_1"/>
              <p:cNvCxnSpPr>
                <a:stCxn id="124" idx="3"/>
                <a:endCxn id="128" idx="1"/>
              </p:cNvCxnSpPr>
              <p:nvPr/>
            </p:nvCxnSpPr>
            <p:spPr>
              <a:xfrm>
                <a:off x="3546420" y="3497084"/>
                <a:ext cx="834300" cy="1705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cxnSp>
            <p:nvCxnSpPr>
              <p:cNvPr id="134" name="Google Shape;134;g15e82f3f442_33_1"/>
              <p:cNvCxnSpPr>
                <a:stCxn id="130" idx="2"/>
                <a:endCxn id="124" idx="3"/>
              </p:cNvCxnSpPr>
              <p:nvPr/>
            </p:nvCxnSpPr>
            <p:spPr>
              <a:xfrm flipH="1">
                <a:off x="3546475" y="2033925"/>
                <a:ext cx="2516700" cy="14631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</p:grpSp>
        <p:cxnSp>
          <p:nvCxnSpPr>
            <p:cNvPr id="135" name="Google Shape;135;g15e82f3f442_33_1"/>
            <p:cNvCxnSpPr>
              <a:stCxn id="126" idx="3"/>
              <a:endCxn id="122" idx="1"/>
            </p:cNvCxnSpPr>
            <p:nvPr/>
          </p:nvCxnSpPr>
          <p:spPr>
            <a:xfrm>
              <a:off x="5633892" y="4136778"/>
              <a:ext cx="634200" cy="8370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126" name="Google Shape;126;g15e82f3f442_33_1"/>
            <p:cNvSpPr/>
            <p:nvPr/>
          </p:nvSpPr>
          <p:spPr>
            <a:xfrm>
              <a:off x="3830292" y="3533778"/>
              <a:ext cx="1803600" cy="1206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500"/>
                <a:t>데이터 전처리</a:t>
              </a:r>
              <a:endParaRPr b="1" sz="1500"/>
            </a:p>
          </p:txBody>
        </p:sp>
        <p:sp>
          <p:nvSpPr>
            <p:cNvPr id="128" name="Google Shape;128;g15e82f3f442_33_1"/>
            <p:cNvSpPr/>
            <p:nvPr/>
          </p:nvSpPr>
          <p:spPr>
            <a:xfrm>
              <a:off x="3830292" y="5207778"/>
              <a:ext cx="1803600" cy="1206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500"/>
                <a:t>관계형 DB</a:t>
              </a:r>
              <a:endParaRPr b="1" sz="1500"/>
            </a:p>
          </p:txBody>
        </p:sp>
        <p:sp>
          <p:nvSpPr>
            <p:cNvPr id="122" name="Google Shape;122;g15e82f3f442_33_1"/>
            <p:cNvSpPr/>
            <p:nvPr/>
          </p:nvSpPr>
          <p:spPr>
            <a:xfrm>
              <a:off x="6267992" y="3533778"/>
              <a:ext cx="1800000" cy="2880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500"/>
                <a:t>Model</a:t>
              </a:r>
              <a:endParaRPr b="1" sz="150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/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/>
              <a:t>5</a:t>
            </a:r>
            <a:r>
              <a:rPr b="1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프로젝트 일정</a:t>
            </a:r>
            <a:endParaRPr/>
          </a:p>
        </p:txBody>
      </p:sp>
      <p:sp>
        <p:nvSpPr>
          <p:cNvPr id="141" name="Google Shape;141;p7"/>
          <p:cNvSpPr txBox="1"/>
          <p:nvPr>
            <p:ph idx="1" type="body"/>
          </p:nvPr>
        </p:nvSpPr>
        <p:spPr>
          <a:xfrm>
            <a:off x="479425" y="972275"/>
            <a:ext cx="51381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/>
              <a:t>아래와 같이 프로젝트는 4일간 진행됩니다.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2" name="Google Shape;142;p7"/>
          <p:cNvGraphicFramePr/>
          <p:nvPr/>
        </p:nvGraphicFramePr>
        <p:xfrm>
          <a:off x="521553" y="15208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{FA5F4988-2484-4F4F-8F64-2313D697E113}</a:tableStyleId>
              </a:tblPr>
              <a:tblGrid>
                <a:gridCol w="760275"/>
                <a:gridCol w="2682175"/>
                <a:gridCol w="702000"/>
                <a:gridCol w="702000"/>
                <a:gridCol w="702000"/>
                <a:gridCol w="702000"/>
                <a:gridCol w="702000"/>
                <a:gridCol w="702000"/>
                <a:gridCol w="702000"/>
                <a:gridCol w="702000"/>
                <a:gridCol w="2090350"/>
              </a:tblGrid>
              <a:tr h="23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태스크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4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1일차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4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2일차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4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3일차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4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4일차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4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</a:t>
                      </a: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출물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4"/>
                    </a:solidFill>
                  </a:tcPr>
                </a:tc>
              </a:tr>
              <a:tr h="235575">
                <a:tc gridSpan="11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분석기획(Planning)</a:t>
                      </a: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35575"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비즈니스 이해 및 범위설정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요구사항정의서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5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정의 및 계획설정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프로젝트수행계획서,WBS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5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위험계획 수립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위험목록/위험관리계획서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575">
                <a:tc gridSpan="11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데이터준비(Data Preparartion)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35575"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필요데이터 정의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데이터정의서, 획득계획서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5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데이터스토어설계(정형,비정형)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스토어설계서, 매핑정의서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5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데이터수집 및 정합성 검증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데이터 정합성검증보고서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575">
                <a:tc gridSpan="11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데이터분석(Data Analyzing)</a:t>
                      </a: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35575">
                <a:tc row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분석용 데이터준비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분석용 데이터셑 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5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탐색적분석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데이터탐색/시각화보고서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5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모델링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모델링결과보고서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5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모델평가 및 검증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모델평가보고서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575">
                <a:tc gridSpan="11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 구현(System developing)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35575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설계 및 구현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구현시스템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5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시스템테스트 및 운영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매뉴얼(사용자,운영자)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575">
                <a:tc gridSpan="11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평가및 전개(Deploying)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35575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모델발전계획 수립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발전계획서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5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평가 및 보고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완료보고서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43" name="Google Shape;143;p7"/>
          <p:cNvCxnSpPr/>
          <p:nvPr/>
        </p:nvCxnSpPr>
        <p:spPr>
          <a:xfrm flipH="1" rot="10800000">
            <a:off x="3964000" y="2101600"/>
            <a:ext cx="1447200" cy="3600"/>
          </a:xfrm>
          <a:prstGeom prst="straightConnector1">
            <a:avLst/>
          </a:prstGeom>
          <a:noFill/>
          <a:ln cap="rnd" cmpd="sng" w="38100">
            <a:solidFill>
              <a:schemeClr val="accent1"/>
            </a:solidFill>
            <a:prstDash val="solid"/>
            <a:round/>
            <a:headEnd len="sm" w="sm" type="none"/>
            <a:tailEnd len="sm" w="sm" type="triangle"/>
          </a:ln>
          <a:effectLst>
            <a:outerShdw rotWithShape="0" algn="bl" dir="5400000" dist="19050">
              <a:srgbClr val="000000">
                <a:alpha val="0"/>
              </a:srgbClr>
            </a:outerShdw>
            <a:reflection blurRad="0" dir="0" dist="0" endA="0" endPos="1000" fadeDir="5400012" kx="0" rotWithShape="0" algn="bl" stPos="0" sy="-100000" ky="0"/>
          </a:effectLst>
        </p:spPr>
      </p:cxnSp>
      <p:cxnSp>
        <p:nvCxnSpPr>
          <p:cNvPr id="144" name="Google Shape;144;p7"/>
          <p:cNvCxnSpPr/>
          <p:nvPr/>
        </p:nvCxnSpPr>
        <p:spPr>
          <a:xfrm flipH="1" rot="10800000">
            <a:off x="3964000" y="2355325"/>
            <a:ext cx="1447200" cy="3600"/>
          </a:xfrm>
          <a:prstGeom prst="straightConnector1">
            <a:avLst/>
          </a:prstGeom>
          <a:noFill/>
          <a:ln cap="rnd" cmpd="sng" w="38100">
            <a:solidFill>
              <a:schemeClr val="accent1"/>
            </a:solidFill>
            <a:prstDash val="solid"/>
            <a:round/>
            <a:headEnd len="sm" w="sm" type="none"/>
            <a:tailEnd len="sm" w="sm" type="triangle"/>
          </a:ln>
          <a:effectLst>
            <a:outerShdw rotWithShape="0" algn="bl" dir="5400000" dist="19050">
              <a:srgbClr val="000000">
                <a:alpha val="0"/>
              </a:srgbClr>
            </a:outerShdw>
            <a:reflection blurRad="0" dir="0" dist="0" endA="0" endPos="1000" fadeDir="5400012" kx="0" rotWithShape="0" algn="bl" stPos="0" sy="-100000" ky="0"/>
          </a:effectLst>
        </p:spPr>
      </p:cxnSp>
      <p:cxnSp>
        <p:nvCxnSpPr>
          <p:cNvPr id="145" name="Google Shape;145;p7"/>
          <p:cNvCxnSpPr/>
          <p:nvPr/>
        </p:nvCxnSpPr>
        <p:spPr>
          <a:xfrm flipH="1" rot="10800000">
            <a:off x="3964000" y="2566675"/>
            <a:ext cx="1447200" cy="3600"/>
          </a:xfrm>
          <a:prstGeom prst="straightConnector1">
            <a:avLst/>
          </a:prstGeom>
          <a:noFill/>
          <a:ln cap="rnd" cmpd="sng" w="38100">
            <a:solidFill>
              <a:schemeClr val="accent1"/>
            </a:solidFill>
            <a:prstDash val="solid"/>
            <a:round/>
            <a:headEnd len="sm" w="sm" type="none"/>
            <a:tailEnd len="sm" w="sm" type="triangle"/>
          </a:ln>
          <a:effectLst>
            <a:outerShdw rotWithShape="0" algn="bl" dir="5400000" dist="19050">
              <a:srgbClr val="000000">
                <a:alpha val="0"/>
              </a:srgbClr>
            </a:outerShdw>
            <a:reflection blurRad="0" dir="0" dist="0" endA="0" endPos="1000" fadeDir="5400012" kx="0" rotWithShape="0" algn="bl" stPos="0" sy="-100000" ky="0"/>
          </a:effectLst>
        </p:spPr>
      </p:cxnSp>
      <p:cxnSp>
        <p:nvCxnSpPr>
          <p:cNvPr id="146" name="Google Shape;146;p7"/>
          <p:cNvCxnSpPr/>
          <p:nvPr/>
        </p:nvCxnSpPr>
        <p:spPr>
          <a:xfrm flipH="1" rot="10800000">
            <a:off x="4666000" y="3031750"/>
            <a:ext cx="1447200" cy="3600"/>
          </a:xfrm>
          <a:prstGeom prst="straightConnector1">
            <a:avLst/>
          </a:prstGeom>
          <a:noFill/>
          <a:ln cap="rnd" cmpd="sng" w="38100">
            <a:solidFill>
              <a:schemeClr val="accent1"/>
            </a:solidFill>
            <a:prstDash val="solid"/>
            <a:round/>
            <a:headEnd len="sm" w="sm" type="none"/>
            <a:tailEnd len="sm" w="sm" type="triangle"/>
          </a:ln>
          <a:effectLst>
            <a:outerShdw rotWithShape="0" algn="bl" dir="5400000" dist="19050">
              <a:srgbClr val="000000">
                <a:alpha val="0"/>
              </a:srgbClr>
            </a:outerShdw>
            <a:reflection blurRad="0" dir="0" dist="0" endA="0" endPos="1000" fadeDir="5400012" kx="0" rotWithShape="0" algn="bl" stPos="0" sy="-100000" ky="0"/>
          </a:effectLst>
        </p:spPr>
      </p:cxnSp>
      <p:cxnSp>
        <p:nvCxnSpPr>
          <p:cNvPr id="147" name="Google Shape;147;p7"/>
          <p:cNvCxnSpPr/>
          <p:nvPr/>
        </p:nvCxnSpPr>
        <p:spPr>
          <a:xfrm flipH="1" rot="10800000">
            <a:off x="5372350" y="3293975"/>
            <a:ext cx="1447200" cy="3600"/>
          </a:xfrm>
          <a:prstGeom prst="straightConnector1">
            <a:avLst/>
          </a:prstGeom>
          <a:noFill/>
          <a:ln cap="rnd" cmpd="sng" w="38100">
            <a:solidFill>
              <a:schemeClr val="accent1"/>
            </a:solidFill>
            <a:prstDash val="solid"/>
            <a:round/>
            <a:headEnd len="sm" w="sm" type="none"/>
            <a:tailEnd len="sm" w="sm" type="triangle"/>
          </a:ln>
          <a:effectLst>
            <a:outerShdw rotWithShape="0" algn="bl" dir="5400000" dist="19050">
              <a:srgbClr val="000000">
                <a:alpha val="0"/>
              </a:srgbClr>
            </a:outerShdw>
            <a:reflection blurRad="0" dir="0" dist="0" endA="0" endPos="1000" fadeDir="5400012" kx="0" rotWithShape="0" algn="bl" stPos="0" sy="-100000" ky="0"/>
          </a:effectLst>
        </p:spPr>
      </p:cxnSp>
      <p:cxnSp>
        <p:nvCxnSpPr>
          <p:cNvPr id="148" name="Google Shape;148;p7"/>
          <p:cNvCxnSpPr/>
          <p:nvPr/>
        </p:nvCxnSpPr>
        <p:spPr>
          <a:xfrm flipH="1" rot="10800000">
            <a:off x="5368000" y="3512163"/>
            <a:ext cx="1447200" cy="3600"/>
          </a:xfrm>
          <a:prstGeom prst="straightConnector1">
            <a:avLst/>
          </a:prstGeom>
          <a:noFill/>
          <a:ln cap="rnd" cmpd="sng" w="38100">
            <a:solidFill>
              <a:schemeClr val="accent1"/>
            </a:solidFill>
            <a:prstDash val="solid"/>
            <a:round/>
            <a:headEnd len="sm" w="sm" type="none"/>
            <a:tailEnd len="sm" w="sm" type="triangle"/>
          </a:ln>
          <a:effectLst>
            <a:outerShdw rotWithShape="0" algn="bl" dir="5400000" dist="19050">
              <a:srgbClr val="000000">
                <a:alpha val="0"/>
              </a:srgbClr>
            </a:outerShdw>
            <a:reflection blurRad="0" dir="0" dist="0" endA="0" endPos="1000" fadeDir="5400012" kx="0" rotWithShape="0" algn="bl" stPos="0" sy="-100000" ky="0"/>
          </a:effectLst>
        </p:spPr>
      </p:cxnSp>
      <p:cxnSp>
        <p:nvCxnSpPr>
          <p:cNvPr id="149" name="Google Shape;149;p7"/>
          <p:cNvCxnSpPr/>
          <p:nvPr/>
        </p:nvCxnSpPr>
        <p:spPr>
          <a:xfrm flipH="1" rot="10800000">
            <a:off x="6070000" y="3992563"/>
            <a:ext cx="1447200" cy="3600"/>
          </a:xfrm>
          <a:prstGeom prst="straightConnector1">
            <a:avLst/>
          </a:prstGeom>
          <a:noFill/>
          <a:ln cap="rnd" cmpd="sng" w="38100">
            <a:solidFill>
              <a:schemeClr val="accent1"/>
            </a:solidFill>
            <a:prstDash val="solid"/>
            <a:round/>
            <a:headEnd len="sm" w="sm" type="none"/>
            <a:tailEnd len="sm" w="sm" type="triangle"/>
          </a:ln>
          <a:effectLst>
            <a:outerShdw rotWithShape="0" algn="bl" dir="5400000" dist="19050">
              <a:srgbClr val="000000">
                <a:alpha val="0"/>
              </a:srgbClr>
            </a:outerShdw>
            <a:reflection blurRad="0" dir="0" dist="0" endA="0" endPos="1000" fadeDir="5400012" kx="0" rotWithShape="0" algn="bl" stPos="0" sy="-100000" ky="0"/>
          </a:effectLst>
        </p:spPr>
      </p:cxnSp>
      <p:cxnSp>
        <p:nvCxnSpPr>
          <p:cNvPr id="150" name="Google Shape;150;p7"/>
          <p:cNvCxnSpPr/>
          <p:nvPr/>
        </p:nvCxnSpPr>
        <p:spPr>
          <a:xfrm flipH="1" rot="10800000">
            <a:off x="6070000" y="4223563"/>
            <a:ext cx="1447200" cy="3600"/>
          </a:xfrm>
          <a:prstGeom prst="straightConnector1">
            <a:avLst/>
          </a:prstGeom>
          <a:noFill/>
          <a:ln cap="rnd" cmpd="sng" w="38100">
            <a:solidFill>
              <a:schemeClr val="accent1"/>
            </a:solidFill>
            <a:prstDash val="solid"/>
            <a:round/>
            <a:headEnd len="sm" w="sm" type="none"/>
            <a:tailEnd len="sm" w="sm" type="triangle"/>
          </a:ln>
          <a:effectLst>
            <a:outerShdw rotWithShape="0" algn="bl" dir="5400000" dist="19050">
              <a:srgbClr val="000000">
                <a:alpha val="0"/>
              </a:srgbClr>
            </a:outerShdw>
            <a:reflection blurRad="0" dir="0" dist="0" endA="0" endPos="1000" fadeDir="5400012" kx="0" rotWithShape="0" algn="bl" stPos="0" sy="-100000" ky="0"/>
          </a:effectLst>
        </p:spPr>
      </p:cxnSp>
      <p:cxnSp>
        <p:nvCxnSpPr>
          <p:cNvPr id="151" name="Google Shape;151;p7"/>
          <p:cNvCxnSpPr/>
          <p:nvPr/>
        </p:nvCxnSpPr>
        <p:spPr>
          <a:xfrm flipH="1" rot="10800000">
            <a:off x="6772000" y="4454563"/>
            <a:ext cx="1447200" cy="3600"/>
          </a:xfrm>
          <a:prstGeom prst="straightConnector1">
            <a:avLst/>
          </a:prstGeom>
          <a:noFill/>
          <a:ln cap="rnd" cmpd="sng" w="38100">
            <a:solidFill>
              <a:schemeClr val="accent1"/>
            </a:solidFill>
            <a:prstDash val="solid"/>
            <a:round/>
            <a:headEnd len="sm" w="sm" type="none"/>
            <a:tailEnd len="sm" w="sm" type="triangle"/>
          </a:ln>
          <a:effectLst>
            <a:outerShdw rotWithShape="0" algn="bl" dir="5400000" dist="19050">
              <a:srgbClr val="000000">
                <a:alpha val="0"/>
              </a:srgbClr>
            </a:outerShdw>
            <a:reflection blurRad="0" dir="0" dist="0" endA="0" endPos="1000" fadeDir="5400012" kx="0" rotWithShape="0" algn="bl" stPos="0" sy="-100000" ky="0"/>
          </a:effectLst>
        </p:spPr>
      </p:cxnSp>
      <p:cxnSp>
        <p:nvCxnSpPr>
          <p:cNvPr id="152" name="Google Shape;152;p7"/>
          <p:cNvCxnSpPr/>
          <p:nvPr/>
        </p:nvCxnSpPr>
        <p:spPr>
          <a:xfrm flipH="1" rot="10800000">
            <a:off x="6772000" y="4685563"/>
            <a:ext cx="1447200" cy="3600"/>
          </a:xfrm>
          <a:prstGeom prst="straightConnector1">
            <a:avLst/>
          </a:prstGeom>
          <a:noFill/>
          <a:ln cap="rnd" cmpd="sng" w="38100">
            <a:solidFill>
              <a:schemeClr val="accent1"/>
            </a:solidFill>
            <a:prstDash val="solid"/>
            <a:round/>
            <a:headEnd len="sm" w="sm" type="none"/>
            <a:tailEnd len="sm" w="sm" type="triangle"/>
          </a:ln>
          <a:effectLst>
            <a:outerShdw rotWithShape="0" algn="bl" dir="5400000" dist="19050">
              <a:srgbClr val="000000">
                <a:alpha val="0"/>
              </a:srgbClr>
            </a:outerShdw>
            <a:reflection blurRad="0" dir="0" dist="0" endA="0" endPos="1000" fadeDir="5400012" kx="0" rotWithShape="0" algn="bl" stPos="0" sy="-100000" ky="0"/>
          </a:effectLst>
        </p:spPr>
      </p:cxnSp>
      <p:cxnSp>
        <p:nvCxnSpPr>
          <p:cNvPr id="153" name="Google Shape;153;p7"/>
          <p:cNvCxnSpPr/>
          <p:nvPr/>
        </p:nvCxnSpPr>
        <p:spPr>
          <a:xfrm flipH="1" rot="10800000">
            <a:off x="7474000" y="5147563"/>
            <a:ext cx="1447200" cy="3600"/>
          </a:xfrm>
          <a:prstGeom prst="straightConnector1">
            <a:avLst/>
          </a:prstGeom>
          <a:noFill/>
          <a:ln cap="rnd" cmpd="sng" w="38100">
            <a:solidFill>
              <a:schemeClr val="accent1"/>
            </a:solidFill>
            <a:prstDash val="solid"/>
            <a:round/>
            <a:headEnd len="sm" w="sm" type="none"/>
            <a:tailEnd len="sm" w="sm" type="triangle"/>
          </a:ln>
          <a:effectLst>
            <a:outerShdw rotWithShape="0" algn="bl" dir="5400000" dist="19050">
              <a:srgbClr val="000000">
                <a:alpha val="0"/>
              </a:srgbClr>
            </a:outerShdw>
            <a:reflection blurRad="0" dir="0" dist="0" endA="0" endPos="1000" fadeDir="5400012" kx="0" rotWithShape="0" algn="bl" stPos="0" sy="-100000" ky="0"/>
          </a:effectLst>
        </p:spPr>
      </p:cxnSp>
      <p:cxnSp>
        <p:nvCxnSpPr>
          <p:cNvPr id="154" name="Google Shape;154;p7"/>
          <p:cNvCxnSpPr/>
          <p:nvPr/>
        </p:nvCxnSpPr>
        <p:spPr>
          <a:xfrm flipH="1" rot="10800000">
            <a:off x="7474000" y="5378563"/>
            <a:ext cx="1447200" cy="3600"/>
          </a:xfrm>
          <a:prstGeom prst="straightConnector1">
            <a:avLst/>
          </a:prstGeom>
          <a:noFill/>
          <a:ln cap="rnd" cmpd="sng" w="38100">
            <a:solidFill>
              <a:schemeClr val="accent1"/>
            </a:solidFill>
            <a:prstDash val="solid"/>
            <a:round/>
            <a:headEnd len="sm" w="sm" type="none"/>
            <a:tailEnd len="sm" w="sm" type="triangle"/>
          </a:ln>
          <a:effectLst>
            <a:outerShdw rotWithShape="0" algn="bl" dir="5400000" dist="19050">
              <a:srgbClr val="000000">
                <a:alpha val="0"/>
              </a:srgbClr>
            </a:outerShdw>
            <a:reflection blurRad="0" dir="0" dist="0" endA="0" endPos="1000" fadeDir="5400012" kx="0" rotWithShape="0" algn="bl" stPos="0" sy="-100000" ky="0"/>
          </a:effectLst>
        </p:spPr>
      </p:cxnSp>
      <p:cxnSp>
        <p:nvCxnSpPr>
          <p:cNvPr id="155" name="Google Shape;155;p7"/>
          <p:cNvCxnSpPr/>
          <p:nvPr/>
        </p:nvCxnSpPr>
        <p:spPr>
          <a:xfrm flipH="1" rot="10800000">
            <a:off x="8176000" y="5889688"/>
            <a:ext cx="1447200" cy="3600"/>
          </a:xfrm>
          <a:prstGeom prst="straightConnector1">
            <a:avLst/>
          </a:prstGeom>
          <a:noFill/>
          <a:ln cap="rnd" cmpd="sng" w="38100">
            <a:solidFill>
              <a:schemeClr val="accent1"/>
            </a:solidFill>
            <a:prstDash val="solid"/>
            <a:round/>
            <a:headEnd len="sm" w="sm" type="none"/>
            <a:tailEnd len="sm" w="sm" type="triangle"/>
          </a:ln>
          <a:effectLst>
            <a:outerShdw rotWithShape="0" algn="bl" dir="5400000" dist="19050">
              <a:srgbClr val="000000">
                <a:alpha val="0"/>
              </a:srgbClr>
            </a:outerShdw>
            <a:reflection blurRad="0" dir="0" dist="0" endA="0" endPos="1000" fadeDir="5400012" kx="0" rotWithShape="0" algn="bl" stPos="0" sy="-100000" ky="0"/>
          </a:effectLst>
        </p:spPr>
      </p:cxnSp>
      <p:cxnSp>
        <p:nvCxnSpPr>
          <p:cNvPr id="156" name="Google Shape;156;p7"/>
          <p:cNvCxnSpPr/>
          <p:nvPr/>
        </p:nvCxnSpPr>
        <p:spPr>
          <a:xfrm flipH="1" rot="10800000">
            <a:off x="8176000" y="6120688"/>
            <a:ext cx="1447200" cy="3600"/>
          </a:xfrm>
          <a:prstGeom prst="straightConnector1">
            <a:avLst/>
          </a:prstGeom>
          <a:noFill/>
          <a:ln cap="rnd" cmpd="sng" w="38100">
            <a:solidFill>
              <a:schemeClr val="accent1"/>
            </a:solidFill>
            <a:prstDash val="solid"/>
            <a:round/>
            <a:headEnd len="sm" w="sm" type="none"/>
            <a:tailEnd len="sm" w="sm" type="triangle"/>
          </a:ln>
          <a:effectLst>
            <a:outerShdw rotWithShape="0" algn="bl" dir="5400000" dist="19050">
              <a:srgbClr val="000000">
                <a:alpha val="0"/>
              </a:srgbClr>
            </a:outerShdw>
            <a:reflection blurRad="0" dir="0" dist="0" endA="0" endPos="1000" fadeDir="5400012" kx="0" rotWithShape="0" algn="bl" stPos="0" sy="-100000" ky="0"/>
          </a:effectLst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"/>
          <p:cNvSpPr txBox="1"/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/>
              <a:t>6</a:t>
            </a:r>
            <a:r>
              <a:rPr b="1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예상 이슈</a:t>
            </a:r>
            <a:endParaRPr/>
          </a:p>
        </p:txBody>
      </p:sp>
      <p:graphicFrame>
        <p:nvGraphicFramePr>
          <p:cNvPr id="162" name="Google Shape;162;p9"/>
          <p:cNvGraphicFramePr/>
          <p:nvPr/>
        </p:nvGraphicFramePr>
        <p:xfrm>
          <a:off x="698740" y="18923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{4E5B469F-7449-4CB3-B2E2-4A2AEDBF5D7D}</a:tableStyleId>
              </a:tblPr>
              <a:tblGrid>
                <a:gridCol w="638350"/>
                <a:gridCol w="5029200"/>
                <a:gridCol w="5029200"/>
              </a:tblGrid>
              <a:tr h="52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예상이슈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대응방안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</a:tr>
              <a:tr h="1276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/>
                        <a:t>1</a:t>
                      </a:r>
                      <a:endParaRPr b="1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112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>
                          <a:solidFill>
                            <a:schemeClr val="dk1"/>
                          </a:solidFill>
                        </a:rPr>
                        <a:t>모델 자체의 예측력 저조</a:t>
                      </a:r>
                      <a:endParaRPr b="1" sz="1400" u="none" cap="none" strike="noStrike"/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112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>
                          <a:solidFill>
                            <a:schemeClr val="dk1"/>
                          </a:solidFill>
                        </a:rPr>
                        <a:t>LSTM</a:t>
                      </a:r>
                      <a:r>
                        <a:rPr b="1" lang="ko-KR">
                          <a:solidFill>
                            <a:schemeClr val="dk1"/>
                          </a:solidFill>
                        </a:rPr>
                        <a:t> 기법, 하이퍼 파라미터 튜닝, 파생변수 생성 등 여러 방안을 활용해 불안정한 모델의 성능향상을 이끌어 낸다.</a:t>
                      </a:r>
                      <a:endParaRPr b="1" sz="1400" u="none" cap="none" strike="noStrike"/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6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/>
                        <a:t>2</a:t>
                      </a:r>
                      <a:endParaRPr b="1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11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b="1" lang="ko-KR"/>
                        <a:t>데이터 수집시 특정 위치에 대한 정보로 인해 모델의 편향이 발생할 수 있음</a:t>
                      </a:r>
                      <a:r>
                        <a:rPr b="1" lang="ko-KR" sz="1400" u="none" cap="none" strike="noStrike"/>
                        <a:t>.   </a:t>
                      </a:r>
                      <a:endParaRPr b="1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2543" lvl="0" marL="93663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b="1" lang="ko-KR"/>
                        <a:t>추후 서비스 확장 단계에서 수집되는 실제 위치와 적조 현황을 바탕으로 지속적인 모델 업데이트 예정</a:t>
                      </a:r>
                      <a:endParaRPr b="1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6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/>
                        <a:t>3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22541" lvl="0" marL="93662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b="1" lang="ko-KR" sz="1400" u="none" cap="none" strike="noStrike"/>
                        <a:t>데이터의 양들이 방대하여 데이터를 적재하는 데에 상당한 </a:t>
                      </a:r>
                      <a:endParaRPr b="1" sz="1400" u="none" cap="none" strike="noStrike"/>
                    </a:p>
                    <a:p>
                      <a:pPr indent="-22543" lvl="0" marL="93663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b="1" lang="ko-KR" sz="1400" u="none" cap="none" strike="noStrike"/>
                        <a:t>시간이 소요가 될 수 있음 </a:t>
                      </a:r>
                      <a:endParaRPr b="1" sz="1400" u="none" cap="none" strike="noStrike"/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b="1" lang="ko-KR" sz="1400" u="none" cap="none" strike="noStrike"/>
                        <a:t>적재하는 양의 데이터를 나누어 조금씩 업데이트  </a:t>
                      </a:r>
                      <a:endParaRPr b="1" sz="1400" u="none" cap="none" strike="noStrike"/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3" name="Google Shape;163;p9"/>
          <p:cNvSpPr txBox="1"/>
          <p:nvPr>
            <p:ph idx="1" type="body"/>
          </p:nvPr>
        </p:nvSpPr>
        <p:spPr>
          <a:xfrm>
            <a:off x="479425" y="972272"/>
            <a:ext cx="10982654" cy="646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 구축 과정에서 아래와 같은 3가지 이슈가 예상되며, 대응방안은 다음과 같습니다.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"/>
          <p:cNvSpPr txBox="1"/>
          <p:nvPr/>
        </p:nvSpPr>
        <p:spPr>
          <a:xfrm>
            <a:off x="2502794" y="2846231"/>
            <a:ext cx="718641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ko-K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 of Document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