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0" r:id="rId5"/>
    <p:sldId id="267" r:id="rId6"/>
    <p:sldId id="274" r:id="rId7"/>
    <p:sldId id="272" r:id="rId8"/>
    <p:sldId id="258" r:id="rId9"/>
    <p:sldId id="257" r:id="rId10"/>
    <p:sldId id="259" r:id="rId11"/>
    <p:sldId id="270" r:id="rId12"/>
    <p:sldId id="261" r:id="rId13"/>
    <p:sldId id="269" r:id="rId14"/>
    <p:sldId id="268" r:id="rId15"/>
    <p:sldId id="271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2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8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1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9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5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1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B41D-0C54-458D-BC04-5DA1A84FB226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59EF-F761-4A61-B011-661DE9685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n/Publications/WP/Issues/2016/12/31/Benefits-and-Costs-of-Corporate-Debt-Restructuring-An-Estimation-for-Korea-4433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ks.ru/opendata/7708234640-7708234640bdboo2018" TargetMode="External"/><Relationship Id="rId2" Type="http://schemas.openxmlformats.org/officeDocument/2006/relationships/hyperlink" Target="https://www.gks.ru/opendata/storage/7708234640-bdboo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-corporate/boo/blob/master/example_use_local_dataset.py" TargetMode="External"/><Relationship Id="rId2" Type="http://schemas.openxmlformats.org/officeDocument/2006/relationships/hyperlink" Target="https://colab.research.google.com/drive/12T4FCC-C8J_DW3YeJdFZjWE7GSXeUo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sneft.ru/upload/site1/document_report/RSBU_05022019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964" y="4231180"/>
            <a:ext cx="5422008" cy="7467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Бухгалтерская отчетность</a:t>
            </a:r>
            <a:br>
              <a:rPr lang="ru-RU" b="1" dirty="0" smtClean="0"/>
            </a:br>
            <a:r>
              <a:rPr lang="ru-RU" b="1" dirty="0" smtClean="0"/>
              <a:t>компаний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400" dirty="0" smtClean="0"/>
              <a:t>24.03.2020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00" y="923277"/>
            <a:ext cx="3880029" cy="51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ru-RU" dirty="0" smtClean="0"/>
              <a:t>Группы финансовых показателей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23" y="1107584"/>
            <a:ext cx="8610966" cy="54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41" y="875764"/>
            <a:ext cx="12506714" cy="408503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5413834"/>
            <a:ext cx="10603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https://eba.europa.eu/sites/default/documents/files/documents/10180/2831176/3bc64e01-a4d1-4c7e-92d4-1dd84f4b234c/CP%20on%20GLs%20on%20loan%20origination%20and%20monitoring.pdf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610978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ICR example: </a:t>
            </a:r>
            <a:r>
              <a:rPr lang="ru-RU" sz="1200" dirty="0" smtClean="0">
                <a:hlinkClick r:id="rId3"/>
              </a:rPr>
              <a:t>https</a:t>
            </a:r>
            <a:r>
              <a:rPr lang="ru-RU" sz="1200" dirty="0">
                <a:hlinkClick r:id="rId3"/>
              </a:rPr>
              <a:t>://</a:t>
            </a:r>
            <a:r>
              <a:rPr lang="ru-RU" sz="1200" dirty="0" smtClean="0">
                <a:hlinkClick r:id="rId3"/>
              </a:rPr>
              <a:t>www.imf.org/en/Publications/WP/Issues/2016/12/31/Benefits-and-Costs-of-Corporate-Debt-Restructuring-An-Estimation-for-Korea-44338</a:t>
            </a:r>
            <a:endParaRPr lang="en-US" sz="1200" dirty="0" smtClean="0"/>
          </a:p>
          <a:p>
            <a:r>
              <a:rPr lang="en-US" sz="1200" dirty="0" smtClean="0"/>
              <a:t>ICR = interest/EBIT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811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0973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Обслуживание кредитов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32" y="112849"/>
            <a:ext cx="4685338" cy="31556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32" y="3268526"/>
            <a:ext cx="4814397" cy="33789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6" y="1690687"/>
            <a:ext cx="6436077" cy="4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21" y="565991"/>
            <a:ext cx="8436042" cy="57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43" y="642461"/>
            <a:ext cx="8370210" cy="55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из домашних заданий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07354"/>
            <a:ext cx="108955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DEBT (</a:t>
            </a:r>
            <a:r>
              <a:rPr lang="ru-RU" sz="1600" dirty="0" err="1" smtClean="0"/>
              <a:t>ratio</a:t>
            </a:r>
            <a:r>
              <a:rPr lang="ru-RU" sz="1600" dirty="0" smtClean="0"/>
              <a:t> </a:t>
            </a:r>
            <a:r>
              <a:rPr lang="ru-RU" sz="1600" dirty="0" err="1" smtClean="0"/>
              <a:t>between</a:t>
            </a:r>
            <a:r>
              <a:rPr lang="ru-RU" sz="1600" dirty="0" smtClean="0"/>
              <a:t> LT </a:t>
            </a:r>
            <a:r>
              <a:rPr lang="ru-RU" sz="1600" dirty="0" err="1" smtClean="0"/>
              <a:t>and</a:t>
            </a:r>
            <a:r>
              <a:rPr lang="ru-RU" sz="1600" dirty="0" smtClean="0"/>
              <a:t> ST </a:t>
            </a:r>
            <a:r>
              <a:rPr lang="ru-RU" sz="1600" dirty="0" err="1" smtClean="0"/>
              <a:t>Debt</a:t>
            </a:r>
            <a:r>
              <a:rPr lang="ru-RU" sz="1600" dirty="0" smtClean="0"/>
              <a:t>), </a:t>
            </a:r>
          </a:p>
          <a:p>
            <a:r>
              <a:rPr lang="ru-RU" sz="1600" dirty="0" smtClean="0"/>
              <a:t>DEBTFIN (</a:t>
            </a:r>
            <a:r>
              <a:rPr lang="ru-RU" sz="1600" dirty="0" err="1" smtClean="0"/>
              <a:t>the</a:t>
            </a:r>
            <a:r>
              <a:rPr lang="ru-RU" sz="1600" dirty="0" smtClean="0"/>
              <a:t> </a:t>
            </a:r>
            <a:r>
              <a:rPr lang="ru-RU" sz="1600" dirty="0" err="1" smtClean="0"/>
              <a:t>ratio</a:t>
            </a:r>
            <a:r>
              <a:rPr lang="ru-RU" sz="1600" dirty="0" smtClean="0"/>
              <a:t> </a:t>
            </a:r>
            <a:r>
              <a:rPr lang="ru-RU" sz="1600" dirty="0" err="1" smtClean="0"/>
              <a:t>between</a:t>
            </a:r>
            <a:r>
              <a:rPr lang="ru-RU" sz="1600" dirty="0" smtClean="0"/>
              <a:t> </a:t>
            </a:r>
            <a:r>
              <a:rPr lang="ru-RU" sz="1600" dirty="0" err="1" smtClean="0"/>
              <a:t>financial</a:t>
            </a:r>
            <a:r>
              <a:rPr lang="ru-RU" sz="1600" dirty="0" smtClean="0"/>
              <a:t> </a:t>
            </a:r>
            <a:r>
              <a:rPr lang="ru-RU" sz="1600" dirty="0" err="1" smtClean="0"/>
              <a:t>long</a:t>
            </a:r>
            <a:r>
              <a:rPr lang="ru-RU" sz="1600" dirty="0" smtClean="0"/>
              <a:t> </a:t>
            </a:r>
            <a:r>
              <a:rPr lang="ru-RU" sz="1600" dirty="0" err="1" smtClean="0"/>
              <a:t>and</a:t>
            </a:r>
            <a:r>
              <a:rPr lang="ru-RU" sz="1600" dirty="0" smtClean="0"/>
              <a:t> </a:t>
            </a:r>
            <a:r>
              <a:rPr lang="ru-RU" sz="1600" dirty="0" err="1" smtClean="0"/>
              <a:t>short</a:t>
            </a:r>
            <a:r>
              <a:rPr lang="ru-RU" sz="1600" dirty="0" smtClean="0"/>
              <a:t> </a:t>
            </a:r>
            <a:r>
              <a:rPr lang="ru-RU" sz="1600" dirty="0" err="1" smtClean="0"/>
              <a:t>term</a:t>
            </a:r>
            <a:r>
              <a:rPr lang="ru-RU" sz="1600" dirty="0" smtClean="0"/>
              <a:t> </a:t>
            </a:r>
            <a:r>
              <a:rPr lang="ru-RU" sz="1600" dirty="0" err="1" smtClean="0"/>
              <a:t>debt</a:t>
            </a:r>
            <a:r>
              <a:rPr lang="ru-RU" sz="1600" dirty="0" smtClean="0"/>
              <a:t> </a:t>
            </a:r>
            <a:r>
              <a:rPr lang="ru-RU" sz="1600" dirty="0" err="1" smtClean="0"/>
              <a:t>and</a:t>
            </a:r>
            <a:r>
              <a:rPr lang="ru-RU" sz="1600" dirty="0" smtClean="0"/>
              <a:t> </a:t>
            </a:r>
            <a:r>
              <a:rPr lang="ru-RU" sz="1600" dirty="0" err="1" smtClean="0"/>
              <a:t>book</a:t>
            </a:r>
            <a:r>
              <a:rPr lang="ru-RU" sz="1600" dirty="0" smtClean="0"/>
              <a:t> </a:t>
            </a:r>
            <a:r>
              <a:rPr lang="ru-RU" sz="1600" dirty="0" err="1" smtClean="0"/>
              <a:t>value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assets</a:t>
            </a:r>
            <a:r>
              <a:rPr lang="ru-RU" sz="1600" dirty="0" smtClean="0"/>
              <a:t>), </a:t>
            </a:r>
          </a:p>
          <a:p>
            <a:r>
              <a:rPr lang="ru-RU" sz="1600" dirty="0" err="1" smtClean="0"/>
              <a:t>profitability</a:t>
            </a:r>
            <a:r>
              <a:rPr lang="ru-RU" sz="1600" dirty="0" smtClean="0"/>
              <a:t>, </a:t>
            </a:r>
          </a:p>
          <a:p>
            <a:r>
              <a:rPr lang="ru-RU" sz="1600" dirty="0" err="1" smtClean="0"/>
              <a:t>sales</a:t>
            </a:r>
            <a:r>
              <a:rPr lang="ru-RU" sz="1600" dirty="0" smtClean="0"/>
              <a:t> </a:t>
            </a:r>
            <a:r>
              <a:rPr lang="ru-RU" sz="1600" dirty="0" err="1" smtClean="0"/>
              <a:t>growth</a:t>
            </a:r>
            <a:r>
              <a:rPr lang="ru-RU" sz="1600" dirty="0" smtClean="0"/>
              <a:t> </a:t>
            </a:r>
            <a:r>
              <a:rPr lang="ru-RU" sz="1600" dirty="0" err="1" smtClean="0"/>
              <a:t>rate</a:t>
            </a:r>
            <a:r>
              <a:rPr lang="ru-RU" sz="1600" dirty="0" smtClean="0"/>
              <a:t>, </a:t>
            </a:r>
          </a:p>
          <a:p>
            <a:r>
              <a:rPr lang="ru-RU" sz="1600" dirty="0" err="1" smtClean="0"/>
              <a:t>size</a:t>
            </a:r>
            <a:r>
              <a:rPr lang="ru-RU" sz="1600" dirty="0" smtClean="0"/>
              <a:t> (</a:t>
            </a:r>
            <a:r>
              <a:rPr lang="ru-RU" sz="1600" dirty="0" err="1" smtClean="0"/>
              <a:t>natural</a:t>
            </a:r>
            <a:r>
              <a:rPr lang="ru-RU" sz="1600" dirty="0" smtClean="0"/>
              <a:t> </a:t>
            </a:r>
            <a:r>
              <a:rPr lang="ru-RU" sz="1600" dirty="0" err="1" smtClean="0"/>
              <a:t>logarithm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sales</a:t>
            </a:r>
            <a:r>
              <a:rPr lang="ru-RU" sz="1600" dirty="0" smtClean="0"/>
              <a:t>), </a:t>
            </a:r>
          </a:p>
          <a:p>
            <a:r>
              <a:rPr lang="ru-RU" sz="1600" dirty="0" smtClean="0"/>
              <a:t>PPE (</a:t>
            </a:r>
            <a:r>
              <a:rPr lang="ru-RU" sz="1600" dirty="0" err="1" smtClean="0"/>
              <a:t>share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tangible</a:t>
            </a:r>
            <a:r>
              <a:rPr lang="ru-RU" sz="1600" dirty="0" smtClean="0"/>
              <a:t> </a:t>
            </a:r>
            <a:r>
              <a:rPr lang="ru-RU" sz="1600" dirty="0" err="1" smtClean="0"/>
              <a:t>assets</a:t>
            </a:r>
            <a:r>
              <a:rPr lang="ru-RU" sz="1600" dirty="0" smtClean="0"/>
              <a:t> </a:t>
            </a:r>
            <a:r>
              <a:rPr lang="ru-RU" sz="1600" dirty="0" err="1" smtClean="0"/>
              <a:t>in</a:t>
            </a:r>
            <a:r>
              <a:rPr lang="ru-RU" sz="1600" dirty="0" smtClean="0"/>
              <a:t> </a:t>
            </a:r>
            <a:r>
              <a:rPr lang="ru-RU" sz="1600" dirty="0" err="1" smtClean="0"/>
              <a:t>total</a:t>
            </a:r>
            <a:r>
              <a:rPr lang="ru-RU" sz="1600" dirty="0" smtClean="0"/>
              <a:t> </a:t>
            </a:r>
            <a:r>
              <a:rPr lang="ru-RU" sz="1600" dirty="0" err="1" smtClean="0"/>
              <a:t>assets</a:t>
            </a:r>
            <a:r>
              <a:rPr lang="ru-RU" sz="1600" dirty="0" smtClean="0"/>
              <a:t>), </a:t>
            </a:r>
          </a:p>
          <a:p>
            <a:r>
              <a:rPr lang="ru-RU" sz="1600" dirty="0" err="1" smtClean="0"/>
              <a:t>ratio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depreciation</a:t>
            </a:r>
            <a:r>
              <a:rPr lang="ru-RU" sz="1600" dirty="0" smtClean="0"/>
              <a:t> </a:t>
            </a:r>
            <a:r>
              <a:rPr lang="ru-RU" sz="1600" dirty="0" err="1" smtClean="0"/>
              <a:t>to</a:t>
            </a:r>
            <a:r>
              <a:rPr lang="ru-RU" sz="1600" dirty="0" smtClean="0"/>
              <a:t> </a:t>
            </a:r>
            <a:r>
              <a:rPr lang="ru-RU" sz="1600" dirty="0" err="1" smtClean="0"/>
              <a:t>total</a:t>
            </a:r>
            <a:r>
              <a:rPr lang="ru-RU" sz="1600" dirty="0" smtClean="0"/>
              <a:t> </a:t>
            </a:r>
            <a:r>
              <a:rPr lang="ru-RU" sz="1600" dirty="0" err="1" smtClean="0"/>
              <a:t>assets</a:t>
            </a:r>
            <a:r>
              <a:rPr lang="ru-RU" sz="1600" dirty="0" smtClean="0"/>
              <a:t>, </a:t>
            </a:r>
          </a:p>
          <a:p>
            <a:r>
              <a:rPr lang="ru-RU" sz="1600" dirty="0" err="1" smtClean="0"/>
              <a:t>firm</a:t>
            </a:r>
            <a:r>
              <a:rPr lang="ru-RU" sz="1600" dirty="0" smtClean="0"/>
              <a:t> </a:t>
            </a:r>
            <a:r>
              <a:rPr lang="ru-RU" sz="1600" dirty="0" err="1" smtClean="0"/>
              <a:t>quality</a:t>
            </a:r>
            <a:r>
              <a:rPr lang="ru-RU" sz="1600" dirty="0" smtClean="0"/>
              <a:t> (</a:t>
            </a:r>
            <a:r>
              <a:rPr lang="ru-RU" sz="1600" dirty="0" err="1" smtClean="0"/>
              <a:t>ratio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net</a:t>
            </a:r>
            <a:r>
              <a:rPr lang="ru-RU" sz="1600" dirty="0" smtClean="0"/>
              <a:t> </a:t>
            </a:r>
            <a:r>
              <a:rPr lang="ru-RU" sz="1600" dirty="0" err="1" smtClean="0"/>
              <a:t>income</a:t>
            </a:r>
            <a:r>
              <a:rPr lang="ru-RU" sz="1600" dirty="0" smtClean="0"/>
              <a:t> + </a:t>
            </a:r>
            <a:r>
              <a:rPr lang="ru-RU" sz="1600" dirty="0" err="1" smtClean="0"/>
              <a:t>depreciation</a:t>
            </a:r>
            <a:r>
              <a:rPr lang="ru-RU" sz="1600" dirty="0" smtClean="0"/>
              <a:t> </a:t>
            </a:r>
            <a:r>
              <a:rPr lang="ru-RU" sz="1600" dirty="0" err="1" smtClean="0"/>
              <a:t>to</a:t>
            </a:r>
            <a:r>
              <a:rPr lang="ru-RU" sz="1600" dirty="0" smtClean="0"/>
              <a:t> </a:t>
            </a:r>
            <a:r>
              <a:rPr lang="ru-RU" sz="1600" dirty="0" err="1" smtClean="0"/>
              <a:t>net</a:t>
            </a:r>
            <a:r>
              <a:rPr lang="ru-RU" sz="1600" dirty="0" smtClean="0"/>
              <a:t> </a:t>
            </a:r>
            <a:r>
              <a:rPr lang="ru-RU" sz="1600" dirty="0" err="1" smtClean="0"/>
              <a:t>debt</a:t>
            </a:r>
            <a:r>
              <a:rPr lang="ru-RU" sz="1600" dirty="0" smtClean="0"/>
              <a:t>), EBIT </a:t>
            </a:r>
            <a:r>
              <a:rPr lang="ru-RU" sz="1600" dirty="0" err="1" smtClean="0"/>
              <a:t>changes</a:t>
            </a:r>
            <a:r>
              <a:rPr lang="ru-RU" sz="1600" dirty="0" smtClean="0"/>
              <a:t>, </a:t>
            </a:r>
            <a:r>
              <a:rPr lang="ru-RU" sz="1600" dirty="0" err="1" smtClean="0"/>
              <a:t>liquidity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assets</a:t>
            </a:r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err="1" smtClean="0"/>
              <a:t>Market</a:t>
            </a:r>
            <a:r>
              <a:rPr lang="ru-RU" sz="1600" dirty="0" smtClean="0"/>
              <a:t>/</a:t>
            </a:r>
            <a:r>
              <a:rPr lang="ru-RU" sz="1600" dirty="0" err="1" smtClean="0"/>
              <a:t>book</a:t>
            </a:r>
            <a:r>
              <a:rPr lang="ru-RU" sz="1600" dirty="0" smtClean="0"/>
              <a:t> </a:t>
            </a:r>
            <a:r>
              <a:rPr lang="ru-RU" sz="1600" dirty="0" err="1" smtClean="0"/>
              <a:t>value</a:t>
            </a:r>
            <a:endParaRPr lang="ru-RU" sz="1600" dirty="0" smtClean="0"/>
          </a:p>
          <a:p>
            <a:r>
              <a:rPr lang="ru-RU" sz="1600" dirty="0" err="1" smtClean="0"/>
              <a:t>Unexpected</a:t>
            </a:r>
            <a:r>
              <a:rPr lang="ru-RU" sz="1600" dirty="0" smtClean="0"/>
              <a:t> </a:t>
            </a:r>
            <a:r>
              <a:rPr lang="ru-RU" sz="1600" dirty="0" err="1" smtClean="0"/>
              <a:t>earnings</a:t>
            </a:r>
            <a:r>
              <a:rPr lang="ru-RU" sz="1600" dirty="0" smtClean="0"/>
              <a:t> (</a:t>
            </a:r>
            <a:r>
              <a:rPr lang="ru-RU" sz="1600" dirty="0" err="1" smtClean="0"/>
              <a:t>defined</a:t>
            </a:r>
            <a:r>
              <a:rPr lang="ru-RU" sz="1600" dirty="0" smtClean="0"/>
              <a:t> </a:t>
            </a:r>
            <a:r>
              <a:rPr lang="ru-RU" sz="1600" dirty="0" err="1" smtClean="0"/>
              <a:t>as</a:t>
            </a:r>
            <a:r>
              <a:rPr lang="ru-RU" sz="1600" dirty="0" smtClean="0"/>
              <a:t> </a:t>
            </a:r>
            <a:r>
              <a:rPr lang="ru-RU" sz="1600" dirty="0" err="1" smtClean="0"/>
              <a:t>the</a:t>
            </a:r>
            <a:r>
              <a:rPr lang="ru-RU" sz="1600" dirty="0" smtClean="0"/>
              <a:t> </a:t>
            </a:r>
            <a:r>
              <a:rPr lang="ru-RU" sz="1600" dirty="0" err="1" smtClean="0"/>
              <a:t>difference</a:t>
            </a:r>
            <a:r>
              <a:rPr lang="ru-RU" sz="1600" dirty="0" smtClean="0"/>
              <a:t> </a:t>
            </a:r>
            <a:r>
              <a:rPr lang="ru-RU" sz="1600" dirty="0" err="1" smtClean="0"/>
              <a:t>between</a:t>
            </a:r>
            <a:r>
              <a:rPr lang="ru-RU" sz="1600" dirty="0" smtClean="0"/>
              <a:t> (t+1) EPS </a:t>
            </a:r>
            <a:r>
              <a:rPr lang="ru-RU" sz="1600" dirty="0" err="1" smtClean="0"/>
              <a:t>and</a:t>
            </a:r>
            <a:r>
              <a:rPr lang="ru-RU" sz="1600" dirty="0" smtClean="0"/>
              <a:t> (t) </a:t>
            </a:r>
            <a:r>
              <a:rPr lang="ru-RU" sz="1600" dirty="0" err="1" smtClean="0"/>
              <a:t>divided</a:t>
            </a:r>
            <a:r>
              <a:rPr lang="ru-RU" sz="1600" dirty="0" smtClean="0"/>
              <a:t> </a:t>
            </a:r>
            <a:r>
              <a:rPr lang="ru-RU" sz="1600" dirty="0" err="1" smtClean="0"/>
              <a:t>by</a:t>
            </a:r>
            <a:r>
              <a:rPr lang="ru-RU" sz="1600" dirty="0" smtClean="0"/>
              <a:t> </a:t>
            </a:r>
            <a:r>
              <a:rPr lang="ru-RU" sz="1600" dirty="0" err="1" smtClean="0"/>
              <a:t>the</a:t>
            </a:r>
            <a:r>
              <a:rPr lang="ru-RU" sz="1600" dirty="0" smtClean="0"/>
              <a:t> </a:t>
            </a:r>
            <a:r>
              <a:rPr lang="ru-RU" sz="1600" dirty="0" err="1" smtClean="0"/>
              <a:t>share</a:t>
            </a:r>
            <a:r>
              <a:rPr lang="ru-RU" sz="1600" dirty="0" smtClean="0"/>
              <a:t> </a:t>
            </a:r>
            <a:r>
              <a:rPr lang="ru-RU" sz="1600" dirty="0" err="1" smtClean="0"/>
              <a:t>price</a:t>
            </a:r>
            <a:r>
              <a:rPr lang="ru-RU" sz="1600" dirty="0" smtClean="0"/>
              <a:t> (t)</a:t>
            </a:r>
          </a:p>
          <a:p>
            <a:r>
              <a:rPr lang="ru-RU" sz="1600" dirty="0" smtClean="0"/>
              <a:t>Z-</a:t>
            </a:r>
            <a:r>
              <a:rPr lang="ru-RU" sz="1600" dirty="0" err="1" smtClean="0"/>
              <a:t>score</a:t>
            </a:r>
            <a:endParaRPr lang="ru-RU" sz="1600" dirty="0" smtClean="0"/>
          </a:p>
          <a:p>
            <a:r>
              <a:rPr lang="ru-RU" sz="1600" dirty="0" err="1" smtClean="0"/>
              <a:t>Tax</a:t>
            </a:r>
            <a:r>
              <a:rPr lang="ru-RU" sz="1600" dirty="0" smtClean="0"/>
              <a:t>/</a:t>
            </a:r>
            <a:r>
              <a:rPr lang="ru-RU" sz="1600" dirty="0" err="1" smtClean="0"/>
              <a:t>Assets</a:t>
            </a:r>
            <a:endParaRPr lang="ru-RU" sz="1600" dirty="0" smtClean="0"/>
          </a:p>
          <a:p>
            <a:r>
              <a:rPr lang="ru-RU" sz="1600" dirty="0" err="1" smtClean="0"/>
              <a:t>Loan</a:t>
            </a:r>
            <a:r>
              <a:rPr lang="ru-RU" sz="1600" dirty="0" smtClean="0"/>
              <a:t> </a:t>
            </a:r>
            <a:r>
              <a:rPr lang="ru-RU" sz="1600" dirty="0" err="1" smtClean="0"/>
              <a:t>concentration</a:t>
            </a:r>
            <a:endParaRPr lang="ru-RU" sz="1600" dirty="0" smtClean="0"/>
          </a:p>
          <a:p>
            <a:r>
              <a:rPr lang="ru-RU" sz="1600" dirty="0" err="1" smtClean="0"/>
              <a:t>Firm</a:t>
            </a:r>
            <a:r>
              <a:rPr lang="ru-RU" sz="1600" dirty="0" smtClean="0"/>
              <a:t> </a:t>
            </a:r>
            <a:r>
              <a:rPr lang="ru-RU" sz="1600" dirty="0" err="1" smtClean="0"/>
              <a:t>size</a:t>
            </a:r>
            <a:endParaRPr lang="ru-RU" sz="1600" dirty="0" smtClean="0"/>
          </a:p>
          <a:p>
            <a:r>
              <a:rPr lang="ru-RU" sz="1600" dirty="0" err="1" smtClean="0"/>
              <a:t>Asset</a:t>
            </a:r>
            <a:r>
              <a:rPr lang="ru-RU" sz="1600" dirty="0" smtClean="0"/>
              <a:t> </a:t>
            </a:r>
            <a:r>
              <a:rPr lang="ru-RU" sz="1600" dirty="0" err="1" smtClean="0"/>
              <a:t>Maturity</a:t>
            </a:r>
            <a:endParaRPr lang="ru-RU" sz="1600" dirty="0" smtClean="0"/>
          </a:p>
          <a:p>
            <a:r>
              <a:rPr lang="ru-RU" sz="1600" dirty="0" err="1" smtClean="0"/>
              <a:t>Leverage</a:t>
            </a:r>
            <a:endParaRPr lang="ru-RU" sz="1600" dirty="0" smtClean="0"/>
          </a:p>
          <a:p>
            <a:r>
              <a:rPr lang="ru-RU" sz="1600" dirty="0" err="1" smtClean="0"/>
              <a:t>Capital</a:t>
            </a:r>
            <a:r>
              <a:rPr lang="ru-RU" sz="1600" dirty="0" smtClean="0"/>
              <a:t> </a:t>
            </a:r>
            <a:r>
              <a:rPr lang="ru-RU" sz="1600" dirty="0" err="1" smtClean="0"/>
              <a:t>adequacy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3299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Прочее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51672"/>
            <a:ext cx="10515600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dirty="0" smtClean="0"/>
              <a:t>Последовательность шагов подготовки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сырые неразмеченные данные (Росстат)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набор данных с названиями колонок (2.2</a:t>
            </a:r>
            <a:r>
              <a:rPr lang="en-US" sz="3200" dirty="0" smtClean="0"/>
              <a:t>m</a:t>
            </a:r>
            <a:r>
              <a:rPr lang="ru-RU" sz="3200" dirty="0" smtClean="0"/>
              <a:t> компаний)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уменьшенная выборка компаний (0.2</a:t>
            </a:r>
            <a:r>
              <a:rPr lang="en-US" sz="3200" dirty="0" smtClean="0"/>
              <a:t>m </a:t>
            </a:r>
            <a:r>
              <a:rPr lang="ru-RU" sz="3200" dirty="0" smtClean="0"/>
              <a:t>компаний)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набор компаний для анализа (</a:t>
            </a:r>
            <a:r>
              <a:rPr lang="en-US" sz="3200" dirty="0" smtClean="0"/>
              <a:t>peer group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340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Точно можем сделать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089046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1. Построить </a:t>
            </a:r>
            <a:r>
              <a:rPr lang="ru-RU" b="1" dirty="0" smtClean="0"/>
              <a:t>гипотетический кредитный портфель,</a:t>
            </a:r>
            <a:r>
              <a:rPr lang="ru-RU" dirty="0" smtClean="0"/>
              <a:t> соответствующий заявленной специализации. </a:t>
            </a:r>
          </a:p>
          <a:p>
            <a:pPr marL="0" indent="0">
              <a:buNone/>
            </a:pP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Нет специализации, отраслевая, региональная,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по размеру компаний (например, кредитование малого и среднего бизнеса)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2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2. Определить размер </a:t>
            </a:r>
            <a:r>
              <a:rPr lang="ru-RU" b="1" dirty="0" smtClean="0"/>
              <a:t>резервов</a:t>
            </a:r>
            <a:r>
              <a:rPr lang="ru-RU" dirty="0" smtClean="0"/>
              <a:t> под обесценение кредитов, который мог быть начислен по данному портфелю, исходя из оценки </a:t>
            </a:r>
            <a:r>
              <a:rPr lang="ru-RU" b="1" dirty="0" smtClean="0"/>
              <a:t>финансового состояния заемщиков </a:t>
            </a:r>
            <a:r>
              <a:rPr lang="ru-RU" dirty="0" smtClean="0"/>
              <a:t>и их </a:t>
            </a:r>
            <a:r>
              <a:rPr lang="ru-RU" b="1" dirty="0" smtClean="0"/>
              <a:t>платежной дисциплины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3. Определить величину </a:t>
            </a:r>
            <a:r>
              <a:rPr lang="ru-RU" b="1" dirty="0" smtClean="0"/>
              <a:t>регуляторного капитала</a:t>
            </a:r>
            <a:r>
              <a:rPr lang="ru-RU" dirty="0" smtClean="0"/>
              <a:t> (исходя из нормативов достаточности капитала и максимального риска на одного заемщика).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018986" y="1681163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Открытые вопросы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7018986" y="2505075"/>
            <a:ext cx="4336402" cy="36845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 чего зависит процентная ставка</a:t>
            </a:r>
          </a:p>
          <a:p>
            <a:r>
              <a:rPr lang="ru-RU" sz="2400" dirty="0" smtClean="0"/>
              <a:t>Отбор проектов для финансирования (да/нет, по какой ставке)</a:t>
            </a:r>
          </a:p>
          <a:p>
            <a:r>
              <a:rPr lang="ru-RU" sz="2400" dirty="0" smtClean="0"/>
              <a:t>Анализ банкротств</a:t>
            </a:r>
          </a:p>
          <a:p>
            <a:r>
              <a:rPr lang="ru-RU" sz="2400" dirty="0" smtClean="0"/>
              <a:t>Инвестиции в основной капитал</a:t>
            </a:r>
          </a:p>
          <a:p>
            <a:r>
              <a:rPr lang="ru-RU" sz="2400" dirty="0" smtClean="0"/>
              <a:t>Другие вопросы</a:t>
            </a:r>
            <a:endParaRPr lang="ru-RU" sz="24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Цели и задачи 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08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849" y="660903"/>
            <a:ext cx="108043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Промежуточные задачи</a:t>
            </a:r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1. Выявить отличия между типами фирм (производственная, холдинг, торговая).</a:t>
            </a:r>
          </a:p>
          <a:p>
            <a:pPr marL="0" indent="0">
              <a:buNone/>
            </a:pPr>
            <a:r>
              <a:rPr lang="ru-RU" sz="2400" dirty="0" smtClean="0"/>
              <a:t>2. Проверить состав бухгалтерской отчетности</a:t>
            </a:r>
          </a:p>
          <a:p>
            <a:pPr marL="0" indent="0">
              <a:buNone/>
            </a:pPr>
            <a:r>
              <a:rPr lang="ru-RU" sz="2400" dirty="0" smtClean="0"/>
              <a:t>3. Посчитать показатели для финансового анализа</a:t>
            </a:r>
          </a:p>
          <a:p>
            <a:pPr marL="0" indent="0">
              <a:buNone/>
            </a:pPr>
            <a:r>
              <a:rPr lang="ru-RU" sz="2400" dirty="0" smtClean="0"/>
              <a:t>4. Определить ситуации банкротства.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Технические задачи</a:t>
            </a:r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1. Научиться загружать и манипулировать данными</a:t>
            </a:r>
          </a:p>
          <a:p>
            <a:pPr marL="0" indent="0">
              <a:buNone/>
            </a:pPr>
            <a:r>
              <a:rPr lang="ru-RU" sz="2400" dirty="0" smtClean="0"/>
              <a:t>2. Отделять некачественные данные </a:t>
            </a:r>
          </a:p>
          <a:p>
            <a:pPr marL="0" indent="0">
              <a:buNone/>
            </a:pPr>
            <a:r>
              <a:rPr lang="ru-RU" sz="2400" dirty="0" smtClean="0"/>
              <a:t>3. Показывать результаты и ход работ, уметь сдавать домашнее задание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43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3673"/>
            <a:ext cx="10515600" cy="613290"/>
          </a:xfrm>
        </p:spPr>
        <p:txBody>
          <a:bodyPr>
            <a:noAutofit/>
          </a:bodyPr>
          <a:lstStyle/>
          <a:p>
            <a:r>
              <a:rPr lang="en-US" sz="2000" dirty="0" smtClean="0">
                <a:hlinkClick r:id="rId2"/>
              </a:rPr>
              <a:t>https://www.gks.ru/opendata/storage/7708234640-bdboo2018/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https://www.gks.ru/opendata/7708234640-7708234640bdboo2018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4710"/>
            <a:ext cx="9359430" cy="3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Ноутбук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https://colab.research.google.com/drive/12T4FCC-C8J_DW3YeJdFZjWE7GSXeUoTa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Программа на «чистом» </a:t>
            </a:r>
            <a:r>
              <a:rPr lang="en-US" dirty="0" smtClean="0"/>
              <a:t>python’</a:t>
            </a:r>
            <a:r>
              <a:rPr lang="ru-RU" dirty="0" smtClean="0"/>
              <a:t>е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https://github.com/ru-corporate/boo/blob/master/example_use_local_dataset.py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www.rosneft.ru/upload/site1/document_report/RSBU_05022019.pdf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2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010745"/>
            <a:ext cx="1466350" cy="1567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err="1" smtClean="0"/>
              <a:t>ta_nonfix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578291"/>
            <a:ext cx="1466350" cy="15574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err="1" smtClean="0"/>
              <a:t>ta_fix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04550" y="3578290"/>
            <a:ext cx="1466350" cy="4320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of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04550" y="2010745"/>
            <a:ext cx="1466350" cy="43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cash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7367" y="2020223"/>
            <a:ext cx="1466350" cy="764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tp_capital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67" y="2743897"/>
            <a:ext cx="1466350" cy="12664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tp_short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7367" y="4010364"/>
            <a:ext cx="1466350" cy="1125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tp_long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0184" y="2743897"/>
            <a:ext cx="1466350" cy="38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debt_short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98019" y="5135786"/>
            <a:ext cx="6962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98019" y="2008980"/>
            <a:ext cx="6962192" cy="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84" y="3126022"/>
            <a:ext cx="1466350" cy="38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payables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077367" y="2736019"/>
            <a:ext cx="3594619" cy="8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077367" y="4004215"/>
            <a:ext cx="3594620" cy="27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2409" y="4019841"/>
            <a:ext cx="1466350" cy="38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 smtClean="0"/>
              <a:t>debt_long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318246" y="5145835"/>
            <a:ext cx="113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581109" y="5145835"/>
            <a:ext cx="113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tp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180849" y="1539181"/>
            <a:ext cx="17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Активы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289167" y="1526319"/>
            <a:ext cx="17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Пассивы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64859" y="5684940"/>
            <a:ext cx="255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фонды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234764" y="5616697"/>
            <a:ext cx="255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кредиторская задолженность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-47796" y="7536359"/>
            <a:ext cx="12287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algn="ctr"/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0185" y="3470689"/>
            <a:ext cx="1466350" cy="5491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прочие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5246" y="4400383"/>
            <a:ext cx="1466350" cy="7450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прочие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33142" y="1948282"/>
            <a:ext cx="196927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profit_oper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exp_interest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profit_before_tax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profit_after_tax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33143" y="3578290"/>
            <a:ext cx="1969273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cf_oper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cf_oper_in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cf_oper_sales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cf_oper_out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paid_to_supplier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paid_to_worker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paid_interest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paid_profit_tax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paid_other_costs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4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78"/>
            <a:ext cx="12192000" cy="59800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5253" y="123067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 smtClean="0">
                <a:solidFill>
                  <a:schemeClr val="accent1">
                    <a:lumMod val="75000"/>
                  </a:schemeClr>
                </a:solidFill>
              </a:rPr>
              <a:t>matrix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4000" dirty="0" err="1" smtClean="0">
                <a:solidFill>
                  <a:schemeClr val="accent1">
                    <a:lumMod val="75000"/>
                  </a:schemeClr>
                </a:solidFill>
              </a:rPr>
              <a:t>source_df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010"/>
            <a:ext cx="12192000" cy="59800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5253" y="123067"/>
            <a:ext cx="2271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 smtClean="0">
                <a:solidFill>
                  <a:schemeClr val="accent1">
                    <a:lumMod val="75000"/>
                  </a:schemeClr>
                </a:solidFill>
              </a:rPr>
              <a:t>matrix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4000" dirty="0" err="1" smtClean="0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363</Words>
  <Application>Microsoft Office PowerPoint</Application>
  <PresentationFormat>Широкоэкранный</PresentationFormat>
  <Paragraphs>108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Бухгалтерская отчетность компаний 24.03.2020</vt:lpstr>
      <vt:lpstr>Цели и задачи работы</vt:lpstr>
      <vt:lpstr>Презентация PowerPoint</vt:lpstr>
      <vt:lpstr>Исходные данные</vt:lpstr>
      <vt:lpstr>Ссылки</vt:lpstr>
      <vt:lpstr>Презентация PowerPoint</vt:lpstr>
      <vt:lpstr> </vt:lpstr>
      <vt:lpstr>Презентация PowerPoint</vt:lpstr>
      <vt:lpstr>Презентация PowerPoint</vt:lpstr>
      <vt:lpstr>Группы финансовых показателей</vt:lpstr>
      <vt:lpstr>Презентация PowerPoint</vt:lpstr>
      <vt:lpstr>Обслуживание кредитов</vt:lpstr>
      <vt:lpstr>Презентация PowerPoint</vt:lpstr>
      <vt:lpstr>Презентация PowerPoint</vt:lpstr>
      <vt:lpstr>Показатели из домашних заданий</vt:lpstr>
      <vt:lpstr>Прочее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28</cp:revision>
  <dcterms:created xsi:type="dcterms:W3CDTF">2020-03-24T03:43:20Z</dcterms:created>
  <dcterms:modified xsi:type="dcterms:W3CDTF">2020-04-01T08:12:04Z</dcterms:modified>
</cp:coreProperties>
</file>