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" y="70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7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3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6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4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21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5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2749-8DC2-4F24-B855-F344E26E7C8B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FC0B-E308-483F-828F-181D759F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135" y="1738442"/>
            <a:ext cx="140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Кредитная заявка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2461" y="3698517"/>
            <a:ext cx="578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Регуляторные требования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Начисление резервов по кредитам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Активы</a:t>
            </a:r>
            <a:r>
              <a:rPr lang="ru-RU" dirty="0"/>
              <a:t>,</a:t>
            </a:r>
            <a:r>
              <a:rPr lang="ru-RU" dirty="0" smtClean="0"/>
              <a:t> взвешенные по уровню риска </a:t>
            </a:r>
            <a:r>
              <a:rPr lang="en-US" dirty="0" smtClean="0"/>
              <a:t>(RWA)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9" idx="1"/>
          </p:cNvCxnSpPr>
          <p:nvPr/>
        </p:nvCxnSpPr>
        <p:spPr>
          <a:xfrm flipV="1">
            <a:off x="1605031" y="2060024"/>
            <a:ext cx="374898" cy="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929" y="1598359"/>
            <a:ext cx="176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Процентная ставка и условия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06589" y="3210166"/>
            <a:ext cx="147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Переговоры</a:t>
            </a:r>
          </a:p>
          <a:p>
            <a:pPr algn="ctr"/>
            <a:r>
              <a:rPr lang="ru-RU" dirty="0" smtClean="0"/>
              <a:t>(крупные клиенты)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205593" y="388044"/>
            <a:ext cx="1731135" cy="55727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/>
          </a:lstStyle>
          <a:p>
            <a:r>
              <a:rPr lang="ru-RU" dirty="0"/>
              <a:t>Кредитное соглашение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3791219" y="2058439"/>
            <a:ext cx="38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75976" y="1738442"/>
            <a:ext cx="202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 о финансировании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6096000" y="2058439"/>
            <a:ext cx="38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4317" y="1873773"/>
            <a:ext cx="1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Мониторинг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817083" y="1893424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Выплата/завершение проекта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839837" y="2924357"/>
            <a:ext cx="417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Дефолт / реструктуризация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48" idx="3"/>
          </p:cNvCxnSpPr>
          <p:nvPr/>
        </p:nvCxnSpPr>
        <p:spPr>
          <a:xfrm>
            <a:off x="8306873" y="2058439"/>
            <a:ext cx="430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2022251" y="2779948"/>
            <a:ext cx="32251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3205705" y="2732438"/>
            <a:ext cx="451966" cy="38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11758" y="388044"/>
            <a:ext cx="1479461" cy="55727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/>
              <a:t>Term sheet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697390" y="3236852"/>
            <a:ext cx="192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Расчетное предложение</a:t>
            </a:r>
          </a:p>
          <a:p>
            <a:pPr algn="ctr"/>
            <a:r>
              <a:rPr lang="ru-RU" dirty="0" smtClean="0"/>
              <a:t>банка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8817083" y="2398065"/>
            <a:ext cx="125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Watchlist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5921" y="467697"/>
            <a:ext cx="182400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Бизнес-план</a:t>
            </a:r>
          </a:p>
          <a:p>
            <a:pPr algn="ctr"/>
            <a:r>
              <a:rPr lang="ru-RU" sz="1600" dirty="0" err="1" smtClean="0"/>
              <a:t>Финмодель</a:t>
            </a:r>
            <a:endParaRPr lang="ru-RU" sz="1600" dirty="0" smtClean="0"/>
          </a:p>
          <a:p>
            <a:pPr algn="ctr"/>
            <a:r>
              <a:rPr lang="ru-RU" sz="1600" dirty="0" smtClean="0"/>
              <a:t>Другие документы</a:t>
            </a:r>
            <a:endParaRPr lang="ru-RU" sz="1600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>
            <a:off x="10048435" y="2578843"/>
            <a:ext cx="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8306872" y="2578843"/>
            <a:ext cx="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564344" y="2394201"/>
            <a:ext cx="125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plan</a:t>
            </a:r>
            <a:endParaRPr lang="ru-RU" dirty="0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991673" y="1401319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V="1">
            <a:off x="5218723" y="2505999"/>
            <a:ext cx="0" cy="59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9547" y="4962057"/>
            <a:ext cx="5463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На стадии определения процентной ставки клиент должен быть классифицирован по внутреннему рейтингу?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К этому рейтингу привязана переменная маржа?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Если у него уже есть международный кредитный рейтинг – внутренний присваивается напрямую?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73721" y="3245606"/>
            <a:ext cx="151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Критерии выбора проектов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373027" y="388043"/>
            <a:ext cx="1731135" cy="55727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/>
          </a:lstStyle>
          <a:p>
            <a:r>
              <a:rPr lang="ru-RU" dirty="0" smtClean="0"/>
              <a:t>План мониторинга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565310" y="4685058"/>
            <a:ext cx="5258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Управленческий анализ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Что смотрят –</a:t>
            </a:r>
            <a:r>
              <a:rPr lang="en-US" dirty="0" smtClean="0">
                <a:solidFill>
                  <a:srgbClr val="FF0000"/>
                </a:solidFill>
              </a:rPr>
              <a:t> NPL</a:t>
            </a:r>
            <a:r>
              <a:rPr lang="ru-RU" dirty="0" smtClean="0">
                <a:solidFill>
                  <a:srgbClr val="FF0000"/>
                </a:solidFill>
              </a:rPr>
              <a:t>? что еще?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Риски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Знают ли кредитный риск индивидуальных заемщиков? </a:t>
            </a:r>
            <a:r>
              <a:rPr lang="en-US" dirty="0" smtClean="0">
                <a:solidFill>
                  <a:srgbClr val="FF0000"/>
                </a:solidFill>
              </a:rPr>
              <a:t>PD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LGD </a:t>
            </a:r>
            <a:r>
              <a:rPr lang="ru-RU" dirty="0" smtClean="0">
                <a:solidFill>
                  <a:srgbClr val="FF0000"/>
                </a:solidFill>
              </a:rPr>
              <a:t>- для всех?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Кредитный риск портфеля - с корреляциями внутри портфеля?</a:t>
            </a:r>
          </a:p>
        </p:txBody>
      </p:sp>
      <p:cxnSp>
        <p:nvCxnSpPr>
          <p:cNvPr id="94" name="Прямая со стрелкой 93"/>
          <p:cNvCxnSpPr/>
          <p:nvPr/>
        </p:nvCxnSpPr>
        <p:spPr>
          <a:xfrm>
            <a:off x="8350233" y="3103114"/>
            <a:ext cx="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685980" y="1374643"/>
            <a:ext cx="33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/>
          </a:lstStyle>
          <a:p>
            <a:r>
              <a:rPr lang="ru-RU" b="1" dirty="0" smtClean="0"/>
              <a:t>Что получилось?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10294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124</Words>
  <Application>Microsoft Office PowerPoint</Application>
  <PresentationFormat>Широкоэкранный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21</cp:revision>
  <dcterms:created xsi:type="dcterms:W3CDTF">2020-03-19T12:21:07Z</dcterms:created>
  <dcterms:modified xsi:type="dcterms:W3CDTF">2020-03-20T07:43:35Z</dcterms:modified>
</cp:coreProperties>
</file>