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85" r:id="rId4"/>
    <p:sldId id="286" r:id="rId5"/>
    <p:sldId id="291" r:id="rId6"/>
    <p:sldId id="265" r:id="rId7"/>
    <p:sldId id="264" r:id="rId8"/>
    <p:sldId id="290" r:id="rId9"/>
    <p:sldId id="262" r:id="rId10"/>
    <p:sldId id="293" r:id="rId11"/>
    <p:sldId id="294" r:id="rId12"/>
    <p:sldId id="263" r:id="rId13"/>
    <p:sldId id="258" r:id="rId14"/>
    <p:sldId id="260" r:id="rId15"/>
    <p:sldId id="267" r:id="rId16"/>
    <p:sldId id="295" r:id="rId17"/>
    <p:sldId id="268" r:id="rId18"/>
    <p:sldId id="266" r:id="rId19"/>
    <p:sldId id="259" r:id="rId20"/>
    <p:sldId id="296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97" r:id="rId29"/>
    <p:sldId id="276" r:id="rId30"/>
    <p:sldId id="277" r:id="rId31"/>
    <p:sldId id="278" r:id="rId32"/>
    <p:sldId id="292" r:id="rId33"/>
    <p:sldId id="280" r:id="rId34"/>
    <p:sldId id="281" r:id="rId35"/>
    <p:sldId id="298" r:id="rId36"/>
    <p:sldId id="299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0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8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0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C413-043F-4F46-8659-FD87625FAF16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20E86-E346-4957-BA06-EC3387EEEF0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0208-4360-41A7-9B21-52FE7F44A061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344CD-1448-40AB-A016-ACD653B87BF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344CD-1448-40AB-A016-ACD653B87BFB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EFE9F-1926-4680-A1C4-B58633BB5AC0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BC7C-1B26-4B73-B94F-1CE41B1382CC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5C5-58BB-4EC4-BF31-4411C29D7FFD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7D7A-BB91-433D-A51D-72CC78608C61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77FF-BB04-4978-BB8F-6852E1163788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A00C-5095-4684-92ED-6C1F06CC4C3A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420-F5E5-4D11-A763-6B00162F847B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7A2F-0D09-410B-9569-AC9F8C6AC57C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F8C-1EBC-4E31-A223-78C0A955F3DF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A9CC-8EDA-4EA2-B50B-62C032F1848D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DBE5-1901-4AD3-80DA-988D50E50A6C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CF5-82F3-4D89-9C99-B55CA1A4730F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221E-64BE-48E6-B47B-BCD7FF7E1C41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3822-78CC-41AB-A3F1-4C618D31C8CD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065-A518-437E-B2CC-06708105D8D5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81ED-D1DF-4267-9E2B-4860D8BA3DB1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C21B-0A04-4D73-A75D-AD6DA15BE275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AF47-363F-4167-A912-68DA04D7199D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68A57D-BD64-4132-BA07-1C2CAEB07D78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73DACDE-05A6-4440-B7B2-785493BE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5825"/>
            <a:ext cx="8825658" cy="3329581"/>
          </a:xfrm>
        </p:spPr>
        <p:txBody>
          <a:bodyPr/>
          <a:lstStyle/>
          <a:p>
            <a:r>
              <a:rPr lang="fr-FR" sz="4800" dirty="0"/>
              <a:t>Mise en place d’un système de communication sans fil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BEEE7E4-FB45-4668-A275-7FE729B6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44030"/>
            <a:ext cx="8825658" cy="861420"/>
          </a:xfrm>
        </p:spPr>
        <p:txBody>
          <a:bodyPr/>
          <a:lstStyle/>
          <a:p>
            <a:r>
              <a:rPr lang="fr-FR" dirty="0"/>
              <a:t>Radio </a:t>
            </a:r>
            <a:r>
              <a:rPr lang="fr-FR" dirty="0" err="1"/>
              <a:t>usrp</a:t>
            </a:r>
            <a:r>
              <a:rPr lang="fr-FR" dirty="0"/>
              <a:t> - </a:t>
            </a:r>
            <a:r>
              <a:rPr lang="fr-FR" dirty="0" err="1" smtClean="0"/>
              <a:t>Matlab</a:t>
            </a:r>
            <a:r>
              <a:rPr lang="fr-FR" smtClean="0"/>
              <a:t> </a:t>
            </a:r>
            <a:r>
              <a:rPr lang="fr-FR" smtClean="0"/>
              <a:t>- C</a:t>
            </a:r>
            <a:r>
              <a:rPr lang="fr-FR" smtClean="0"/>
              <a:t>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[PR214] VUONG Dan - PONTAGNIER Etienne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7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Bruit blanc</a:t>
            </a:r>
          </a:p>
          <a:p>
            <a:endParaRPr lang="fr-FR" dirty="0" smtClean="0"/>
          </a:p>
          <a:p>
            <a:r>
              <a:rPr lang="fr-FR" dirty="0" smtClean="0"/>
              <a:t>Référence temporelle</a:t>
            </a:r>
          </a:p>
          <a:p>
            <a:endParaRPr lang="fr-FR" dirty="0" smtClean="0"/>
          </a:p>
          <a:p>
            <a:r>
              <a:rPr lang="fr-FR" dirty="0" smtClean="0"/>
              <a:t>Désynchronisation fréquentielle</a:t>
            </a:r>
          </a:p>
          <a:p>
            <a:endParaRPr lang="fr-FR" dirty="0" smtClean="0"/>
          </a:p>
          <a:p>
            <a:r>
              <a:rPr lang="fr-FR" dirty="0" smtClean="0"/>
              <a:t>Canal multi-trajet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et délimitation des trames</a:t>
            </a:r>
          </a:p>
          <a:p>
            <a:endParaRPr lang="fr-FR" dirty="0" smtClean="0"/>
          </a:p>
          <a:p>
            <a:r>
              <a:rPr lang="fr-FR" dirty="0" smtClean="0"/>
              <a:t>Suppression des préfixes cycliques</a:t>
            </a:r>
          </a:p>
          <a:p>
            <a:endParaRPr lang="fr-FR" dirty="0" smtClean="0"/>
          </a:p>
          <a:p>
            <a:r>
              <a:rPr lang="fr-FR" dirty="0" smtClean="0"/>
              <a:t>Distinction des trames pilotes</a:t>
            </a:r>
          </a:p>
          <a:p>
            <a:endParaRPr lang="fr-FR" dirty="0" smtClean="0"/>
          </a:p>
          <a:p>
            <a:r>
              <a:rPr lang="fr-FR" dirty="0" smtClean="0"/>
              <a:t>Prélèvement et calcul des coefficients de canal</a:t>
            </a:r>
          </a:p>
          <a:p>
            <a:endParaRPr lang="fr-FR" dirty="0" smtClean="0"/>
          </a:p>
          <a:p>
            <a:r>
              <a:rPr lang="fr-FR" dirty="0" smtClean="0"/>
              <a:t>Décision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EF98E45-FB1A-402C-A055-E23D7B93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III/. Méthodes et algorithmes mis en place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9D28285-5E4F-48E9-B1F0-84BD0AEFB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4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3BB95F63-9BC5-45A3-9FA9-C62DA5717A7D}"/>
              </a:ext>
            </a:extLst>
          </p:cNvPr>
          <p:cNvCxnSpPr/>
          <p:nvPr/>
        </p:nvCxnSpPr>
        <p:spPr>
          <a:xfrm rot="5400000">
            <a:off x="9819063" y="2656937"/>
            <a:ext cx="496423" cy="14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>
            <a:extLst>
              <a:ext uri="{FF2B5EF4-FFF2-40B4-BE49-F238E27FC236}">
                <a16:creationId xmlns:a16="http://schemas.microsoft.com/office/drawing/2014/main" xmlns="" id="{F73AB156-8269-4C25-9CCB-54043660E0B8}"/>
              </a:ext>
            </a:extLst>
          </p:cNvPr>
          <p:cNvSpPr/>
          <p:nvPr/>
        </p:nvSpPr>
        <p:spPr>
          <a:xfrm rot="10800000">
            <a:off x="10006504" y="2297774"/>
            <a:ext cx="142876" cy="1428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B5FE4280-6173-42A9-8329-122795F197D7}"/>
              </a:ext>
            </a:extLst>
          </p:cNvPr>
          <p:cNvSpPr txBox="1"/>
          <p:nvPr/>
        </p:nvSpPr>
        <p:spPr>
          <a:xfrm>
            <a:off x="3239110" y="792641"/>
            <a:ext cx="598871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Rockwell" pitchFamily="18" charset="0"/>
              </a:rPr>
              <a:t>Schéma de la chaîne d’émission</a:t>
            </a:r>
            <a:endParaRPr lang="fr-FR" sz="2000" dirty="0">
              <a:solidFill>
                <a:schemeClr val="bg1"/>
              </a:solidFill>
              <a:latin typeface="Rockwell" pitchFamily="18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2CCD4EEC-BCEF-4690-93F1-42CDDBEFD4C3}"/>
              </a:ext>
            </a:extLst>
          </p:cNvPr>
          <p:cNvCxnSpPr/>
          <p:nvPr/>
        </p:nvCxnSpPr>
        <p:spPr>
          <a:xfrm rot="10800000">
            <a:off x="9774260" y="2912411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2A5ABB-4DBB-4B29-83AE-EDEF2FE2DAF3}"/>
              </a:ext>
            </a:extLst>
          </p:cNvPr>
          <p:cNvSpPr/>
          <p:nvPr/>
        </p:nvSpPr>
        <p:spPr>
          <a:xfrm>
            <a:off x="3928428" y="2636819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F1D85BE6-7E4B-4D55-B4F2-E99EFB71E6F4}"/>
              </a:ext>
            </a:extLst>
          </p:cNvPr>
          <p:cNvCxnSpPr>
            <a:stCxn id="34" idx="3"/>
          </p:cNvCxnSpPr>
          <p:nvPr/>
        </p:nvCxnSpPr>
        <p:spPr>
          <a:xfrm>
            <a:off x="7418062" y="2912660"/>
            <a:ext cx="856000" cy="1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977D9A6C-54B4-46A3-8038-199A19FB655E}"/>
              </a:ext>
            </a:extLst>
          </p:cNvPr>
          <p:cNvSpPr txBox="1"/>
          <p:nvPr/>
        </p:nvSpPr>
        <p:spPr>
          <a:xfrm>
            <a:off x="3928428" y="2708257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Insertion des préfixes cycliques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CD3FACC-4CEB-4E07-9DB5-1EAEA49896DF}"/>
              </a:ext>
            </a:extLst>
          </p:cNvPr>
          <p:cNvSpPr/>
          <p:nvPr/>
        </p:nvSpPr>
        <p:spPr>
          <a:xfrm>
            <a:off x="8274062" y="2626659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9F6F5EE6-644B-49A4-8EF3-88E6B31C3B23}"/>
              </a:ext>
            </a:extLst>
          </p:cNvPr>
          <p:cNvCxnSpPr/>
          <p:nvPr/>
        </p:nvCxnSpPr>
        <p:spPr>
          <a:xfrm>
            <a:off x="9488508" y="2912411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xmlns="" id="{1A5E4AE6-C127-404C-B396-95A603623644}"/>
              </a:ext>
            </a:extLst>
          </p:cNvPr>
          <p:cNvCxnSpPr/>
          <p:nvPr/>
        </p:nvCxnSpPr>
        <p:spPr>
          <a:xfrm>
            <a:off x="5130790" y="2912411"/>
            <a:ext cx="15001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35929693-3AF1-4840-BC67-8B20865491B1}"/>
              </a:ext>
            </a:extLst>
          </p:cNvPr>
          <p:cNvCxnSpPr/>
          <p:nvPr/>
        </p:nvCxnSpPr>
        <p:spPr>
          <a:xfrm rot="16200000" flipH="1">
            <a:off x="1475419" y="4457378"/>
            <a:ext cx="1028835" cy="3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xmlns="" id="{89D5BACF-D0AB-4DDB-967F-49C5102E904A}"/>
              </a:ext>
            </a:extLst>
          </p:cNvPr>
          <p:cNvCxnSpPr/>
          <p:nvPr/>
        </p:nvCxnSpPr>
        <p:spPr>
          <a:xfrm>
            <a:off x="1991360" y="4973320"/>
            <a:ext cx="92964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CB1E38AC-6AFE-44EB-80B4-F5A22AEE975E}"/>
              </a:ext>
            </a:extLst>
          </p:cNvPr>
          <p:cNvCxnSpPr/>
          <p:nvPr/>
        </p:nvCxnSpPr>
        <p:spPr>
          <a:xfrm rot="5400000">
            <a:off x="1475156" y="3428282"/>
            <a:ext cx="1028566" cy="3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F8D24D7-56E1-46D4-8487-BCB0FA1791D5}"/>
              </a:ext>
            </a:extLst>
          </p:cNvPr>
          <p:cNvSpPr/>
          <p:nvPr/>
        </p:nvSpPr>
        <p:spPr>
          <a:xfrm>
            <a:off x="2925176" y="4617415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AA19DAEE-9A5D-46DB-B357-23580E22AA84}"/>
              </a:ext>
            </a:extLst>
          </p:cNvPr>
          <p:cNvSpPr txBox="1"/>
          <p:nvPr/>
        </p:nvSpPr>
        <p:spPr>
          <a:xfrm>
            <a:off x="2925176" y="4688853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Insertion 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3539C93-A6B8-4E51-A5AD-F40EE64650DA}"/>
              </a:ext>
            </a:extLst>
          </p:cNvPr>
          <p:cNvSpPr/>
          <p:nvPr/>
        </p:nvSpPr>
        <p:spPr>
          <a:xfrm>
            <a:off x="6638854" y="2621305"/>
            <a:ext cx="772599" cy="632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E6523507-07BC-4E8F-AF5C-AE8062DC3B38}"/>
              </a:ext>
            </a:extLst>
          </p:cNvPr>
          <p:cNvSpPr txBox="1"/>
          <p:nvPr/>
        </p:nvSpPr>
        <p:spPr>
          <a:xfrm>
            <a:off x="6632244" y="2758771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itchFamily="34" charset="0"/>
                <a:cs typeface="Arial" pitchFamily="34" charset="0"/>
              </a:rPr>
              <a:t>IFFT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C82DED1D-9736-4953-94C9-FC729C411A91}"/>
              </a:ext>
            </a:extLst>
          </p:cNvPr>
          <p:cNvCxnSpPr/>
          <p:nvPr/>
        </p:nvCxnSpPr>
        <p:spPr>
          <a:xfrm>
            <a:off x="4154862" y="4898087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BB484AE-5AB0-4EF7-9345-3A1504DE32FE}"/>
              </a:ext>
            </a:extLst>
          </p:cNvPr>
          <p:cNvSpPr/>
          <p:nvPr/>
        </p:nvSpPr>
        <p:spPr>
          <a:xfrm>
            <a:off x="5152142" y="4688853"/>
            <a:ext cx="114300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C19C9271-2992-45E8-B942-A1A4C312332E}"/>
              </a:ext>
            </a:extLst>
          </p:cNvPr>
          <p:cNvSpPr txBox="1"/>
          <p:nvPr/>
        </p:nvSpPr>
        <p:spPr>
          <a:xfrm>
            <a:off x="8274062" y="2769535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Parallèle &gt; Série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xmlns="" id="{41FB7115-43F5-474B-B334-ADEFC0D81337}"/>
              </a:ext>
            </a:extLst>
          </p:cNvPr>
          <p:cNvCxnSpPr/>
          <p:nvPr/>
        </p:nvCxnSpPr>
        <p:spPr>
          <a:xfrm>
            <a:off x="4648266" y="4903167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50742D9-57C4-40A2-A496-A1A9CD297085}"/>
              </a:ext>
            </a:extLst>
          </p:cNvPr>
          <p:cNvSpPr/>
          <p:nvPr/>
        </p:nvSpPr>
        <p:spPr>
          <a:xfrm>
            <a:off x="7636274" y="4583125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xmlns="" id="{21AABA5F-8220-4017-AD07-0F015C98416F}"/>
              </a:ext>
            </a:extLst>
          </p:cNvPr>
          <p:cNvSpPr txBox="1"/>
          <p:nvPr/>
        </p:nvSpPr>
        <p:spPr>
          <a:xfrm>
            <a:off x="7568646" y="4688853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itchFamily="34" charset="0"/>
                <a:cs typeface="Arial" pitchFamily="34" charset="0"/>
              </a:rPr>
              <a:t>Association bits &gt; symboles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xmlns="" id="{D11477A6-9EED-4806-B287-4CBAC0922BC5}"/>
              </a:ext>
            </a:extLst>
          </p:cNvPr>
          <p:cNvCxnSpPr/>
          <p:nvPr/>
        </p:nvCxnSpPr>
        <p:spPr>
          <a:xfrm>
            <a:off x="6306894" y="4903918"/>
            <a:ext cx="1310640" cy="7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xmlns="" id="{982ABCFC-CA84-4FCA-BF7D-DD357E71BB60}"/>
              </a:ext>
            </a:extLst>
          </p:cNvPr>
          <p:cNvCxnSpPr/>
          <p:nvPr/>
        </p:nvCxnSpPr>
        <p:spPr>
          <a:xfrm>
            <a:off x="8854530" y="4903167"/>
            <a:ext cx="1132750" cy="4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xmlns="" id="{D6638B73-AF70-4CB2-B444-0BD4A60CD471}"/>
              </a:ext>
            </a:extLst>
          </p:cNvPr>
          <p:cNvSpPr txBox="1"/>
          <p:nvPr/>
        </p:nvSpPr>
        <p:spPr>
          <a:xfrm>
            <a:off x="9532078" y="4317059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entrant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xmlns="" id="{BF601911-005C-4866-83C3-8B4E8CFAF6D3}"/>
              </a:ext>
            </a:extLst>
          </p:cNvPr>
          <p:cNvSpPr txBox="1"/>
          <p:nvPr/>
        </p:nvSpPr>
        <p:spPr>
          <a:xfrm>
            <a:off x="5152142" y="4760291"/>
            <a:ext cx="1143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Arial" pitchFamily="34" charset="0"/>
                <a:cs typeface="Arial" pitchFamily="34" charset="0"/>
              </a:rPr>
              <a:t>Série &gt; Parallèle</a:t>
            </a:r>
          </a:p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(n sous-porteuses)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xmlns="" id="{E9CFC6F8-8F08-4BA9-979F-FDDDA78A89F8}"/>
              </a:ext>
            </a:extLst>
          </p:cNvPr>
          <p:cNvCxnSpPr/>
          <p:nvPr/>
        </p:nvCxnSpPr>
        <p:spPr>
          <a:xfrm>
            <a:off x="1996440" y="2910840"/>
            <a:ext cx="1919904" cy="3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du numéro de diapositive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9" name="Triangle isocèle 78"/>
          <p:cNvSpPr/>
          <p:nvPr/>
        </p:nvSpPr>
        <p:spPr>
          <a:xfrm rot="5400000">
            <a:off x="7676583" y="2862987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/>
          <p:cNvSpPr/>
          <p:nvPr/>
        </p:nvSpPr>
        <p:spPr>
          <a:xfrm>
            <a:off x="1914593" y="381197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/>
          <p:cNvSpPr/>
          <p:nvPr/>
        </p:nvSpPr>
        <p:spPr>
          <a:xfrm rot="16200000">
            <a:off x="6696143" y="4844187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397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BFDDC75-94A8-4E23-99C2-321301C6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bits/symboles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781A753-5584-4565-80DE-487B0764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choisi : BPSK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E42ACD27-9C2B-4716-ABD6-06410D787499}"/>
              </a:ext>
            </a:extLst>
          </p:cNvPr>
          <p:cNvGrpSpPr/>
          <p:nvPr/>
        </p:nvGrpSpPr>
        <p:grpSpPr>
          <a:xfrm>
            <a:off x="4905828" y="2027447"/>
            <a:ext cx="4455886" cy="4076521"/>
            <a:chOff x="3918857" y="3077029"/>
            <a:chExt cx="3323772" cy="305241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xmlns="" id="{936E162E-09BE-4D9C-9257-1A396BE99EC3}"/>
                </a:ext>
              </a:extLst>
            </p:cNvPr>
            <p:cNvCxnSpPr/>
            <p:nvPr/>
          </p:nvCxnSpPr>
          <p:spPr>
            <a:xfrm>
              <a:off x="5588000" y="3077029"/>
              <a:ext cx="0" cy="24093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xmlns="" id="{82F9073D-2008-4E2D-AD73-A377F67E5EAA}"/>
                </a:ext>
              </a:extLst>
            </p:cNvPr>
            <p:cNvCxnSpPr/>
            <p:nvPr/>
          </p:nvCxnSpPr>
          <p:spPr>
            <a:xfrm>
              <a:off x="3918857" y="4180114"/>
              <a:ext cx="3323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rganigramme : Connecteur 8">
              <a:extLst>
                <a:ext uri="{FF2B5EF4-FFF2-40B4-BE49-F238E27FC236}">
                  <a16:creationId xmlns:a16="http://schemas.microsoft.com/office/drawing/2014/main" xmlns="" id="{8146FF3D-0B57-4B0F-BBAD-25CCB7331FCF}"/>
                </a:ext>
              </a:extLst>
            </p:cNvPr>
            <p:cNvSpPr/>
            <p:nvPr/>
          </p:nvSpPr>
          <p:spPr>
            <a:xfrm>
              <a:off x="4528457" y="4093032"/>
              <a:ext cx="188670" cy="159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xmlns="" id="{82AAA6B1-0344-4514-B16E-9C997B2ED692}"/>
                </a:ext>
              </a:extLst>
            </p:cNvPr>
            <p:cNvSpPr/>
            <p:nvPr/>
          </p:nvSpPr>
          <p:spPr>
            <a:xfrm>
              <a:off x="6415331" y="4093032"/>
              <a:ext cx="188670" cy="159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31B5CFBE-9F34-4A00-826C-74BDF615433D}"/>
                </a:ext>
              </a:extLst>
            </p:cNvPr>
            <p:cNvSpPr txBox="1"/>
            <p:nvPr/>
          </p:nvSpPr>
          <p:spPr>
            <a:xfrm>
              <a:off x="4347013" y="3802743"/>
              <a:ext cx="827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b=0</a:t>
              </a:r>
            </a:p>
            <a:p>
              <a:endParaRPr lang="fr-FR" dirty="0"/>
            </a:p>
            <a:p>
              <a:r>
                <a:rPr lang="fr-FR" dirty="0"/>
                <a:t> -1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07C2BC8C-2AD9-4811-92F7-FCC804CEC95C}"/>
                </a:ext>
              </a:extLst>
            </p:cNvPr>
            <p:cNvSpPr txBox="1"/>
            <p:nvPr/>
          </p:nvSpPr>
          <p:spPr>
            <a:xfrm>
              <a:off x="6208495" y="3802743"/>
              <a:ext cx="827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b=1</a:t>
              </a:r>
            </a:p>
            <a:p>
              <a:endParaRPr lang="fr-FR" dirty="0"/>
            </a:p>
            <a:p>
              <a:r>
                <a:rPr lang="fr-FR" dirty="0"/>
                <a:t>   1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CAD45C3C-466E-41B3-A1EF-D9761264A0CF}"/>
                </a:ext>
              </a:extLst>
            </p:cNvPr>
            <p:cNvSpPr txBox="1"/>
            <p:nvPr/>
          </p:nvSpPr>
          <p:spPr>
            <a:xfrm>
              <a:off x="5250535" y="5760107"/>
              <a:ext cx="1843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BPSK</a:t>
              </a:r>
            </a:p>
          </p:txBody>
        </p:sp>
      </p:grp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6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2655FA-832F-41C3-9FF7-63584CCC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Insertion des trames pilotes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669EFC-E590-4E4A-B256-B4897C30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trame pilote toutes les 10 trames de </a:t>
            </a:r>
            <a:r>
              <a:rPr lang="fr-FR" dirty="0" smtClean="0"/>
              <a:t>données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EF02619-51E0-4734-8BA0-51996EAC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17" y="2874307"/>
            <a:ext cx="8449795" cy="1958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55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Insertion des préfixes cycliques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5890965-C1EB-4FBA-9223-1FA3D538EAC8}"/>
              </a:ext>
            </a:extLst>
          </p:cNvPr>
          <p:cNvSpPr/>
          <p:nvPr/>
        </p:nvSpPr>
        <p:spPr>
          <a:xfrm>
            <a:off x="4276915" y="2089436"/>
            <a:ext cx="3629508" cy="4052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8EA31F35-8083-4143-9C6F-E16894BEB11D}"/>
              </a:ext>
            </a:extLst>
          </p:cNvPr>
          <p:cNvSpPr/>
          <p:nvPr/>
        </p:nvSpPr>
        <p:spPr>
          <a:xfrm>
            <a:off x="6437734" y="3126864"/>
            <a:ext cx="688087" cy="55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2AEB683-318C-4C9B-8922-B560F192248F}"/>
              </a:ext>
            </a:extLst>
          </p:cNvPr>
          <p:cNvSpPr/>
          <p:nvPr/>
        </p:nvSpPr>
        <p:spPr>
          <a:xfrm>
            <a:off x="5151352" y="3671622"/>
            <a:ext cx="693637" cy="216440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xmlns="" id="{65BBF96B-E09B-45C4-943C-F2241B22024B}"/>
              </a:ext>
            </a:extLst>
          </p:cNvPr>
          <p:cNvSpPr txBox="1"/>
          <p:nvPr/>
        </p:nvSpPr>
        <p:spPr>
          <a:xfrm>
            <a:off x="6266541" y="3223778"/>
            <a:ext cx="1034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CP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xmlns="" id="{096EBF47-97FC-4FA1-8927-1FAC3B96B7AA}"/>
              </a:ext>
            </a:extLst>
          </p:cNvPr>
          <p:cNvSpPr txBox="1"/>
          <p:nvPr/>
        </p:nvSpPr>
        <p:spPr>
          <a:xfrm>
            <a:off x="4820216" y="3698517"/>
            <a:ext cx="1402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(1)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(2)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(3)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dirty="0">
                <a:solidFill>
                  <a:schemeClr val="bg1"/>
                </a:solidFill>
              </a:rPr>
              <a:t>(n-l+1)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(n)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1FF4CFA8-7CB7-4DAC-B396-66826C2FA915}"/>
              </a:ext>
            </a:extLst>
          </p:cNvPr>
          <p:cNvSpPr txBox="1"/>
          <p:nvPr/>
        </p:nvSpPr>
        <p:spPr>
          <a:xfrm>
            <a:off x="4768945" y="2338399"/>
            <a:ext cx="260757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k</a:t>
            </a:r>
            <a:r>
              <a:rPr lang="fr-FR" sz="1100" baseline="30000" dirty="0" err="1">
                <a:solidFill>
                  <a:schemeClr val="bg1"/>
                </a:solidFill>
              </a:rPr>
              <a:t>ième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symbole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866BEA-CA1D-4914-86B6-11D0631AFECF}"/>
              </a:ext>
            </a:extLst>
          </p:cNvPr>
          <p:cNvSpPr/>
          <p:nvPr/>
        </p:nvSpPr>
        <p:spPr>
          <a:xfrm>
            <a:off x="6436301" y="3684494"/>
            <a:ext cx="689059" cy="2149248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046ADCC-D389-4D85-A574-63E73F46EFF6}"/>
              </a:ext>
            </a:extLst>
          </p:cNvPr>
          <p:cNvSpPr/>
          <p:nvPr/>
        </p:nvSpPr>
        <p:spPr>
          <a:xfrm>
            <a:off x="5082391" y="5174130"/>
            <a:ext cx="843330" cy="731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93758" y="3832951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096EBF47-97FC-4FA1-8927-1FAC3B96B7AA}"/>
              </a:ext>
            </a:extLst>
          </p:cNvPr>
          <p:cNvSpPr txBox="1"/>
          <p:nvPr/>
        </p:nvSpPr>
        <p:spPr>
          <a:xfrm>
            <a:off x="6066310" y="3698518"/>
            <a:ext cx="1402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(1)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(2)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(3)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dirty="0">
                <a:solidFill>
                  <a:schemeClr val="bg1"/>
                </a:solidFill>
              </a:rPr>
              <a:t>(n-l+1)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(n) 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99854" y="4210903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99854" y="4570567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905950" y="4936327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99854" y="5283799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87662" y="5625175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C046ADCC-D389-4D85-A574-63E73F46EFF6}"/>
              </a:ext>
            </a:extLst>
          </p:cNvPr>
          <p:cNvSpPr/>
          <p:nvPr/>
        </p:nvSpPr>
        <p:spPr>
          <a:xfrm>
            <a:off x="6362551" y="3045610"/>
            <a:ext cx="843330" cy="731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AB3FA3-3136-4A62-89F7-95FB337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Insertion des préfixes cycliques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0890ADD-8A44-420C-89C1-29FD40A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dans un buffer pour le </a:t>
            </a:r>
            <a:r>
              <a:rPr lang="fr-FR" dirty="0" err="1" smtClean="0"/>
              <a:t>debug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53B386C-A5DB-4B70-AAF6-1B7B49FC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3" y="2963635"/>
            <a:ext cx="11008974" cy="1608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59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6A2585-63BF-4F43-BF72-96EA1F16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IFFT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5B60EDB-971A-4FB0-BB81-78CFF801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fr-FR" dirty="0"/>
              <a:t>Efficace sur Matlab – Fonction proposée par le </a:t>
            </a:r>
            <a:r>
              <a:rPr lang="fr-FR" dirty="0" smtClean="0"/>
              <a:t>logiciel</a:t>
            </a:r>
          </a:p>
          <a:p>
            <a:pPr>
              <a:buNone/>
            </a:pPr>
            <a:endParaRPr lang="fr-FR" dirty="0"/>
          </a:p>
          <a:p>
            <a:r>
              <a:rPr lang="fr-FR" dirty="0"/>
              <a:t>Mise en parallèle des sous </a:t>
            </a:r>
            <a:r>
              <a:rPr lang="fr-FR" dirty="0" smtClean="0"/>
              <a:t>vecteurs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F25526A7-520E-4184-A796-8A883224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95" y="3887079"/>
            <a:ext cx="9943422" cy="1258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2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Objet 98">
            <a:extLst>
              <a:ext uri="{FF2B5EF4-FFF2-40B4-BE49-F238E27FC236}">
                <a16:creationId xmlns:a16="http://schemas.microsoft.com/office/drawing/2014/main" xmlns="" id="{E360B54D-9740-42C3-B5F5-0192AAA84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1192605"/>
              </p:ext>
            </p:extLst>
          </p:nvPr>
        </p:nvGraphicFramePr>
        <p:xfrm>
          <a:off x="1193800" y="177800"/>
          <a:ext cx="8648700" cy="6477000"/>
        </p:xfrm>
        <a:graphic>
          <a:graphicData uri="http://schemas.openxmlformats.org/presentationml/2006/ole">
            <p:oleObj spid="_x0000_s2056" name="Acrobat Document" r:id="rId3" imgW="4644000" imgH="3492000" progId="AcroExch.Document.DC">
              <p:embed/>
            </p:oleObj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2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86EF077-C583-4E15-9C8B-497B8A2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DA093E2-B1FA-4EFD-8EBD-41039628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I/. Introduction.</a:t>
            </a:r>
          </a:p>
          <a:p>
            <a:r>
              <a:rPr lang="fr-FR" dirty="0"/>
              <a:t>II/. Fonctionnement de la chaine de communication.</a:t>
            </a:r>
          </a:p>
          <a:p>
            <a:r>
              <a:rPr lang="fr-FR" dirty="0"/>
              <a:t>III/.Méthodes et algorithmes mis en place.</a:t>
            </a:r>
          </a:p>
          <a:p>
            <a:r>
              <a:rPr lang="fr-FR" dirty="0"/>
              <a:t>IV/. Prise en main des radios logiciels.</a:t>
            </a:r>
          </a:p>
          <a:p>
            <a:r>
              <a:rPr lang="fr-FR" dirty="0"/>
              <a:t>V/.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07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xmlns="" id="{3BB95F63-9BC5-45A3-9FA9-C62DA5717A7D}"/>
              </a:ext>
            </a:extLst>
          </p:cNvPr>
          <p:cNvCxnSpPr/>
          <p:nvPr/>
        </p:nvCxnSpPr>
        <p:spPr>
          <a:xfrm rot="5400000">
            <a:off x="9890183" y="2331817"/>
            <a:ext cx="496423" cy="14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xmlns="" id="{F73AB156-8269-4C25-9CCB-54043660E0B8}"/>
              </a:ext>
            </a:extLst>
          </p:cNvPr>
          <p:cNvSpPr/>
          <p:nvPr/>
        </p:nvSpPr>
        <p:spPr>
          <a:xfrm rot="10800000">
            <a:off x="10077624" y="1992974"/>
            <a:ext cx="142876" cy="1428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5FE4280-6173-42A9-8329-122795F197D7}"/>
              </a:ext>
            </a:extLst>
          </p:cNvPr>
          <p:cNvSpPr txBox="1"/>
          <p:nvPr/>
        </p:nvSpPr>
        <p:spPr>
          <a:xfrm>
            <a:off x="3239110" y="792641"/>
            <a:ext cx="598871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Rockwell" pitchFamily="18" charset="0"/>
              </a:rPr>
              <a:t>Schéma de la chaîne </a:t>
            </a:r>
            <a:r>
              <a:rPr lang="fr-FR" sz="2800" dirty="0" smtClean="0">
                <a:solidFill>
                  <a:schemeClr val="bg1"/>
                </a:solidFill>
                <a:latin typeface="Rockwell" pitchFamily="18" charset="0"/>
              </a:rPr>
              <a:t>de réception</a:t>
            </a:r>
            <a:endParaRPr lang="fr-FR" sz="2000" dirty="0">
              <a:solidFill>
                <a:schemeClr val="bg1"/>
              </a:solidFill>
              <a:latin typeface="Rockwell" pitchFamily="18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2CCD4EEC-BCEF-4690-93F1-42CDDBEFD4C3}"/>
              </a:ext>
            </a:extLst>
          </p:cNvPr>
          <p:cNvCxnSpPr/>
          <p:nvPr/>
        </p:nvCxnSpPr>
        <p:spPr>
          <a:xfrm rot="10800000">
            <a:off x="9845380" y="2587291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F1D85BE6-7E4B-4D55-B4F2-E99EFB71E6F4}"/>
              </a:ext>
            </a:extLst>
          </p:cNvPr>
          <p:cNvCxnSpPr/>
          <p:nvPr/>
        </p:nvCxnSpPr>
        <p:spPr>
          <a:xfrm>
            <a:off x="7479022" y="2587540"/>
            <a:ext cx="856000" cy="1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D3FACC-4CEB-4E07-9DB5-1EAEA49896DF}"/>
              </a:ext>
            </a:extLst>
          </p:cNvPr>
          <p:cNvSpPr/>
          <p:nvPr/>
        </p:nvSpPr>
        <p:spPr>
          <a:xfrm>
            <a:off x="8345182" y="2301539"/>
            <a:ext cx="1214446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9F6F5EE6-644B-49A4-8EF3-88E6B31C3B23}"/>
              </a:ext>
            </a:extLst>
          </p:cNvPr>
          <p:cNvCxnSpPr/>
          <p:nvPr/>
        </p:nvCxnSpPr>
        <p:spPr>
          <a:xfrm>
            <a:off x="9559628" y="2587291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89D5BACF-D0AB-4DDB-967F-49C5102E904A}"/>
              </a:ext>
            </a:extLst>
          </p:cNvPr>
          <p:cNvCxnSpPr/>
          <p:nvPr/>
        </p:nvCxnSpPr>
        <p:spPr>
          <a:xfrm>
            <a:off x="2040128" y="5417312"/>
            <a:ext cx="1047496" cy="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CB1E38AC-6AFE-44EB-80B4-F5A22AEE975E}"/>
              </a:ext>
            </a:extLst>
          </p:cNvPr>
          <p:cNvCxnSpPr/>
          <p:nvPr/>
        </p:nvCxnSpPr>
        <p:spPr>
          <a:xfrm rot="5400000">
            <a:off x="1860074" y="2794000"/>
            <a:ext cx="4056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xmlns="" id="{41FB7115-43F5-474B-B334-ADEFC0D81337}"/>
              </a:ext>
            </a:extLst>
          </p:cNvPr>
          <p:cNvCxnSpPr/>
          <p:nvPr/>
        </p:nvCxnSpPr>
        <p:spPr>
          <a:xfrm>
            <a:off x="4326049" y="5382346"/>
            <a:ext cx="581231" cy="2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50742D9-57C4-40A2-A496-A1A9CD297085}"/>
              </a:ext>
            </a:extLst>
          </p:cNvPr>
          <p:cNvSpPr/>
          <p:nvPr/>
        </p:nvSpPr>
        <p:spPr>
          <a:xfrm>
            <a:off x="8428754" y="5065725"/>
            <a:ext cx="1214446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21AABA5F-8220-4017-AD07-0F015C98416F}"/>
              </a:ext>
            </a:extLst>
          </p:cNvPr>
          <p:cNvSpPr txBox="1"/>
          <p:nvPr/>
        </p:nvSpPr>
        <p:spPr>
          <a:xfrm>
            <a:off x="8340806" y="5100333"/>
            <a:ext cx="13573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Décisio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n</a:t>
            </a:r>
          </a:p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(BPSK)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D11477A6-9EED-4806-B287-4CBAC0922BC5}"/>
              </a:ext>
            </a:extLst>
          </p:cNvPr>
          <p:cNvCxnSpPr/>
          <p:nvPr/>
        </p:nvCxnSpPr>
        <p:spPr>
          <a:xfrm flipV="1">
            <a:off x="5722694" y="5389880"/>
            <a:ext cx="718746" cy="1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xmlns="" id="{982ABCFC-CA84-4FCA-BF7D-DD357E71BB60}"/>
              </a:ext>
            </a:extLst>
          </p:cNvPr>
          <p:cNvCxnSpPr/>
          <p:nvPr/>
        </p:nvCxnSpPr>
        <p:spPr>
          <a:xfrm>
            <a:off x="9657170" y="5380687"/>
            <a:ext cx="1132750" cy="4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D6638B73-AF70-4CB2-B444-0BD4A60CD471}"/>
              </a:ext>
            </a:extLst>
          </p:cNvPr>
          <p:cNvSpPr txBox="1"/>
          <p:nvPr/>
        </p:nvSpPr>
        <p:spPr>
          <a:xfrm>
            <a:off x="10355038" y="4840299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</a:t>
            </a:r>
            <a:r>
              <a:rPr lang="fr-FR" sz="1200" dirty="0" smtClean="0"/>
              <a:t>sortant</a:t>
            </a:r>
            <a:endParaRPr lang="fr-FR" sz="1200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xmlns="" id="{E9CFC6F8-8F08-4BA9-979F-FDDDA78A89F8}"/>
              </a:ext>
            </a:extLst>
          </p:cNvPr>
          <p:cNvCxnSpPr/>
          <p:nvPr/>
        </p:nvCxnSpPr>
        <p:spPr>
          <a:xfrm flipV="1">
            <a:off x="2067560" y="2584787"/>
            <a:ext cx="2369042" cy="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324886" y="2403175"/>
            <a:ext cx="1214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Détection des préfixes cycliques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51561" y="5083752"/>
            <a:ext cx="1214446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446629" y="5244837"/>
            <a:ext cx="12144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Parallèle &gt; Série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67934" y="2302451"/>
            <a:ext cx="1214446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6265393" y="2315882"/>
            <a:ext cx="122073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Correction de l’offset par </a:t>
            </a:r>
            <a:r>
              <a:rPr lang="fr-FR" sz="1100" dirty="0" err="1" smtClean="0">
                <a:latin typeface="Arial" pitchFamily="34" charset="0"/>
                <a:cs typeface="Arial" pitchFamily="34" charset="0"/>
              </a:rPr>
              <a:t>moyennage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91920" y="3013652"/>
            <a:ext cx="1260277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81760" y="3117924"/>
            <a:ext cx="1280757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latin typeface="Arial" pitchFamily="34" charset="0"/>
                <a:cs typeface="Arial" pitchFamily="34" charset="0"/>
              </a:rPr>
              <a:t>Suppressio</a:t>
            </a:r>
            <a:r>
              <a:rPr lang="fr-FR" sz="1050" dirty="0" smtClean="0">
                <a:latin typeface="Arial" pitchFamily="34" charset="0"/>
                <a:cs typeface="Arial" pitchFamily="34" charset="0"/>
              </a:rPr>
              <a:t>n des préfixes cycliques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36406" y="4146491"/>
            <a:ext cx="1214446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413546" y="4228089"/>
            <a:ext cx="1214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Détection des 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04589" y="5106701"/>
            <a:ext cx="1214446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3081728" y="5178139"/>
            <a:ext cx="12626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Prélèvement des trames 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42591" y="2306619"/>
            <a:ext cx="1143008" cy="63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452519" y="2428296"/>
            <a:ext cx="11430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Arial" pitchFamily="34" charset="0"/>
                <a:cs typeface="Arial" pitchFamily="34" charset="0"/>
              </a:rPr>
              <a:t>Série &gt; Parallèle</a:t>
            </a:r>
          </a:p>
          <a:p>
            <a:pPr algn="ctr"/>
            <a:r>
              <a:rPr lang="fr-FR" sz="800" dirty="0" smtClean="0">
                <a:latin typeface="Arial" pitchFamily="34" charset="0"/>
                <a:cs typeface="Arial" pitchFamily="34" charset="0"/>
              </a:rPr>
              <a:t>(n sous-porteuses)</a:t>
            </a:r>
            <a:endParaRPr lang="fr-FR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25500" y="5104440"/>
            <a:ext cx="787121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4931596" y="5229028"/>
            <a:ext cx="7719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FFT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Connecteur droit 59"/>
          <p:cNvCxnSpPr/>
          <p:nvPr/>
        </p:nvCxnSpPr>
        <p:spPr>
          <a:xfrm rot="5400000">
            <a:off x="1833452" y="3882844"/>
            <a:ext cx="460984" cy="2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isocèle 67"/>
          <p:cNvSpPr/>
          <p:nvPr/>
        </p:nvSpPr>
        <p:spPr>
          <a:xfrm rot="16200000">
            <a:off x="7826443" y="253308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1726772" y="5096964"/>
            <a:ext cx="633704" cy="2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xmlns="" id="{982ABCFC-CA84-4FCA-BF7D-DD357E71BB60}"/>
              </a:ext>
            </a:extLst>
          </p:cNvPr>
          <p:cNvCxnSpPr/>
          <p:nvPr/>
        </p:nvCxnSpPr>
        <p:spPr>
          <a:xfrm>
            <a:off x="7675970" y="5380687"/>
            <a:ext cx="741590" cy="4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xmlns="" id="{F1D85BE6-7E4B-4D55-B4F2-E99EFB71E6F4}"/>
              </a:ext>
            </a:extLst>
          </p:cNvPr>
          <p:cNvCxnSpPr/>
          <p:nvPr/>
        </p:nvCxnSpPr>
        <p:spPr>
          <a:xfrm>
            <a:off x="5597349" y="2621908"/>
            <a:ext cx="666926" cy="1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riangle isocèle 101"/>
          <p:cNvSpPr/>
          <p:nvPr/>
        </p:nvSpPr>
        <p:spPr>
          <a:xfrm rot="10800000">
            <a:off x="2002223" y="385388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riangle isocèle 102"/>
          <p:cNvSpPr/>
          <p:nvPr/>
        </p:nvSpPr>
        <p:spPr>
          <a:xfrm rot="5400000">
            <a:off x="6000183" y="533724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271514-6FB7-4F6E-BC9A-4C09F486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préfixes cycliques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958AD7B8-06D0-4A52-9DE5-A5951FFD4A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endParaRPr lang="fr-FR" dirty="0" smtClean="0">
              <a:noFill/>
            </a:endParaRPr>
          </a:p>
          <a:p>
            <a:pPr>
              <a:buNone/>
            </a:pPr>
            <a:endParaRPr lang="fr-FR" dirty="0" smtClean="0">
              <a:noFill/>
            </a:endParaRPr>
          </a:p>
          <a:p>
            <a:pPr>
              <a:buNone/>
            </a:pPr>
            <a:r>
              <a:rPr lang="fr-FR" dirty="0">
                <a:noFill/>
              </a:rPr>
              <a:t> </a:t>
            </a:r>
            <a:endParaRPr lang="fr-FR" dirty="0" smtClean="0">
              <a:noFill/>
            </a:endParaRPr>
          </a:p>
          <a:p>
            <a:pPr>
              <a:buNone/>
            </a:pPr>
            <a:endParaRPr lang="fr-FR" dirty="0" smtClean="0">
              <a:noFill/>
            </a:endParaRPr>
          </a:p>
          <a:p>
            <a:pPr>
              <a:buNone/>
            </a:pPr>
            <a:endParaRPr lang="fr-FR" dirty="0">
              <a:noFill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32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439EA5-BB4F-4FDA-A115-9A1EDDF6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6DA19BCA-7BB9-4452-A4E2-25214276E4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0523" t="11765" r="7418" b="10523"/>
          <a:stretch>
            <a:fillRect/>
          </a:stretch>
        </p:blipFill>
        <p:spPr bwMode="auto">
          <a:xfrm>
            <a:off x="434014" y="452718"/>
            <a:ext cx="9842100" cy="583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408024" y="5369859"/>
            <a:ext cx="1640541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 = 10;</a:t>
            </a:r>
          </a:p>
          <a:p>
            <a:endParaRPr lang="fr-FR" dirty="0" smtClean="0"/>
          </a:p>
          <a:p>
            <a:r>
              <a:rPr lang="fr-FR" dirty="0" smtClean="0"/>
              <a:t>SNR = 19;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289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4231283-E695-44B0-9B27-1B1DFB7D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des pics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F0172F2-75DF-4C46-9FE6-218AC2CB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5AE095F-04A9-4CEF-AEB0-D31D473EBAAE}"/>
              </a:ext>
            </a:extLst>
          </p:cNvPr>
          <p:cNvPicPr/>
          <p:nvPr/>
        </p:nvPicPr>
        <p:blipFill>
          <a:blip r:embed="rId2"/>
          <a:srcRect l="10655" t="12235" r="7076" b="10706"/>
          <a:stretch>
            <a:fillRect/>
          </a:stretch>
        </p:blipFill>
        <p:spPr bwMode="auto">
          <a:xfrm>
            <a:off x="646111" y="1389099"/>
            <a:ext cx="9834154" cy="5016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0605250" y="5477434"/>
            <a:ext cx="1425388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 = 10;</a:t>
            </a:r>
          </a:p>
          <a:p>
            <a:endParaRPr lang="fr-FR" dirty="0" smtClean="0"/>
          </a:p>
          <a:p>
            <a:r>
              <a:rPr lang="fr-FR" dirty="0" smtClean="0"/>
              <a:t>SNR = 19;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4904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E4E55FB-F216-4943-AD01-3621ACB3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de l’offset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626A445-A7DB-4571-A8EC-7591E42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apt_corr_detect_max.png">
            <a:extLst>
              <a:ext uri="{FF2B5EF4-FFF2-40B4-BE49-F238E27FC236}">
                <a16:creationId xmlns:a16="http://schemas.microsoft.com/office/drawing/2014/main" xmlns="" id="{FBF938A4-3572-4B6E-A893-BC4796C2D14A}"/>
              </a:ext>
            </a:extLst>
          </p:cNvPr>
          <p:cNvPicPr/>
          <p:nvPr/>
        </p:nvPicPr>
        <p:blipFill>
          <a:blip r:embed="rId2"/>
          <a:srcRect l="10391" t="12000" r="6877" b="10118"/>
          <a:stretch>
            <a:fillRect/>
          </a:stretch>
        </p:blipFill>
        <p:spPr>
          <a:xfrm>
            <a:off x="646111" y="1440316"/>
            <a:ext cx="10139544" cy="5149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546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7E75EB2-94C0-4EC5-AD9B-353E1BFD8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597" y="572461"/>
                <a:ext cx="9796917" cy="572673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𝑖𝑛𝑑𝑖𝑐𝑒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𝑝𝑟𝑎𝑡𝑖𝑞𝑢𝑒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𝑖𝑛𝑑𝑖𝑐𝑒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𝑜𝑟𝑖𝑞𝑢𝑒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7E75EB2-94C0-4EC5-AD9B-353E1BFD8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597" y="572461"/>
                <a:ext cx="9796917" cy="5726739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_calc_offset_final.png">
            <a:extLst>
              <a:ext uri="{FF2B5EF4-FFF2-40B4-BE49-F238E27FC236}">
                <a16:creationId xmlns:a16="http://schemas.microsoft.com/office/drawing/2014/main" xmlns="" id="{08BB1975-D214-4B7E-B54F-4C636060B9E1}"/>
              </a:ext>
            </a:extLst>
          </p:cNvPr>
          <p:cNvPicPr/>
          <p:nvPr/>
        </p:nvPicPr>
        <p:blipFill>
          <a:blip r:embed="rId3"/>
          <a:srcRect l="13435" t="12471" r="3373" b="7529"/>
          <a:stretch>
            <a:fillRect/>
          </a:stretch>
        </p:blipFill>
        <p:spPr>
          <a:xfrm>
            <a:off x="802684" y="1423579"/>
            <a:ext cx="8660630" cy="4643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06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7762D2F-4C94-4CBE-AE99-700978DBE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655" y="528918"/>
                <a:ext cx="9869488" cy="597348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𝐻𝑛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&lt;∑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 = &lt;∑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&gt;+ &lt;∑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 = &lt;∑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7762D2F-4C94-4CBE-AE99-700978DBE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655" y="528918"/>
                <a:ext cx="9869488" cy="5973482"/>
              </a:xfrm>
              <a:blipFill>
                <a:blip r:embed="rId2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_moyenne_offset.png">
            <a:extLst>
              <a:ext uri="{FF2B5EF4-FFF2-40B4-BE49-F238E27FC236}">
                <a16:creationId xmlns:a16="http://schemas.microsoft.com/office/drawing/2014/main" xmlns="" id="{16FC35E8-A197-4343-ADC9-4865A35BDF79}"/>
              </a:ext>
            </a:extLst>
          </p:cNvPr>
          <p:cNvPicPr/>
          <p:nvPr/>
        </p:nvPicPr>
        <p:blipFill>
          <a:blip r:embed="rId3"/>
          <a:srcRect l="13302" t="8706" r="3769" b="8000"/>
          <a:stretch>
            <a:fillRect/>
          </a:stretch>
        </p:blipFill>
        <p:spPr>
          <a:xfrm>
            <a:off x="1334724" y="1549763"/>
            <a:ext cx="8970419" cy="5097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5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4CD7250-C2B8-49CB-90A6-11D1AC7444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93712" y="470861"/>
            <a:ext cx="8946541" cy="4195481"/>
          </a:xfrm>
          <a:blipFill>
            <a:blip r:embed="rId2"/>
            <a:stretch>
              <a:fillRect l="-545"/>
            </a:stretch>
          </a:blipFill>
        </p:spPr>
        <p:txBody>
          <a:bodyPr/>
          <a:lstStyle/>
          <a:p>
            <a:pPr>
              <a:buNone/>
            </a:pPr>
            <a:endParaRPr lang="fr-FR" dirty="0">
              <a:noFill/>
            </a:endParaRPr>
          </a:p>
        </p:txBody>
      </p:sp>
      <p:pic>
        <p:nvPicPr>
          <p:cNvPr id="4" name="Image 3" descr="capt_correct_offset_schema_synchro difficile1.png">
            <a:extLst>
              <a:ext uri="{FF2B5EF4-FFF2-40B4-BE49-F238E27FC236}">
                <a16:creationId xmlns:a16="http://schemas.microsoft.com/office/drawing/2014/main" xmlns="" id="{75270D4D-2D15-4C33-851B-E6066A839038}"/>
              </a:ext>
            </a:extLst>
          </p:cNvPr>
          <p:cNvPicPr/>
          <p:nvPr/>
        </p:nvPicPr>
        <p:blipFill>
          <a:blip r:embed="rId3"/>
          <a:srcRect l="10788" t="12235" r="7473" b="10118"/>
          <a:stretch>
            <a:fillRect/>
          </a:stretch>
        </p:blipFill>
        <p:spPr>
          <a:xfrm>
            <a:off x="875664" y="1330051"/>
            <a:ext cx="8761821" cy="4911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96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 des préfixes cycliques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890965-C1EB-4FBA-9223-1FA3D538EAC8}"/>
              </a:ext>
            </a:extLst>
          </p:cNvPr>
          <p:cNvSpPr/>
          <p:nvPr/>
        </p:nvSpPr>
        <p:spPr>
          <a:xfrm>
            <a:off x="4263356" y="2091341"/>
            <a:ext cx="3629508" cy="4052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A31F35-8083-4143-9C6F-E16894BEB11D}"/>
              </a:ext>
            </a:extLst>
          </p:cNvPr>
          <p:cNvSpPr/>
          <p:nvPr/>
        </p:nvSpPr>
        <p:spPr>
          <a:xfrm>
            <a:off x="5110957" y="3073076"/>
            <a:ext cx="688087" cy="55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AEB683-318C-4C9B-8922-B560F192248F}"/>
              </a:ext>
            </a:extLst>
          </p:cNvPr>
          <p:cNvSpPr/>
          <p:nvPr/>
        </p:nvSpPr>
        <p:spPr>
          <a:xfrm>
            <a:off x="6442270" y="3608870"/>
            <a:ext cx="693637" cy="216440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5BBF96B-E09B-45C4-943C-F2241B22024B}"/>
              </a:ext>
            </a:extLst>
          </p:cNvPr>
          <p:cNvSpPr txBox="1"/>
          <p:nvPr/>
        </p:nvSpPr>
        <p:spPr>
          <a:xfrm>
            <a:off x="4939764" y="3169990"/>
            <a:ext cx="1034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CP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096EBF47-97FC-4FA1-8927-1FAC3B96B7AA}"/>
              </a:ext>
            </a:extLst>
          </p:cNvPr>
          <p:cNvSpPr txBox="1"/>
          <p:nvPr/>
        </p:nvSpPr>
        <p:spPr>
          <a:xfrm>
            <a:off x="6102171" y="3626800"/>
            <a:ext cx="1402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(1)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(2)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(3)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dirty="0">
                <a:solidFill>
                  <a:schemeClr val="bg1"/>
                </a:solidFill>
              </a:rPr>
              <a:t>(n-l+1)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(n)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FF4CFA8-7CB7-4DAC-B396-66826C2FA915}"/>
              </a:ext>
            </a:extLst>
          </p:cNvPr>
          <p:cNvSpPr txBox="1"/>
          <p:nvPr/>
        </p:nvSpPr>
        <p:spPr>
          <a:xfrm>
            <a:off x="4742051" y="2338399"/>
            <a:ext cx="260757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k</a:t>
            </a:r>
            <a:r>
              <a:rPr lang="fr-FR" sz="1100" baseline="30000" dirty="0" err="1">
                <a:solidFill>
                  <a:schemeClr val="bg1"/>
                </a:solidFill>
              </a:rPr>
              <a:t>ième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symbole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866BEA-CA1D-4914-86B6-11D0631AFECF}"/>
              </a:ext>
            </a:extLst>
          </p:cNvPr>
          <p:cNvSpPr/>
          <p:nvPr/>
        </p:nvSpPr>
        <p:spPr>
          <a:xfrm>
            <a:off x="5109524" y="3630706"/>
            <a:ext cx="689059" cy="2149248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66864" y="3832951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096EBF47-97FC-4FA1-8927-1FAC3B96B7AA}"/>
              </a:ext>
            </a:extLst>
          </p:cNvPr>
          <p:cNvSpPr txBox="1"/>
          <p:nvPr/>
        </p:nvSpPr>
        <p:spPr>
          <a:xfrm>
            <a:off x="4739534" y="3644729"/>
            <a:ext cx="1402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(1)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(2)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(3)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dirty="0">
                <a:solidFill>
                  <a:schemeClr val="bg1"/>
                </a:solidFill>
              </a:rPr>
              <a:t>(n-l+1)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</a:rPr>
              <a:t>S</a:t>
            </a:r>
            <a:r>
              <a:rPr lang="fr-FR" sz="1200" baseline="-25000" dirty="0" err="1">
                <a:solidFill>
                  <a:schemeClr val="bg1"/>
                </a:solidFill>
              </a:rPr>
              <a:t>k</a:t>
            </a:r>
            <a:r>
              <a:rPr lang="fr-FR" sz="1200" baseline="-25000" dirty="0">
                <a:solidFill>
                  <a:schemeClr val="bg1"/>
                </a:solidFill>
              </a:rPr>
              <a:t> </a:t>
            </a:r>
            <a:r>
              <a:rPr lang="fr-FR" sz="1200" dirty="0">
                <a:solidFill>
                  <a:schemeClr val="bg1"/>
                </a:solidFill>
              </a:rPr>
              <a:t>(n) 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72960" y="4210903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72960" y="4570567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79056" y="4936327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72960" y="5283799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60768" y="5625175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1FA82A28-32EB-4B15-8038-26AC6BF7FB4C}"/>
              </a:ext>
            </a:extLst>
          </p:cNvPr>
          <p:cNvCxnSpPr/>
          <p:nvPr/>
        </p:nvCxnSpPr>
        <p:spPr>
          <a:xfrm>
            <a:off x="5866864" y="3321963"/>
            <a:ext cx="507401" cy="107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 flipH="1">
            <a:off x="6019800" y="3253740"/>
            <a:ext cx="142876" cy="135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0800000" flipV="1">
            <a:off x="6015990" y="3253739"/>
            <a:ext cx="140970" cy="135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9849729-095C-473C-9D29-C2EB0B0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des préfixes cycliques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5080B6EC-DA1F-4E45-81C6-6357F0D49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97" y="2846274"/>
            <a:ext cx="10552121" cy="1638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3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I/. 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A10C808-F078-4EDE-B1BB-56557773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des trames pilotes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F05EAD1E-8649-4F03-896A-8F22F98DA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45132" y="1524000"/>
            <a:ext cx="9404722" cy="472439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r>
              <a:rPr lang="fr-FR" dirty="0">
                <a:noFill/>
              </a:rPr>
              <a:t> 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0D5DB2B-D193-4EAD-B5F1-4AFCA8328E0C}"/>
              </a:ext>
            </a:extLst>
          </p:cNvPr>
          <p:cNvPicPr/>
          <p:nvPr/>
        </p:nvPicPr>
        <p:blipFill>
          <a:blip r:embed="rId3"/>
          <a:srcRect l="25877" t="19294" r="21225" b="34588"/>
          <a:stretch>
            <a:fillRect/>
          </a:stretch>
        </p:blipFill>
        <p:spPr bwMode="auto">
          <a:xfrm>
            <a:off x="1048384" y="2272384"/>
            <a:ext cx="8516529" cy="4273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75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794526-2D71-4C79-93AE-3BDC444D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Prélèvement des trames pilotes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3E8889A-8820-4E8D-A235-F68EB086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Deux vecteurs en sortie</a:t>
            </a:r>
            <a:r>
              <a:rPr lang="fr-FR" sz="2400" dirty="0" smtClean="0"/>
              <a:t>:</a:t>
            </a:r>
          </a:p>
          <a:p>
            <a:endParaRPr lang="fr-FR" sz="2400" dirty="0"/>
          </a:p>
          <a:p>
            <a:pPr lvl="1"/>
            <a:r>
              <a:rPr lang="fr-FR" sz="2400" dirty="0"/>
              <a:t>Vecteur contenant les trames pilotes </a:t>
            </a:r>
            <a:r>
              <a:rPr lang="fr-FR" sz="2400" dirty="0" smtClean="0"/>
              <a:t>prélevées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Vecteur </a:t>
            </a:r>
            <a:r>
              <a:rPr lang="fr-FR" sz="2400" dirty="0"/>
              <a:t>contenant le signal sans trames </a:t>
            </a:r>
            <a:r>
              <a:rPr lang="fr-FR" sz="2400" dirty="0" smtClean="0"/>
              <a:t>pilotes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3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FFT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Normalisation : n sous-porteuses</a:t>
            </a:r>
          </a:p>
          <a:p>
            <a:endParaRPr lang="fr-FR" dirty="0" smtClean="0"/>
          </a:p>
          <a:p>
            <a:r>
              <a:rPr lang="fr-FR" dirty="0" smtClean="0"/>
              <a:t>Parallèle &gt; Série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xmlns="" id="{2EEFAF37-63A4-4AFA-9289-BE51A048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8" b="15416"/>
          <a:stretch>
            <a:fillRect/>
          </a:stretch>
        </p:blipFill>
        <p:spPr>
          <a:xfrm>
            <a:off x="3585883" y="4069456"/>
            <a:ext cx="4903695" cy="923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A33FAB-BF9F-475A-A52C-8134D20E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Décision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C6BF1DC6-AF45-4822-856D-14B3FDB64F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0126" t="11294" r="6944" b="9882"/>
          <a:stretch>
            <a:fillRect/>
          </a:stretch>
        </p:blipFill>
        <p:spPr bwMode="auto">
          <a:xfrm>
            <a:off x="2172158" y="1985526"/>
            <a:ext cx="7847683" cy="4195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6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9C80E73-847D-45CA-95E2-632E95FC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Décision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EAC2DC8-FA5D-4698-9090-503320B0D122}"/>
              </a:ext>
            </a:extLst>
          </p:cNvPr>
          <p:cNvPicPr/>
          <p:nvPr/>
        </p:nvPicPr>
        <p:blipFill>
          <a:blip r:embed="rId2"/>
          <a:srcRect l="9861" t="11059" r="6888" b="10052"/>
          <a:stretch>
            <a:fillRect/>
          </a:stretch>
        </p:blipFill>
        <p:spPr bwMode="auto">
          <a:xfrm>
            <a:off x="266807" y="2228727"/>
            <a:ext cx="5668645" cy="3021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91345E06-2589-457A-9B38-7034C58038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10258" t="11529" r="7153" b="10288"/>
          <a:stretch>
            <a:fillRect/>
          </a:stretch>
        </p:blipFill>
        <p:spPr bwMode="auto">
          <a:xfrm>
            <a:off x="6096000" y="2228728"/>
            <a:ext cx="5829193" cy="3021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93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IV/. Prise en main des radios logiciels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V/. 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8A69E1-35F6-41F1-8177-6D43CBAB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C0ABC60-93CA-4BDE-94CC-B676B0EF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Mauvaise répartition des </a:t>
            </a:r>
            <a:r>
              <a:rPr lang="fr-FR" dirty="0" smtClean="0"/>
              <a:t>tâches </a:t>
            </a:r>
            <a:endParaRPr lang="fr-FR" dirty="0"/>
          </a:p>
          <a:p>
            <a:r>
              <a:rPr lang="fr-FR" dirty="0"/>
              <a:t>Plan d’action – rétro planning</a:t>
            </a:r>
          </a:p>
          <a:p>
            <a:r>
              <a:rPr lang="fr-FR" dirty="0"/>
              <a:t>Trop de temps sur Matlab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9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471A763-9633-400A-AE26-9107D1A8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8FD1AFF-27A1-4BEB-893F-D10EC452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Limiter le décalage fréquentiel</a:t>
            </a:r>
          </a:p>
          <a:p>
            <a:r>
              <a:rPr lang="fr-FR" dirty="0"/>
              <a:t>Meilleur réception du signal par les radios</a:t>
            </a:r>
          </a:p>
          <a:p>
            <a:r>
              <a:rPr lang="fr-FR" dirty="0"/>
              <a:t>Traitements des textes</a:t>
            </a:r>
          </a:p>
          <a:p>
            <a:r>
              <a:rPr lang="fr-FR" dirty="0"/>
              <a:t>Traitements des images</a:t>
            </a:r>
          </a:p>
          <a:p>
            <a:r>
              <a:rPr lang="fr-FR" dirty="0"/>
              <a:t>Traitements des </a:t>
            </a:r>
            <a:r>
              <a:rPr lang="fr-FR" dirty="0" smtClean="0"/>
              <a:t>vidéos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du projet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dirty="0" smtClean="0"/>
              <a:t>Réalisation d’un système de communication numérique</a:t>
            </a:r>
            <a:endParaRPr lang="fr-FR" sz="1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• Programmation de la chaîne sur </a:t>
            </a:r>
            <a:r>
              <a:rPr lang="fr-FR" dirty="0" err="1" smtClean="0"/>
              <a:t>Matlab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• Simulation de la chaîne</a:t>
            </a:r>
          </a:p>
          <a:p>
            <a:endParaRPr lang="fr-FR" dirty="0" smtClean="0"/>
          </a:p>
          <a:p>
            <a:r>
              <a:rPr lang="fr-FR" dirty="0" smtClean="0"/>
              <a:t>• Prévision des problèmes pratiques (canal)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600" dirty="0" smtClean="0"/>
              <a:t>Implémentation sur les radios logicielles</a:t>
            </a:r>
            <a:endParaRPr lang="fr-FR" sz="1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• Compréhension du fonctionnement des radios</a:t>
            </a:r>
          </a:p>
          <a:p>
            <a:endParaRPr lang="fr-FR" dirty="0" smtClean="0"/>
          </a:p>
          <a:p>
            <a:r>
              <a:rPr lang="fr-FR" dirty="0" smtClean="0"/>
              <a:t>• Traduction du code en C++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600" dirty="0" smtClean="0"/>
              <a:t>Réalisation pratique</a:t>
            </a:r>
            <a:br>
              <a:rPr lang="fr-FR" sz="1600" dirty="0" smtClean="0"/>
            </a:br>
            <a:endParaRPr lang="fr-FR" sz="16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• Test de la chaîne de communication</a:t>
            </a:r>
          </a:p>
          <a:p>
            <a:endParaRPr lang="fr-FR" dirty="0" smtClean="0"/>
          </a:p>
          <a:p>
            <a:r>
              <a:rPr lang="fr-FR" dirty="0" smtClean="0"/>
              <a:t>• Réponse du système à un canal de transmission réel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 de communication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Procédé de codage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	n  : nombre de sous-porteuses pour nos symboles OFDM ;</a:t>
            </a:r>
          </a:p>
          <a:p>
            <a:endParaRPr lang="fr-FR" dirty="0" smtClean="0"/>
          </a:p>
          <a:p>
            <a:r>
              <a:rPr lang="fr-FR" dirty="0" smtClean="0"/>
              <a:t>	l  : taille des préfixes cycliques ;</a:t>
            </a:r>
          </a:p>
          <a:p>
            <a:endParaRPr lang="fr-FR" dirty="0" smtClean="0"/>
          </a:p>
          <a:p>
            <a:r>
              <a:rPr lang="fr-FR" dirty="0" smtClean="0"/>
              <a:t>	N : nombre de trames d’information dans le signal émis 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Modulation de phase : BPSK 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Procédé de synchronisation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	ISR  : ratio trames d’information sur trames de synchronisation (une trame pilote pour 10 trames d’information) ;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Nsync</a:t>
            </a:r>
            <a:r>
              <a:rPr lang="fr-FR" dirty="0" smtClean="0"/>
              <a:t> : nombre de trames de synchronisation ;</a:t>
            </a:r>
          </a:p>
          <a:p>
            <a:endParaRPr lang="fr-FR" dirty="0" smtClean="0"/>
          </a:p>
          <a:p>
            <a:r>
              <a:rPr lang="fr-FR" dirty="0" smtClean="0"/>
              <a:t>	(N + </a:t>
            </a:r>
            <a:r>
              <a:rPr lang="fr-FR" dirty="0" err="1" smtClean="0"/>
              <a:t>Nsync</a:t>
            </a:r>
            <a:r>
              <a:rPr lang="fr-FR" dirty="0" smtClean="0"/>
              <a:t>)*n : nombre total de données à envoyer </a:t>
            </a:r>
            <a:r>
              <a:rPr lang="fr-FR" dirty="0" smtClean="0"/>
              <a:t>;</a:t>
            </a:r>
            <a:endParaRPr lang="fr-FR" dirty="0" smtClean="0"/>
          </a:p>
        </p:txBody>
      </p:sp>
      <p:cxnSp>
        <p:nvCxnSpPr>
          <p:cNvPr id="13" name="Connecteur droit 12"/>
          <p:cNvCxnSpPr>
            <a:stCxn id="3" idx="3"/>
          </p:cNvCxnSpPr>
          <p:nvPr/>
        </p:nvCxnSpPr>
        <p:spPr>
          <a:xfrm>
            <a:off x="5499651" y="2193131"/>
            <a:ext cx="11133" cy="4055269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  <a:alpha val="4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s://scontent-mrs1-1.xx.fbcdn.net/v/t1.15752-9/34086024_2067747923238553_6676004737206190080_n.jpg?_nc_cat=0&amp;oh=5a0a0d991226d7f3aaaa22b0a1c3f2c4&amp;oe=5BBD20C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379" y="1178365"/>
            <a:ext cx="10091113" cy="5242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0322" y="1432876"/>
            <a:ext cx="1891553" cy="3496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107794" y="4157013"/>
            <a:ext cx="2412757" cy="3316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641359" y="5854929"/>
            <a:ext cx="1649506" cy="32272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170420" y="2095500"/>
            <a:ext cx="3429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8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fr-FR" sz="8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15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B44F1C4-93E0-4AA5-8324-7A5B212F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II/. Fonctionnement de la chaine de communication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6FBC657-301F-42F9-B6BE-F5E87C8C5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60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16200000" flipH="1">
            <a:off x="10933231" y="2339477"/>
            <a:ext cx="428942" cy="654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 rot="10800000">
            <a:off x="11050449" y="1917775"/>
            <a:ext cx="191330" cy="22129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865120" y="442592"/>
            <a:ext cx="647610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Rockwell" pitchFamily="18" charset="0"/>
              </a:rPr>
              <a:t>Schéma de la chaîne </a:t>
            </a:r>
            <a:r>
              <a:rPr lang="fr-FR" sz="2400" dirty="0" smtClean="0">
                <a:solidFill>
                  <a:schemeClr val="bg1"/>
                </a:solidFill>
                <a:latin typeface="Rockwell" pitchFamily="18" charset="0"/>
              </a:rPr>
              <a:t>de communication</a:t>
            </a:r>
            <a:endParaRPr lang="fr-FR" dirty="0">
              <a:solidFill>
                <a:schemeClr val="bg1"/>
              </a:solidFill>
              <a:latin typeface="Rockwell" pitchFamily="18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5794128" y="2566695"/>
            <a:ext cx="428628" cy="158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564623" y="2294839"/>
            <a:ext cx="1073345" cy="64294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 rot="10800000" flipV="1">
            <a:off x="10645590" y="2558977"/>
            <a:ext cx="504265" cy="223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52786" y="2290499"/>
            <a:ext cx="1214446" cy="64294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2929926" y="2361937"/>
            <a:ext cx="1214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Insertion 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96564" y="2270060"/>
            <a:ext cx="948732" cy="64294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902660" y="2394648"/>
            <a:ext cx="9304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IFFT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1646" y="2285701"/>
            <a:ext cx="1143008" cy="63500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9555928" y="2430094"/>
            <a:ext cx="11019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Arial" pitchFamily="34" charset="0"/>
                <a:cs typeface="Arial" pitchFamily="34" charset="0"/>
              </a:rPr>
              <a:t>Parallèle &gt; Série</a:t>
            </a:r>
          </a:p>
        </p:txBody>
      </p:sp>
      <p:cxnSp>
        <p:nvCxnSpPr>
          <p:cNvPr id="39" name="Connecteur droit 38"/>
          <p:cNvCxnSpPr/>
          <p:nvPr/>
        </p:nvCxnSpPr>
        <p:spPr>
          <a:xfrm flipV="1">
            <a:off x="8844128" y="2578608"/>
            <a:ext cx="714400" cy="3023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42660" y="2586411"/>
            <a:ext cx="714380" cy="158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66874" y="1958767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entrant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642243" y="2407378"/>
            <a:ext cx="11430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Arial" pitchFamily="34" charset="0"/>
                <a:cs typeface="Arial" pitchFamily="34" charset="0"/>
              </a:rPr>
              <a:t>Série &gt; Parallèle</a:t>
            </a:r>
          </a:p>
          <a:p>
            <a:pPr algn="ctr"/>
            <a:r>
              <a:rPr lang="fr-FR" sz="800" dirty="0" smtClean="0">
                <a:latin typeface="Arial" pitchFamily="34" charset="0"/>
                <a:cs typeface="Arial" pitchFamily="34" charset="0"/>
              </a:rPr>
              <a:t>(n sous-porteuses)</a:t>
            </a:r>
            <a:endParaRPr lang="fr-FR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4166198" y="2560021"/>
            <a:ext cx="477520" cy="2541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28142" y="2288563"/>
            <a:ext cx="1214446" cy="64294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20522" y="2382861"/>
            <a:ext cx="1214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Insertion des préfixes cycliques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2310518" y="2585421"/>
            <a:ext cx="621240" cy="32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78934" y="2290499"/>
            <a:ext cx="1214446" cy="64294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07496" y="2361937"/>
            <a:ext cx="13573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Association bits &gt; symboles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7455288" y="2559075"/>
            <a:ext cx="428628" cy="158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/>
          <p:cNvSpPr/>
          <p:nvPr/>
        </p:nvSpPr>
        <p:spPr>
          <a:xfrm rot="18841284">
            <a:off x="10961055" y="1774452"/>
            <a:ext cx="369570" cy="358140"/>
          </a:xfrm>
          <a:prstGeom prst="arc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Arc 80"/>
          <p:cNvSpPr/>
          <p:nvPr/>
        </p:nvSpPr>
        <p:spPr>
          <a:xfrm rot="19065505">
            <a:off x="10957627" y="1636148"/>
            <a:ext cx="369570" cy="358140"/>
          </a:xfrm>
          <a:prstGeom prst="arc">
            <a:avLst>
              <a:gd name="adj1" fmla="val 14845744"/>
              <a:gd name="adj2" fmla="val 992922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/>
          <p:cNvSpPr/>
          <p:nvPr/>
        </p:nvSpPr>
        <p:spPr>
          <a:xfrm rot="19065505">
            <a:off x="10952852" y="1433010"/>
            <a:ext cx="369570" cy="358140"/>
          </a:xfrm>
          <a:prstGeom prst="arc">
            <a:avLst>
              <a:gd name="adj1" fmla="val 14081350"/>
              <a:gd name="adj2" fmla="val 1711489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/>
          <p:cNvCxnSpPr/>
          <p:nvPr/>
        </p:nvCxnSpPr>
        <p:spPr>
          <a:xfrm rot="16200000" flipH="1">
            <a:off x="10978054" y="5898465"/>
            <a:ext cx="428942" cy="654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riangle isocèle 83"/>
          <p:cNvSpPr/>
          <p:nvPr/>
        </p:nvSpPr>
        <p:spPr>
          <a:xfrm rot="10800000">
            <a:off x="11095272" y="5476763"/>
            <a:ext cx="191330" cy="221298"/>
          </a:xfrm>
          <a:prstGeom prst="triangl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c 84"/>
          <p:cNvSpPr/>
          <p:nvPr/>
        </p:nvSpPr>
        <p:spPr>
          <a:xfrm rot="19065505">
            <a:off x="10998258" y="5333440"/>
            <a:ext cx="369570" cy="358140"/>
          </a:xfrm>
          <a:prstGeom prst="arc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/>
          <p:cNvSpPr/>
          <p:nvPr/>
        </p:nvSpPr>
        <p:spPr>
          <a:xfrm rot="19065505">
            <a:off x="11002450" y="5195136"/>
            <a:ext cx="369570" cy="358140"/>
          </a:xfrm>
          <a:prstGeom prst="arc">
            <a:avLst>
              <a:gd name="adj1" fmla="val 14845744"/>
              <a:gd name="adj2" fmla="val 992922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Arc 86"/>
          <p:cNvSpPr/>
          <p:nvPr/>
        </p:nvSpPr>
        <p:spPr>
          <a:xfrm rot="19065505">
            <a:off x="11006641" y="5045785"/>
            <a:ext cx="369570" cy="358140"/>
          </a:xfrm>
          <a:prstGeom prst="arc">
            <a:avLst>
              <a:gd name="adj1" fmla="val 14081350"/>
              <a:gd name="adj2" fmla="val 1711489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8813501" y="3286776"/>
            <a:ext cx="2557953" cy="150755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8839199" y="3442449"/>
            <a:ext cx="2501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CANAL : </a:t>
            </a:r>
          </a:p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	• Bruit</a:t>
            </a:r>
          </a:p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	• Décalage temporel</a:t>
            </a:r>
          </a:p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	• Décalage fréquentiel</a:t>
            </a:r>
          </a:p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	• Canal multi-trajet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597426" y="5836937"/>
            <a:ext cx="1214446" cy="6429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574566" y="5908375"/>
            <a:ext cx="1214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Détection des préfixes cycliques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91321" y="5805112"/>
            <a:ext cx="1214446" cy="6429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/>
          <p:cNvSpPr txBox="1"/>
          <p:nvPr/>
        </p:nvSpPr>
        <p:spPr>
          <a:xfrm>
            <a:off x="1986389" y="5966197"/>
            <a:ext cx="12144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Parallèle &gt; Série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974814" y="5827971"/>
            <a:ext cx="1214446" cy="6429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951953" y="5841402"/>
            <a:ext cx="122073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Correction de l’offset par </a:t>
            </a:r>
            <a:r>
              <a:rPr lang="fr-FR" sz="1100" dirty="0" err="1" smtClean="0">
                <a:latin typeface="Arial" pitchFamily="34" charset="0"/>
                <a:cs typeface="Arial" pitchFamily="34" charset="0"/>
              </a:rPr>
              <a:t>moyennage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881991" y="5827972"/>
            <a:ext cx="1214446" cy="6429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4859131" y="5922084"/>
            <a:ext cx="1247626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latin typeface="Arial" pitchFamily="34" charset="0"/>
                <a:cs typeface="Arial" pitchFamily="34" charset="0"/>
              </a:rPr>
              <a:t>Suppressio</a:t>
            </a:r>
            <a:r>
              <a:rPr lang="fr-FR" sz="1050" dirty="0" smtClean="0">
                <a:latin typeface="Arial" pitchFamily="34" charset="0"/>
                <a:cs typeface="Arial" pitchFamily="34" charset="0"/>
              </a:rPr>
              <a:t>n des préfixes cycliques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80646" y="4867851"/>
            <a:ext cx="1214446" cy="6429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4857786" y="4939289"/>
            <a:ext cx="12144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Détection des 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68749" y="4870989"/>
            <a:ext cx="1214446" cy="6429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3345888" y="4942427"/>
            <a:ext cx="12626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Prélèvement des trames 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09486" y="5832139"/>
            <a:ext cx="1143008" cy="6350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6410083" y="5953816"/>
            <a:ext cx="11430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Arial" pitchFamily="34" charset="0"/>
                <a:cs typeface="Arial" pitchFamily="34" charset="0"/>
              </a:rPr>
              <a:t>Série &gt; Parallèle</a:t>
            </a:r>
          </a:p>
          <a:p>
            <a:pPr algn="ctr"/>
            <a:r>
              <a:rPr lang="fr-FR" sz="800" dirty="0" smtClean="0">
                <a:latin typeface="Arial" pitchFamily="34" charset="0"/>
                <a:cs typeface="Arial" pitchFamily="34" charset="0"/>
              </a:rPr>
              <a:t>(n sous-porteuses)</a:t>
            </a:r>
            <a:endParaRPr lang="fr-FR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8216" y="5813360"/>
            <a:ext cx="787121" cy="6429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3594312" y="5937948"/>
            <a:ext cx="7719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FFT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64178" y="5801795"/>
            <a:ext cx="1214446" cy="6429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292740" y="5873233"/>
            <a:ext cx="13573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Décision </a:t>
            </a:r>
          </a:p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(BPSK)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Connecteur droit 110"/>
          <p:cNvCxnSpPr/>
          <p:nvPr/>
        </p:nvCxnSpPr>
        <p:spPr>
          <a:xfrm>
            <a:off x="9192648" y="6117615"/>
            <a:ext cx="393312" cy="124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7572128" y="6107455"/>
            <a:ext cx="393312" cy="124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6104008" y="6121400"/>
            <a:ext cx="296792" cy="129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4585088" y="5146040"/>
            <a:ext cx="276472" cy="129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16200000" flipH="1">
            <a:off x="5379292" y="5673932"/>
            <a:ext cx="283184" cy="215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rot="16200000" flipH="1">
            <a:off x="3824812" y="5658692"/>
            <a:ext cx="283184" cy="215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3213100" y="6111240"/>
            <a:ext cx="370840" cy="158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1595120" y="6113780"/>
            <a:ext cx="393700" cy="25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10817860" y="6116320"/>
            <a:ext cx="373380" cy="25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 rot="5400000">
            <a:off x="2540068" y="253054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Triangle isocèle 152"/>
          <p:cNvSpPr/>
          <p:nvPr/>
        </p:nvSpPr>
        <p:spPr>
          <a:xfrm rot="5400000">
            <a:off x="4344103" y="250768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Triangle isocèle 153"/>
          <p:cNvSpPr/>
          <p:nvPr/>
        </p:nvSpPr>
        <p:spPr>
          <a:xfrm rot="5400000">
            <a:off x="5946208" y="2513401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Triangle isocèle 154"/>
          <p:cNvSpPr/>
          <p:nvPr/>
        </p:nvSpPr>
        <p:spPr>
          <a:xfrm rot="5400000">
            <a:off x="7609273" y="250387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Triangle isocèle 155"/>
          <p:cNvSpPr/>
          <p:nvPr/>
        </p:nvSpPr>
        <p:spPr>
          <a:xfrm rot="5400000">
            <a:off x="9146608" y="2524831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Triangle isocèle 156"/>
          <p:cNvSpPr/>
          <p:nvPr/>
        </p:nvSpPr>
        <p:spPr>
          <a:xfrm rot="16200000">
            <a:off x="9299008" y="606241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Triangle isocèle 157"/>
          <p:cNvSpPr/>
          <p:nvPr/>
        </p:nvSpPr>
        <p:spPr>
          <a:xfrm rot="16200000">
            <a:off x="7679758" y="605098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Triangle isocèle 158"/>
          <p:cNvSpPr/>
          <p:nvPr/>
        </p:nvSpPr>
        <p:spPr>
          <a:xfrm rot="16200000">
            <a:off x="6174808" y="606622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Triangle isocèle 159"/>
          <p:cNvSpPr/>
          <p:nvPr/>
        </p:nvSpPr>
        <p:spPr>
          <a:xfrm rot="16200000">
            <a:off x="4656523" y="509086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iangle isocèle 160"/>
          <p:cNvSpPr/>
          <p:nvPr/>
        </p:nvSpPr>
        <p:spPr>
          <a:xfrm rot="16200000">
            <a:off x="3328738" y="6056701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Triangle isocèle 161"/>
          <p:cNvSpPr/>
          <p:nvPr/>
        </p:nvSpPr>
        <p:spPr>
          <a:xfrm rot="16200000">
            <a:off x="1705678" y="6056701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Triangle isocèle 162"/>
          <p:cNvSpPr/>
          <p:nvPr/>
        </p:nvSpPr>
        <p:spPr>
          <a:xfrm>
            <a:off x="5454718" y="5607121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Triangle isocèle 163"/>
          <p:cNvSpPr/>
          <p:nvPr/>
        </p:nvSpPr>
        <p:spPr>
          <a:xfrm rot="10800000">
            <a:off x="3902143" y="5609026"/>
            <a:ext cx="133346" cy="112898"/>
          </a:xfrm>
          <a:prstGeom prst="triangle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space réservé du numéro de diapositive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2" name="Arc 91"/>
          <p:cNvSpPr/>
          <p:nvPr/>
        </p:nvSpPr>
        <p:spPr>
          <a:xfrm>
            <a:off x="10802473" y="2492189"/>
            <a:ext cx="1156446" cy="2877670"/>
          </a:xfrm>
          <a:prstGeom prst="arc">
            <a:avLst>
              <a:gd name="adj1" fmla="val 16578913"/>
              <a:gd name="adj2" fmla="val 4780571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riangle isocèle 111"/>
          <p:cNvSpPr/>
          <p:nvPr/>
        </p:nvSpPr>
        <p:spPr>
          <a:xfrm rot="18787695">
            <a:off x="11345881" y="2331122"/>
            <a:ext cx="233978" cy="2788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Triangle isocèle 112"/>
          <p:cNvSpPr/>
          <p:nvPr/>
        </p:nvSpPr>
        <p:spPr>
          <a:xfrm rot="13100202">
            <a:off x="11427160" y="5191162"/>
            <a:ext cx="233978" cy="2788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FEF15E-6B65-4EC1-A906-38598A8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Emission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CF421A8-C962-45E4-A907-85505FFF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BPSK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OFDM : n sous-porteuses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Modulation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Retard du canal : préfixes cycliques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1035</TotalTime>
  <Words>578</Words>
  <Application>Microsoft Office PowerPoint</Application>
  <PresentationFormat>Personnalisé</PresentationFormat>
  <Paragraphs>255</Paragraphs>
  <Slides>38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Ion</vt:lpstr>
      <vt:lpstr>Adobe Acrobat Document</vt:lpstr>
      <vt:lpstr>Mise en place d’un système de communication sans fil</vt:lpstr>
      <vt:lpstr>Sommaire</vt:lpstr>
      <vt:lpstr>I/. Introduction</vt:lpstr>
      <vt:lpstr>Objectif du projet</vt:lpstr>
      <vt:lpstr>Standard de communication</vt:lpstr>
      <vt:lpstr>Diapositive 6</vt:lpstr>
      <vt:lpstr>II/. Fonctionnement de la chaine de communication</vt:lpstr>
      <vt:lpstr>Diapositive 8</vt:lpstr>
      <vt:lpstr>Emission</vt:lpstr>
      <vt:lpstr>Canal</vt:lpstr>
      <vt:lpstr>Réception</vt:lpstr>
      <vt:lpstr>III/. Méthodes et algorithmes mis en place</vt:lpstr>
      <vt:lpstr>Diapositive 13</vt:lpstr>
      <vt:lpstr>Association bits/symboles</vt:lpstr>
      <vt:lpstr>Insertion des trames pilotes</vt:lpstr>
      <vt:lpstr>Insertion des préfixes cycliques</vt:lpstr>
      <vt:lpstr>Insertion des préfixes cycliques</vt:lpstr>
      <vt:lpstr>IFFT</vt:lpstr>
      <vt:lpstr>Diapositive 19</vt:lpstr>
      <vt:lpstr>Diapositive 20</vt:lpstr>
      <vt:lpstr>Détection préfixes cycliques</vt:lpstr>
      <vt:lpstr>Diapositive 22</vt:lpstr>
      <vt:lpstr>Détection des pics</vt:lpstr>
      <vt:lpstr>Correction de l’offset</vt:lpstr>
      <vt:lpstr>Diapositive 25</vt:lpstr>
      <vt:lpstr>Diapositive 26</vt:lpstr>
      <vt:lpstr>Diapositive 27</vt:lpstr>
      <vt:lpstr>Suppression des préfixes cycliques</vt:lpstr>
      <vt:lpstr>Suppression des préfixes cycliques</vt:lpstr>
      <vt:lpstr>Détection des trames pilotes</vt:lpstr>
      <vt:lpstr>Prélèvement des trames pilotes</vt:lpstr>
      <vt:lpstr>FFT</vt:lpstr>
      <vt:lpstr>Décision</vt:lpstr>
      <vt:lpstr>Décision</vt:lpstr>
      <vt:lpstr>IV/. Prise en main des radios logiciels</vt:lpstr>
      <vt:lpstr>V/. Conclusion</vt:lpstr>
      <vt:lpstr>Conclusion</vt:lpstr>
      <vt:lpstr>Améliorations possibles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 système de communication sans fil</dc:title>
  <dc:creator>Dan</dc:creator>
  <cp:lastModifiedBy>Portable</cp:lastModifiedBy>
  <cp:revision>40</cp:revision>
  <dcterms:created xsi:type="dcterms:W3CDTF">2018-05-30T14:26:25Z</dcterms:created>
  <dcterms:modified xsi:type="dcterms:W3CDTF">2018-05-31T07:47:29Z</dcterms:modified>
</cp:coreProperties>
</file>