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65" r:id="rId7"/>
    <p:sldId id="263" r:id="rId8"/>
    <p:sldId id="258" r:id="rId9"/>
    <p:sldId id="260" r:id="rId10"/>
    <p:sldId id="267" r:id="rId11"/>
    <p:sldId id="268" r:id="rId12"/>
    <p:sldId id="266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66" d="100"/>
          <a:sy n="66" d="100"/>
        </p:scale>
        <p:origin x="213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ACDE-05A6-4440-B7B2-785493BE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5825"/>
            <a:ext cx="8825658" cy="3329581"/>
          </a:xfrm>
        </p:spPr>
        <p:txBody>
          <a:bodyPr/>
          <a:lstStyle/>
          <a:p>
            <a:r>
              <a:rPr lang="fr-FR" sz="4800" dirty="0"/>
              <a:t>Mise en place d’un système de communication sans fil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EEE7E4-FB45-4668-A275-7FE729B6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44030"/>
            <a:ext cx="8825658" cy="861420"/>
          </a:xfrm>
        </p:spPr>
        <p:txBody>
          <a:bodyPr/>
          <a:lstStyle/>
          <a:p>
            <a:r>
              <a:rPr lang="fr-FR" dirty="0"/>
              <a:t>Radio </a:t>
            </a:r>
            <a:r>
              <a:rPr lang="fr-FR" dirty="0" err="1"/>
              <a:t>usrp</a:t>
            </a:r>
            <a:r>
              <a:rPr lang="fr-FR" dirty="0"/>
              <a:t> - C++ - Matlab</a:t>
            </a:r>
          </a:p>
        </p:txBody>
      </p:sp>
    </p:spTree>
    <p:extLst>
      <p:ext uri="{BB962C8B-B14F-4D97-AF65-F5344CB8AC3E}">
        <p14:creationId xmlns:p14="http://schemas.microsoft.com/office/powerpoint/2010/main" val="328973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655FA-832F-41C3-9FF7-63584CCC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Insertion des trames pilotes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69EFC-E590-4E4A-B256-B4897C30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trame pilote toutes les 10 trames de données.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F02619-51E0-4734-8BA0-51996EAC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17" y="2874307"/>
            <a:ext cx="8449795" cy="1958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52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B3FA3-3136-4A62-89F7-95FB337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Insertion des préfixes cycliques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90ADD-8A44-420C-89C1-29FD40A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Stockage dans un buffer pour le </a:t>
            </a:r>
            <a:r>
              <a:rPr lang="fr-FR" dirty="0" err="1"/>
              <a:t>debug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3B386C-A5DB-4B70-AAF6-1B7B49FC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3" y="2963635"/>
            <a:ext cx="11008974" cy="1608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94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A2585-63BF-4F43-BF72-96EA1F16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IFFT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60EDB-971A-4FB0-BB81-78CFF801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fr-FR" dirty="0"/>
              <a:t>Efficace sur Matlab – Fonction proposée par le logiciel.</a:t>
            </a:r>
          </a:p>
          <a:p>
            <a:r>
              <a:rPr lang="fr-FR" dirty="0"/>
              <a:t>Mise en parallèle des sous vecteurs.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5526A7-520E-4184-A796-8A883224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66" y="2891997"/>
            <a:ext cx="9943422" cy="1258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24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Objet 98">
            <a:extLst>
              <a:ext uri="{FF2B5EF4-FFF2-40B4-BE49-F238E27FC236}">
                <a16:creationId xmlns:a16="http://schemas.microsoft.com/office/drawing/2014/main" id="{E360B54D-9740-42C3-B5F5-0192AAA84C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92605"/>
              </p:ext>
            </p:extLst>
          </p:nvPr>
        </p:nvGraphicFramePr>
        <p:xfrm>
          <a:off x="1199305" y="185486"/>
          <a:ext cx="8649370" cy="648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r:id="rId3" imgW="6858000" imgH="5143500" progId="AcroExch.Document.DC">
                  <p:embed/>
                </p:oleObj>
              </mc:Choice>
              <mc:Fallback>
                <p:oleObj name="Acrobat Document" r:id="rId3" imgW="6858000" imgH="51435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305" y="185486"/>
                        <a:ext cx="8649370" cy="6487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27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71514-6FB7-4F6E-BC9A-4C09F486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préfixes cycliques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58AD7B8-06D0-4A52-9DE5-A5951FFD4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3200" i="1"/>
                        </m:ctrlPr>
                      </m:dPr>
                      <m:e>
                        <m:r>
                          <a:rPr lang="fr-FR" sz="3200" i="1"/>
                          <m:t>&lt;</m:t>
                        </m:r>
                        <m:r>
                          <a:rPr lang="fr-FR" sz="3200" i="1"/>
                          <m:t>𝑥</m:t>
                        </m:r>
                        <m:r>
                          <a:rPr lang="fr-FR" sz="3200" i="1"/>
                          <m:t>, </m:t>
                        </m:r>
                        <m:r>
                          <a:rPr lang="fr-FR" sz="3200" i="1"/>
                          <m:t>𝑦</m:t>
                        </m:r>
                        <m:r>
                          <a:rPr lang="fr-FR" sz="3200" i="1"/>
                          <m:t>&gt;</m:t>
                        </m:r>
                      </m:e>
                    </m:d>
                    <m:r>
                      <a:rPr lang="fr-FR" sz="3200" i="1"/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fr-FR" sz="3200" i="1"/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3200" i="1"/>
                            </m:ctrlPr>
                          </m:dPr>
                          <m:e>
                            <m:r>
                              <a:rPr lang="fr-FR" sz="3200" i="1"/>
                              <m:t>𝑥</m:t>
                            </m:r>
                          </m:e>
                        </m:d>
                      </m:e>
                    </m:d>
                    <m:r>
                      <a:rPr lang="fr-FR" sz="3200" i="1"/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fr-FR" sz="3200" i="1"/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3200" i="1"/>
                            </m:ctrlPr>
                          </m:dPr>
                          <m:e>
                            <m:r>
                              <a:rPr lang="fr-FR" sz="3200" i="1"/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3200" dirty="0"/>
                  <a:t>  </a:t>
                </a:r>
                <a:r>
                  <a:rPr lang="fr-FR" sz="3200" dirty="0">
                    <a:sym typeface="Wingdings" panose="05000000000000000000" pitchFamily="2" charset="2"/>
                  </a:rPr>
                  <a:t></a:t>
                </a:r>
                <a:r>
                  <a:rPr lang="fr-FR" sz="32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/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fr-FR" sz="3200" i="1"/>
                            </m:ctrlPr>
                          </m:dPr>
                          <m:e>
                            <m:r>
                              <a:rPr lang="fr-FR" sz="3200" i="1"/>
                              <m:t>&lt;</m:t>
                            </m:r>
                            <m:r>
                              <a:rPr lang="fr-FR" sz="3200" i="1"/>
                              <m:t>𝑥</m:t>
                            </m:r>
                            <m:r>
                              <a:rPr lang="fr-FR" sz="3200" i="1"/>
                              <m:t>, </m:t>
                            </m:r>
                            <m:r>
                              <a:rPr lang="fr-FR" sz="3200" i="1"/>
                              <m:t>𝑦</m:t>
                            </m:r>
                            <m:r>
                              <a:rPr lang="fr-FR" sz="3200" i="1"/>
                              <m:t>&gt;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sz="3200" i="1"/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3200" i="1"/>
                                </m:ctrlPr>
                              </m:dPr>
                              <m:e>
                                <m:r>
                                  <a:rPr lang="fr-FR" sz="3200" i="1"/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fr-FR" sz="3200" i="1"/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3200" i="1"/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3200" i="1"/>
                                </m:ctrlPr>
                              </m:dPr>
                              <m:e>
                                <m:r>
                                  <a:rPr lang="fr-FR" sz="3200" i="1"/>
                                  <m:t>𝑦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fr-FR" sz="3200" i="1"/>
                      <m:t>≤1</m:t>
                    </m:r>
                  </m:oMath>
                </a14:m>
                <a:endParaRPr lang="fr-FR" sz="3200" dirty="0"/>
              </a:p>
              <a:p>
                <a14:m>
                  <m:oMath xmlns:m="http://schemas.openxmlformats.org/officeDocument/2006/math">
                    <m:r>
                      <a:rPr lang="fr-FR" sz="3200" i="1"/>
                      <m:t>𝑐</m:t>
                    </m:r>
                    <m:r>
                      <a:rPr lang="fr-FR" sz="3200" i="1"/>
                      <m:t>=</m:t>
                    </m:r>
                    <m:f>
                      <m:fPr>
                        <m:ctrlPr>
                          <a:rPr lang="fr-FR" sz="3200" i="1"/>
                        </m:ctrlPr>
                      </m:fPr>
                      <m:num>
                        <m:r>
                          <a:rPr lang="fr-FR" sz="3200" i="1"/>
                          <m:t>|&lt;</m:t>
                        </m:r>
                        <m:r>
                          <a:rPr lang="fr-FR" sz="3200" i="1"/>
                          <m:t>𝑓</m:t>
                        </m:r>
                        <m:r>
                          <a:rPr lang="fr-FR" sz="3200" i="1"/>
                          <m:t>1, </m:t>
                        </m:r>
                        <m:r>
                          <a:rPr lang="fr-FR" sz="3200" i="1"/>
                          <m:t>𝑓</m:t>
                        </m:r>
                        <m:r>
                          <a:rPr lang="fr-FR" sz="3200" i="1"/>
                          <m:t>2&gt;|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sz="3200" i="1"/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3200" i="1"/>
                                </m:ctrlPr>
                              </m:dPr>
                              <m:e>
                                <m:r>
                                  <a:rPr lang="fr-FR" sz="3200" i="1"/>
                                  <m:t>𝑓</m:t>
                                </m:r>
                                <m:r>
                                  <a:rPr lang="fr-FR" sz="3200" i="1"/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fr-FR" sz="3200" i="1"/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3200" i="1"/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3200" i="1"/>
                                </m:ctrlPr>
                              </m:dPr>
                              <m:e>
                                <m:r>
                                  <a:rPr lang="fr-FR" sz="3200" i="1"/>
                                  <m:t>𝑓</m:t>
                                </m:r>
                                <m:r>
                                  <a:rPr lang="fr-FR" sz="3200" i="1"/>
                                  <m:t>2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fr-FR" sz="320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58AD7B8-06D0-4A52-9DE5-A5951FFD4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29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39EA5-BB4F-4FDA-A115-9A1EDDF6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A19BCA-7BB9-4452-A4E2-25214276E4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10523" t="11765" r="7418" b="10523"/>
          <a:stretch>
            <a:fillRect/>
          </a:stretch>
        </p:blipFill>
        <p:spPr bwMode="auto">
          <a:xfrm>
            <a:off x="434014" y="452718"/>
            <a:ext cx="9842100" cy="5831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898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31283-E695-44B0-9B27-1B1DFB7D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des pics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172F2-75DF-4C46-9FE6-218AC2CB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AE095F-04A9-4CEF-AEB0-D31D473EBAAE}"/>
              </a:ext>
            </a:extLst>
          </p:cNvPr>
          <p:cNvPicPr/>
          <p:nvPr/>
        </p:nvPicPr>
        <p:blipFill>
          <a:blip r:embed="rId2"/>
          <a:srcRect l="10655" t="12235" r="7076" b="10706"/>
          <a:stretch>
            <a:fillRect/>
          </a:stretch>
        </p:blipFill>
        <p:spPr bwMode="auto">
          <a:xfrm>
            <a:off x="646111" y="1389099"/>
            <a:ext cx="9834154" cy="50161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904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E55FB-F216-4943-AD01-3621ACB3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 de l’offset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26A445-A7DB-4571-A8EC-7591E427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capt_corr_detect_max.png">
            <a:extLst>
              <a:ext uri="{FF2B5EF4-FFF2-40B4-BE49-F238E27FC236}">
                <a16:creationId xmlns:a16="http://schemas.microsoft.com/office/drawing/2014/main" id="{FBF938A4-3572-4B6E-A893-BC4796C2D14A}"/>
              </a:ext>
            </a:extLst>
          </p:cNvPr>
          <p:cNvPicPr/>
          <p:nvPr/>
        </p:nvPicPr>
        <p:blipFill>
          <a:blip r:embed="rId2"/>
          <a:srcRect l="10391" t="12000" r="6877" b="10118"/>
          <a:stretch>
            <a:fillRect/>
          </a:stretch>
        </p:blipFill>
        <p:spPr>
          <a:xfrm>
            <a:off x="646111" y="1440316"/>
            <a:ext cx="10139544" cy="5149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546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7E75EB2-94C0-4EC5-AD9B-353E1BFD8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597" y="572461"/>
                <a:ext cx="9796917" cy="572673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/>
                      <m:t>𝑜𝑓𝑓𝑠𝑒𝑡</m:t>
                    </m:r>
                    <m:d>
                      <m:dPr>
                        <m:ctrlPr>
                          <a:rPr lang="fr-FR" i="1"/>
                        </m:ctrlPr>
                      </m:dPr>
                      <m:e>
                        <m:r>
                          <a:rPr lang="fr-FR" i="1"/>
                          <m:t>𝑖</m:t>
                        </m:r>
                      </m:e>
                    </m:d>
                    <m:r>
                      <a:rPr lang="fr-FR" i="1"/>
                      <m:t>= </m:t>
                    </m:r>
                    <m:r>
                      <a:rPr lang="fr-FR" i="1"/>
                      <m:t>𝑖𝑛𝑑𝑖𝑐𝑒</m:t>
                    </m:r>
                    <m:r>
                      <a:rPr lang="fr-FR" i="1"/>
                      <m:t>_</m:t>
                    </m:r>
                    <m:r>
                      <a:rPr lang="fr-FR" i="1"/>
                      <m:t>𝑝𝑟𝑎𝑡𝑖𝑞𝑢𝑒</m:t>
                    </m:r>
                    <m:d>
                      <m:dPr>
                        <m:ctrlPr>
                          <a:rPr lang="fr-FR" i="1"/>
                        </m:ctrlPr>
                      </m:dPr>
                      <m:e>
                        <m:r>
                          <a:rPr lang="fr-FR" i="1"/>
                          <m:t>𝑖</m:t>
                        </m:r>
                      </m:e>
                    </m:d>
                    <m:r>
                      <a:rPr lang="fr-FR" i="1"/>
                      <m:t>− </m:t>
                    </m:r>
                    <m:r>
                      <a:rPr lang="fr-FR" i="1"/>
                      <m:t>𝑖𝑛𝑑𝑖𝑐𝑒</m:t>
                    </m:r>
                    <m:r>
                      <a:rPr lang="fr-FR" i="1"/>
                      <m:t>_</m:t>
                    </m:r>
                    <m:r>
                      <a:rPr lang="fr-FR" i="1"/>
                      <m:t>𝑡h</m:t>
                    </m:r>
                    <m:r>
                      <a:rPr lang="fr-FR" i="1"/>
                      <m:t>é</m:t>
                    </m:r>
                    <m:r>
                      <a:rPr lang="fr-FR" i="1"/>
                      <m:t>𝑜𝑟𝑖𝑞𝑢𝑒</m:t>
                    </m:r>
                    <m:r>
                      <a:rPr lang="fr-FR" i="1"/>
                      <m:t>(</m:t>
                    </m:r>
                    <m:r>
                      <a:rPr lang="fr-FR" i="1"/>
                      <m:t>𝑖</m:t>
                    </m:r>
                    <m:r>
                      <a:rPr lang="fr-FR" i="1"/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7E75EB2-94C0-4EC5-AD9B-353E1BFD8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597" y="572461"/>
                <a:ext cx="9796917" cy="5726739"/>
              </a:xfrm>
              <a:blipFill>
                <a:blip r:embed="rId2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capt_calc_offset_final.png">
            <a:extLst>
              <a:ext uri="{FF2B5EF4-FFF2-40B4-BE49-F238E27FC236}">
                <a16:creationId xmlns:a16="http://schemas.microsoft.com/office/drawing/2014/main" id="{08BB1975-D214-4B7E-B54F-4C636060B9E1}"/>
              </a:ext>
            </a:extLst>
          </p:cNvPr>
          <p:cNvPicPr/>
          <p:nvPr/>
        </p:nvPicPr>
        <p:blipFill>
          <a:blip r:embed="rId3"/>
          <a:srcRect l="13435" t="12471" r="3373" b="7529"/>
          <a:stretch>
            <a:fillRect/>
          </a:stretch>
        </p:blipFill>
        <p:spPr>
          <a:xfrm>
            <a:off x="802684" y="1423579"/>
            <a:ext cx="8660630" cy="4643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63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7762D2F-4C94-4CBE-AE99-700978DBE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655" y="528918"/>
                <a:ext cx="9869488" cy="597348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/>
                      <m:t>𝑅𝑛</m:t>
                    </m:r>
                    <m:r>
                      <a:rPr lang="fr-FR" i="1"/>
                      <m:t>=∑</m:t>
                    </m:r>
                    <m:r>
                      <a:rPr lang="fr-FR" i="1"/>
                      <m:t>𝐻𝑛</m:t>
                    </m:r>
                    <m:r>
                      <a:rPr lang="fr-FR" i="1"/>
                      <m:t>∗</m:t>
                    </m:r>
                    <m:r>
                      <a:rPr lang="fr-FR" i="1"/>
                      <m:t>𝑇𝑛</m:t>
                    </m:r>
                    <m:r>
                      <a:rPr lang="fr-FR" i="1"/>
                      <m:t>+</m:t>
                    </m:r>
                    <m:r>
                      <a:rPr lang="fr-FR" i="1"/>
                      <m:t>𝑏𝑛</m:t>
                    </m:r>
                    <m:r>
                      <a:rPr lang="fr-FR" i="1"/>
                      <m:t>+</m:t>
                    </m:r>
                    <m:r>
                      <a:rPr lang="fr-FR" i="1"/>
                      <m:t>𝑜𝑓𝑓𝑠𝑒𝑡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/>
                      <m:t>&lt;∑</m:t>
                    </m:r>
                    <m:r>
                      <a:rPr lang="fr-FR" i="1"/>
                      <m:t>𝑜𝑓𝑓𝑠𝑒𝑡</m:t>
                    </m:r>
                    <m:r>
                      <a:rPr lang="fr-FR" i="1"/>
                      <m:t>+</m:t>
                    </m:r>
                    <m:r>
                      <a:rPr lang="fr-FR" i="1"/>
                      <m:t>𝑏𝑛</m:t>
                    </m:r>
                    <m:r>
                      <a:rPr lang="fr-FR" i="1"/>
                      <m:t>&gt; = &lt;∑</m:t>
                    </m:r>
                    <m:r>
                      <a:rPr lang="fr-FR" i="1"/>
                      <m:t>𝑜𝑓𝑓𝑠𝑒𝑡</m:t>
                    </m:r>
                    <m:r>
                      <a:rPr lang="fr-FR" i="1"/>
                      <m:t>&gt;+ &lt;∑</m:t>
                    </m:r>
                    <m:r>
                      <a:rPr lang="fr-FR" i="1"/>
                      <m:t>𝑏𝑛</m:t>
                    </m:r>
                    <m:r>
                      <a:rPr lang="fr-FR" i="1"/>
                      <m:t>&gt; = &lt;∑</m:t>
                    </m:r>
                    <m:r>
                      <a:rPr lang="fr-FR" i="1"/>
                      <m:t>𝑜𝑓𝑓𝑠𝑒𝑡</m:t>
                    </m:r>
                    <m:r>
                      <a:rPr lang="fr-FR" i="1"/>
                      <m:t>&gt; =</m:t>
                    </m:r>
                    <m:r>
                      <a:rPr lang="fr-FR" i="1"/>
                      <m:t>𝑜𝑓𝑓𝑠𝑒𝑡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7762D2F-4C94-4CBE-AE99-700978DBE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655" y="528918"/>
                <a:ext cx="9869488" cy="5973482"/>
              </a:xfrm>
              <a:blipFill>
                <a:blip r:embed="rId2"/>
                <a:stretch>
                  <a:fillRect l="-2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capt_moyenne_offset.png">
            <a:extLst>
              <a:ext uri="{FF2B5EF4-FFF2-40B4-BE49-F238E27FC236}">
                <a16:creationId xmlns:a16="http://schemas.microsoft.com/office/drawing/2014/main" id="{16FC35E8-A197-4343-ADC9-4865A35BDF79}"/>
              </a:ext>
            </a:extLst>
          </p:cNvPr>
          <p:cNvPicPr/>
          <p:nvPr/>
        </p:nvPicPr>
        <p:blipFill>
          <a:blip r:embed="rId3"/>
          <a:srcRect l="13302" t="8706" r="3769" b="8000"/>
          <a:stretch>
            <a:fillRect/>
          </a:stretch>
        </p:blipFill>
        <p:spPr>
          <a:xfrm>
            <a:off x="1334724" y="1549763"/>
            <a:ext cx="8970419" cy="5097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54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F077-C583-4E15-9C8B-497B8A2D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093E2-B1FA-4EFD-8EBD-41039628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I/. Introduction.</a:t>
            </a:r>
          </a:p>
          <a:p>
            <a:r>
              <a:rPr lang="fr-FR" dirty="0"/>
              <a:t>II/. Fonctionnement de la chaine de communication.</a:t>
            </a:r>
          </a:p>
          <a:p>
            <a:r>
              <a:rPr lang="fr-FR" dirty="0"/>
              <a:t>III/.Méthodes et algorithmes mis en place.</a:t>
            </a:r>
          </a:p>
          <a:p>
            <a:r>
              <a:rPr lang="fr-FR" dirty="0"/>
              <a:t>IV/. Travail sur les radios.</a:t>
            </a:r>
          </a:p>
          <a:p>
            <a:r>
              <a:rPr lang="fr-FR" dirty="0"/>
              <a:t>V/. Conclusion</a:t>
            </a:r>
          </a:p>
        </p:txBody>
      </p:sp>
    </p:spTree>
    <p:extLst>
      <p:ext uri="{BB962C8B-B14F-4D97-AF65-F5344CB8AC3E}">
        <p14:creationId xmlns:p14="http://schemas.microsoft.com/office/powerpoint/2010/main" val="1690752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4CD7250-C2B8-49CB-90A6-11D1AC744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712" y="470861"/>
                <a:ext cx="8946541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sz="2400" i="1"/>
                      <m:t>𝑝𝑜𝑠𝑖𝑡𝑖𝑜</m:t>
                    </m:r>
                    <m:sSub>
                      <m:sSubPr>
                        <m:ctrlPr>
                          <a:rPr lang="fr-FR" sz="2400" i="1"/>
                        </m:ctrlPr>
                      </m:sSubPr>
                      <m:e>
                        <m:r>
                          <a:rPr lang="fr-FR" sz="2400" i="1"/>
                          <m:t>𝑛</m:t>
                        </m:r>
                      </m:e>
                      <m:sub>
                        <m:r>
                          <a:rPr lang="fr-FR" sz="2400" i="1"/>
                          <m:t>𝑐𝑜𝑟𝑟𝑖𝑔</m:t>
                        </m:r>
                        <m:r>
                          <a:rPr lang="fr-FR" sz="2400" i="1"/>
                          <m:t>é</m:t>
                        </m:r>
                        <m:r>
                          <a:rPr lang="fr-FR" sz="2400" i="1"/>
                          <m:t>𝑒</m:t>
                        </m:r>
                      </m:sub>
                    </m:sSub>
                    <m:r>
                      <a:rPr lang="fr-FR" sz="2400" i="1"/>
                      <m:t>(</m:t>
                    </m:r>
                    <m:r>
                      <a:rPr lang="fr-FR" sz="2400" i="1"/>
                      <m:t>𝑖</m:t>
                    </m:r>
                    <m:r>
                      <a:rPr lang="fr-FR" sz="2400" i="1"/>
                      <m:t>)=</m:t>
                    </m:r>
                    <m:r>
                      <a:rPr lang="fr-FR" sz="2400" i="1"/>
                      <m:t>𝑜𝑓𝑓𝑠𝑒</m:t>
                    </m:r>
                    <m:sSub>
                      <m:sSubPr>
                        <m:ctrlPr>
                          <a:rPr lang="fr-FR" sz="2400" i="1"/>
                        </m:ctrlPr>
                      </m:sSubPr>
                      <m:e>
                        <m:r>
                          <a:rPr lang="fr-FR" sz="2400" i="1"/>
                          <m:t>𝑡</m:t>
                        </m:r>
                      </m:e>
                      <m:sub>
                        <m:r>
                          <a:rPr lang="fr-FR" sz="2400" i="1"/>
                          <m:t>𝑚𝑜𝑦𝑒𝑛𝑛</m:t>
                        </m:r>
                        <m:r>
                          <a:rPr lang="fr-FR" sz="2400" i="1"/>
                          <m:t>é</m:t>
                        </m:r>
                      </m:sub>
                    </m:sSub>
                    <m:r>
                      <a:rPr lang="fr-FR" sz="2400" i="1"/>
                      <m:t>(</m:t>
                    </m:r>
                    <m:r>
                      <a:rPr lang="fr-FR" sz="2400" i="1"/>
                      <m:t>𝑖</m:t>
                    </m:r>
                    <m:r>
                      <a:rPr lang="fr-FR" sz="2400" i="1"/>
                      <m:t>)+ </m:t>
                    </m:r>
                    <m:d>
                      <m:dPr>
                        <m:ctrlPr>
                          <a:rPr lang="fr-FR" sz="2400" i="1"/>
                        </m:ctrlPr>
                      </m:dPr>
                      <m:e>
                        <m:r>
                          <a:rPr lang="fr-FR" sz="2400" i="1"/>
                          <m:t>𝑖</m:t>
                        </m:r>
                        <m:r>
                          <a:rPr lang="fr-FR" sz="2400" i="1"/>
                          <m:t>−1</m:t>
                        </m:r>
                      </m:e>
                    </m:d>
                    <m:r>
                      <a:rPr lang="fr-FR" sz="2400" i="1"/>
                      <m:t>∗</m:t>
                    </m:r>
                    <m:d>
                      <m:dPr>
                        <m:ctrlPr>
                          <a:rPr lang="fr-FR" sz="2400" i="1"/>
                        </m:ctrlPr>
                      </m:dPr>
                      <m:e>
                        <m:r>
                          <a:rPr lang="fr-FR" sz="2400" i="1"/>
                          <m:t>𝑙</m:t>
                        </m:r>
                        <m:r>
                          <a:rPr lang="fr-FR" sz="2400" i="1"/>
                          <m:t>+</m:t>
                        </m:r>
                        <m:r>
                          <a:rPr lang="fr-FR" sz="2400" i="1"/>
                          <m:t>𝑛</m:t>
                        </m:r>
                      </m:e>
                    </m:d>
                    <m:r>
                      <a:rPr lang="fr-FR" sz="2400" i="1"/>
                      <m:t>+1</m:t>
                    </m:r>
                  </m:oMath>
                </a14:m>
                <a:endParaRPr lang="fr-FR" sz="240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4CD7250-C2B8-49CB-90A6-11D1AC744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712" y="470861"/>
                <a:ext cx="8946541" cy="4195481"/>
              </a:xfr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 descr="capt_correct_offset_schema_synchro difficile1.png">
            <a:extLst>
              <a:ext uri="{FF2B5EF4-FFF2-40B4-BE49-F238E27FC236}">
                <a16:creationId xmlns:a16="http://schemas.microsoft.com/office/drawing/2014/main" id="{75270D4D-2D15-4C33-851B-E6066A839038}"/>
              </a:ext>
            </a:extLst>
          </p:cNvPr>
          <p:cNvPicPr/>
          <p:nvPr/>
        </p:nvPicPr>
        <p:blipFill>
          <a:blip r:embed="rId3"/>
          <a:srcRect l="10788" t="12235" r="7473" b="10118"/>
          <a:stretch>
            <a:fillRect/>
          </a:stretch>
        </p:blipFill>
        <p:spPr>
          <a:xfrm>
            <a:off x="875664" y="1330051"/>
            <a:ext cx="8761821" cy="4911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667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49729-095C-473C-9D29-C2EB0B0D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 des préfixes cycliques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080B6EC-DA1F-4E45-81C6-6357F0D49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497" y="2846274"/>
            <a:ext cx="10552121" cy="16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8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0C808-F078-4EDE-B1BB-56557773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des trames pilotes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05EAD1E-8649-4F03-896A-8F22F98DA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2" y="1524000"/>
                <a:ext cx="9404722" cy="47243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a:rPr lang="fr-FR" i="1"/>
                          <m:t>𝑐</m:t>
                        </m:r>
                      </m:e>
                      <m:sub>
                        <m:r>
                          <a:rPr lang="fr-FR" i="1"/>
                          <m:t>𝑃𝑅𝐵𝑆</m:t>
                        </m:r>
                      </m:sub>
                    </m:sSub>
                    <m:r>
                      <a:rPr lang="fr-FR" i="1"/>
                      <m:t>=</m:t>
                    </m:r>
                    <m:f>
                      <m:fPr>
                        <m:ctrlPr>
                          <a:rPr lang="fr-FR" i="1"/>
                        </m:ctrlPr>
                      </m:fPr>
                      <m:num>
                        <m:r>
                          <a:rPr lang="fr-FR" i="1"/>
                          <m:t>|&lt;</m:t>
                        </m:r>
                        <m:r>
                          <a:rPr lang="fr-FR" i="1"/>
                          <m:t>𝑃𝑅𝐵𝑆</m:t>
                        </m:r>
                        <m:r>
                          <a:rPr lang="fr-FR" i="1"/>
                          <m:t>,  </m:t>
                        </m:r>
                        <m:r>
                          <a:rPr lang="fr-FR" i="1"/>
                          <m:t>𝑡𝑟𝑎𝑚</m:t>
                        </m:r>
                        <m:sSub>
                          <m:sSubPr>
                            <m:ctrlPr>
                              <a:rPr lang="fr-FR" i="1"/>
                            </m:ctrlPr>
                          </m:sSubPr>
                          <m:e>
                            <m:r>
                              <a:rPr lang="fr-FR" i="1"/>
                              <m:t>𝑒</m:t>
                            </m:r>
                          </m:e>
                          <m:sub>
                            <m:r>
                              <a:rPr lang="fr-FR" i="1"/>
                              <m:t>𝑒𝑡𝑢𝑑𝑖</m:t>
                            </m:r>
                            <m:r>
                              <a:rPr lang="fr-FR" i="1"/>
                              <m:t>é</m:t>
                            </m:r>
                            <m:r>
                              <a:rPr lang="fr-FR" i="1"/>
                              <m:t>𝑒</m:t>
                            </m:r>
                          </m:sub>
                        </m:sSub>
                        <m:r>
                          <a:rPr lang="fr-FR" i="1"/>
                          <m:t>&gt;|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i="1"/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i="1"/>
                                </m:ctrlPr>
                              </m:dPr>
                              <m:e>
                                <m:r>
                                  <a:rPr lang="fr-FR" i="1"/>
                                  <m:t>𝑃𝑅𝐵𝑆</m:t>
                                </m:r>
                              </m:e>
                            </m:d>
                          </m:e>
                        </m:d>
                        <m:r>
                          <a:rPr lang="fr-FR" i="1"/>
                          <m:t>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i="1"/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i="1"/>
                                </m:ctrlPr>
                              </m:dPr>
                              <m:e>
                                <m:r>
                                  <a:rPr lang="fr-FR" i="1"/>
                                  <m:t>𝑡𝑟𝑎𝑚</m:t>
                                </m:r>
                                <m:sSub>
                                  <m:sSubPr>
                                    <m:ctrlPr>
                                      <a:rPr lang="fr-FR" i="1"/>
                                    </m:ctrlPr>
                                  </m:sSubPr>
                                  <m:e>
                                    <m:r>
                                      <a:rPr lang="fr-FR" i="1"/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i="1"/>
                                      <m:t>é</m:t>
                                    </m:r>
                                    <m:r>
                                      <a:rPr lang="fr-FR" i="1"/>
                                      <m:t>𝑡𝑢𝑑𝑖</m:t>
                                    </m:r>
                                    <m:r>
                                      <a:rPr lang="fr-FR" i="1"/>
                                      <m:t>é</m:t>
                                    </m:r>
                                    <m:r>
                                      <a:rPr lang="fr-FR" i="1"/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05EAD1E-8649-4F03-896A-8F22F98DA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2" y="1524000"/>
                <a:ext cx="9404722" cy="47243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E0D5DB2B-D193-4EAD-B5F1-4AFCA8328E0C}"/>
              </a:ext>
            </a:extLst>
          </p:cNvPr>
          <p:cNvPicPr/>
          <p:nvPr/>
        </p:nvPicPr>
        <p:blipFill>
          <a:blip r:embed="rId3"/>
          <a:srcRect l="25877" t="19294" r="21225" b="34588"/>
          <a:stretch>
            <a:fillRect/>
          </a:stretch>
        </p:blipFill>
        <p:spPr bwMode="auto">
          <a:xfrm>
            <a:off x="1048384" y="2272384"/>
            <a:ext cx="8516529" cy="4273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753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94526-2D71-4C79-93AE-3BDC444D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E8889A-8820-4E8D-A235-F68EB086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7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961A-DC1E-4E16-9A2C-A2F6CC71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AEDF8-102C-4BB6-9B00-283C5927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8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4F1C4-93E0-4AA5-8324-7A5B212F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II/. Fonctionnement de la chaine de communication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FBC657-301F-42F9-B6BE-F5E87C8C5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00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EF15E-6B65-4EC1-A906-38598A8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421A8-C962-45E4-A907-85505FFF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2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C3FE170-62D1-493C-9205-7E0231AF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4" y="1188090"/>
            <a:ext cx="10008189" cy="52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6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98E45-FB1A-402C-A055-E23D7B93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III/. Méthodes et algorithmes mis en place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D28285-5E4F-48E9-B1F0-84BD0AEFB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46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890965-C1EB-4FBA-9223-1FA3D538EAC8}"/>
              </a:ext>
            </a:extLst>
          </p:cNvPr>
          <p:cNvSpPr/>
          <p:nvPr/>
        </p:nvSpPr>
        <p:spPr>
          <a:xfrm>
            <a:off x="3326746" y="2563355"/>
            <a:ext cx="1785950" cy="23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BB95F63-9BC5-45A3-9FA9-C62DA5717A7D}"/>
              </a:ext>
            </a:extLst>
          </p:cNvPr>
          <p:cNvCxnSpPr/>
          <p:nvPr/>
        </p:nvCxnSpPr>
        <p:spPr>
          <a:xfrm rot="5400000">
            <a:off x="9114018" y="1133801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F73AB156-8269-4C25-9CCB-54043660E0B8}"/>
              </a:ext>
            </a:extLst>
          </p:cNvPr>
          <p:cNvSpPr/>
          <p:nvPr/>
        </p:nvSpPr>
        <p:spPr>
          <a:xfrm rot="10800000">
            <a:off x="9470414" y="563091"/>
            <a:ext cx="142876" cy="1428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FE4280-6173-42A9-8329-122795F197D7}"/>
              </a:ext>
            </a:extLst>
          </p:cNvPr>
          <p:cNvSpPr txBox="1"/>
          <p:nvPr/>
        </p:nvSpPr>
        <p:spPr>
          <a:xfrm>
            <a:off x="2469490" y="205901"/>
            <a:ext cx="571504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Rockwell" pitchFamily="18" charset="0"/>
              </a:rPr>
              <a:t>Schéma de la chaîne d’émission</a:t>
            </a:r>
            <a:endParaRPr lang="fr-FR" dirty="0">
              <a:solidFill>
                <a:schemeClr val="bg1"/>
              </a:solidFill>
              <a:latin typeface="Rockwell" pitchFamily="18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CCD4EEC-BCEF-4690-93F1-42CDDBEFD4C3}"/>
              </a:ext>
            </a:extLst>
          </p:cNvPr>
          <p:cNvCxnSpPr/>
          <p:nvPr/>
        </p:nvCxnSpPr>
        <p:spPr>
          <a:xfrm rot="10800000">
            <a:off x="9256100" y="1563223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2A5ABB-4DBB-4B29-83AE-EDEF2FE2DAF3}"/>
              </a:ext>
            </a:extLst>
          </p:cNvPr>
          <p:cNvSpPr/>
          <p:nvPr/>
        </p:nvSpPr>
        <p:spPr>
          <a:xfrm>
            <a:off x="6112828" y="1277471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1D85BE6-7E4B-4D55-B4F2-E99EFB71E6F4}"/>
              </a:ext>
            </a:extLst>
          </p:cNvPr>
          <p:cNvCxnSpPr/>
          <p:nvPr/>
        </p:nvCxnSpPr>
        <p:spPr>
          <a:xfrm>
            <a:off x="7327274" y="1563223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77D9A6C-54B4-46A3-8038-199A19FB655E}"/>
              </a:ext>
            </a:extLst>
          </p:cNvPr>
          <p:cNvSpPr txBox="1"/>
          <p:nvPr/>
        </p:nvSpPr>
        <p:spPr>
          <a:xfrm>
            <a:off x="6112828" y="1348909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</a:rPr>
              <a:t>Insertion des préfixes cycliques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31F35-8083-4143-9C6F-E16894BEB11D}"/>
              </a:ext>
            </a:extLst>
          </p:cNvPr>
          <p:cNvSpPr/>
          <p:nvPr/>
        </p:nvSpPr>
        <p:spPr>
          <a:xfrm>
            <a:off x="4398316" y="3102525"/>
            <a:ext cx="267893" cy="318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EB683-318C-4C9B-8922-B560F192248F}"/>
              </a:ext>
            </a:extLst>
          </p:cNvPr>
          <p:cNvSpPr/>
          <p:nvPr/>
        </p:nvSpPr>
        <p:spPr>
          <a:xfrm>
            <a:off x="4398316" y="3420611"/>
            <a:ext cx="267893" cy="1143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5BBF96B-E09B-45C4-943C-F2241B22024B}"/>
              </a:ext>
            </a:extLst>
          </p:cNvPr>
          <p:cNvSpPr txBox="1"/>
          <p:nvPr/>
        </p:nvSpPr>
        <p:spPr>
          <a:xfrm>
            <a:off x="4326878" y="3142797"/>
            <a:ext cx="401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CP</a:t>
            </a:r>
            <a:endParaRPr lang="fr-FR" sz="3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96EBF47-97FC-4FA1-8927-1FAC3B96B7AA}"/>
              </a:ext>
            </a:extLst>
          </p:cNvPr>
          <p:cNvSpPr txBox="1"/>
          <p:nvPr/>
        </p:nvSpPr>
        <p:spPr>
          <a:xfrm>
            <a:off x="4255440" y="3420611"/>
            <a:ext cx="571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(1)</a:t>
            </a:r>
            <a:br>
              <a:rPr lang="fr-FR" sz="600" dirty="0"/>
            </a:br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(2) </a:t>
            </a:r>
            <a:br>
              <a:rPr lang="fr-FR" sz="600" dirty="0"/>
            </a:br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(3) </a:t>
            </a:r>
            <a:br>
              <a:rPr lang="fr-FR" sz="600" dirty="0"/>
            </a:br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dirty="0"/>
              <a:t>(n-l+1)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(n) 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FF4CFA8-7CB7-4DAC-B396-66826C2FA915}"/>
              </a:ext>
            </a:extLst>
          </p:cNvPr>
          <p:cNvSpPr txBox="1"/>
          <p:nvPr/>
        </p:nvSpPr>
        <p:spPr>
          <a:xfrm>
            <a:off x="3612498" y="2777669"/>
            <a:ext cx="1214446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/>
              <a:t>k</a:t>
            </a:r>
            <a:r>
              <a:rPr lang="fr-FR" sz="900" baseline="30000" dirty="0" err="1"/>
              <a:t>ième</a:t>
            </a:r>
            <a:r>
              <a:rPr lang="fr-FR" sz="900" dirty="0"/>
              <a:t> </a:t>
            </a:r>
            <a:r>
              <a:rPr lang="fr-FR" sz="1000" dirty="0"/>
              <a:t>symbole</a:t>
            </a:r>
            <a:endParaRPr lang="fr-FR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66BEA-CA1D-4914-86B6-11D0631AFECF}"/>
              </a:ext>
            </a:extLst>
          </p:cNvPr>
          <p:cNvSpPr/>
          <p:nvPr/>
        </p:nvSpPr>
        <p:spPr>
          <a:xfrm>
            <a:off x="3755374" y="3420611"/>
            <a:ext cx="285752" cy="1143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84EDF4-FFB7-4B9E-BE99-3A7FBC73A37F}"/>
              </a:ext>
            </a:extLst>
          </p:cNvPr>
          <p:cNvSpPr txBox="1"/>
          <p:nvPr/>
        </p:nvSpPr>
        <p:spPr>
          <a:xfrm>
            <a:off x="3612498" y="3420611"/>
            <a:ext cx="571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(1)</a:t>
            </a:r>
            <a:br>
              <a:rPr lang="fr-FR" sz="600" dirty="0"/>
            </a:br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(2) </a:t>
            </a:r>
            <a:br>
              <a:rPr lang="fr-FR" sz="600" dirty="0"/>
            </a:br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(3) </a:t>
            </a:r>
            <a:br>
              <a:rPr lang="fr-FR" sz="600" dirty="0"/>
            </a:br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endParaRPr lang="fr-FR" sz="600" dirty="0"/>
          </a:p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dirty="0"/>
              <a:t>(n-l+1)</a:t>
            </a:r>
          </a:p>
          <a:p>
            <a:pPr algn="ctr"/>
            <a:r>
              <a:rPr lang="fr-FR" sz="600" dirty="0"/>
              <a:t>.</a:t>
            </a:r>
          </a:p>
          <a:p>
            <a:pPr algn="ctr"/>
            <a:r>
              <a:rPr lang="fr-FR" sz="600" dirty="0" err="1"/>
              <a:t>S</a:t>
            </a:r>
            <a:r>
              <a:rPr lang="fr-FR" sz="600" baseline="-25000" dirty="0" err="1"/>
              <a:t>k</a:t>
            </a:r>
            <a:r>
              <a:rPr lang="fr-FR" sz="600" baseline="-25000" dirty="0"/>
              <a:t> </a:t>
            </a:r>
            <a:r>
              <a:rPr lang="fr-FR" sz="600" dirty="0"/>
              <a:t>(n) </a:t>
            </a:r>
            <a:endParaRPr lang="fr-FR" sz="1600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52E3714-8294-41E3-8843-A97D2724F15D}"/>
              </a:ext>
            </a:extLst>
          </p:cNvPr>
          <p:cNvCxnSpPr/>
          <p:nvPr/>
        </p:nvCxnSpPr>
        <p:spPr>
          <a:xfrm>
            <a:off x="4041126" y="3777801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BB1D26-173A-4DF3-8D90-8419298A5E69}"/>
              </a:ext>
            </a:extLst>
          </p:cNvPr>
          <p:cNvCxnSpPr/>
          <p:nvPr/>
        </p:nvCxnSpPr>
        <p:spPr>
          <a:xfrm rot="5400000">
            <a:off x="5469886" y="2063289"/>
            <a:ext cx="1000132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CD3FACC-4CEB-4E07-9DB5-1EAEA49896DF}"/>
              </a:ext>
            </a:extLst>
          </p:cNvPr>
          <p:cNvSpPr/>
          <p:nvPr/>
        </p:nvSpPr>
        <p:spPr>
          <a:xfrm>
            <a:off x="7755902" y="1277471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F6F5EE6-644B-49A4-8EF3-88E6B31C3B23}"/>
              </a:ext>
            </a:extLst>
          </p:cNvPr>
          <p:cNvCxnSpPr/>
          <p:nvPr/>
        </p:nvCxnSpPr>
        <p:spPr>
          <a:xfrm>
            <a:off x="8970348" y="1563223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5E4AE6-C127-404C-B396-95A603623644}"/>
              </a:ext>
            </a:extLst>
          </p:cNvPr>
          <p:cNvCxnSpPr/>
          <p:nvPr/>
        </p:nvCxnSpPr>
        <p:spPr>
          <a:xfrm>
            <a:off x="4612630" y="1563223"/>
            <a:ext cx="150019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5929693-3AF1-4840-BC67-8B20865491B1}"/>
              </a:ext>
            </a:extLst>
          </p:cNvPr>
          <p:cNvCxnSpPr/>
          <p:nvPr/>
        </p:nvCxnSpPr>
        <p:spPr>
          <a:xfrm rot="5400000">
            <a:off x="219590" y="4813255"/>
            <a:ext cx="2500330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9D5BACF-D0AB-4DDB-967F-49C5102E904A}"/>
              </a:ext>
            </a:extLst>
          </p:cNvPr>
          <p:cNvCxnSpPr/>
          <p:nvPr/>
        </p:nvCxnSpPr>
        <p:spPr>
          <a:xfrm>
            <a:off x="1469358" y="6063817"/>
            <a:ext cx="92869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B1E38AC-6AFE-44EB-80B4-F5A22AEE975E}"/>
              </a:ext>
            </a:extLst>
          </p:cNvPr>
          <p:cNvCxnSpPr/>
          <p:nvPr/>
        </p:nvCxnSpPr>
        <p:spPr>
          <a:xfrm rot="5400000">
            <a:off x="470020" y="2562561"/>
            <a:ext cx="200026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7256DE7-8A80-4EF5-84E9-06608DCEA6F1}"/>
              </a:ext>
            </a:extLst>
          </p:cNvPr>
          <p:cNvSpPr/>
          <p:nvPr/>
        </p:nvSpPr>
        <p:spPr>
          <a:xfrm>
            <a:off x="3398184" y="1277471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BE8E9FE-128C-42E8-A5F0-5D97485C566C}"/>
              </a:ext>
            </a:extLst>
          </p:cNvPr>
          <p:cNvSpPr txBox="1"/>
          <p:nvPr/>
        </p:nvSpPr>
        <p:spPr>
          <a:xfrm>
            <a:off x="3398184" y="1348909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</a:rPr>
              <a:t>Détection des 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8D24D7-56E1-46D4-8487-BCB0FA1791D5}"/>
              </a:ext>
            </a:extLst>
          </p:cNvPr>
          <p:cNvSpPr/>
          <p:nvPr/>
        </p:nvSpPr>
        <p:spPr>
          <a:xfrm>
            <a:off x="2398052" y="5706627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A19DAEE-9A5D-46DB-B357-23580E22AA84}"/>
              </a:ext>
            </a:extLst>
          </p:cNvPr>
          <p:cNvSpPr txBox="1"/>
          <p:nvPr/>
        </p:nvSpPr>
        <p:spPr>
          <a:xfrm>
            <a:off x="2398052" y="5778065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</a:rPr>
              <a:t>Insertion des 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539C93-A6B8-4E51-A5AD-F40EE64650DA}"/>
              </a:ext>
            </a:extLst>
          </p:cNvPr>
          <p:cNvSpPr/>
          <p:nvPr/>
        </p:nvSpPr>
        <p:spPr>
          <a:xfrm>
            <a:off x="4112564" y="5706627"/>
            <a:ext cx="78581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6523507-07BC-4E8F-AF5C-AE8062DC3B38}"/>
              </a:ext>
            </a:extLst>
          </p:cNvPr>
          <p:cNvSpPr txBox="1"/>
          <p:nvPr/>
        </p:nvSpPr>
        <p:spPr>
          <a:xfrm>
            <a:off x="4112564" y="5849503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itchFamily="34" charset="0"/>
                <a:cs typeface="Arial" pitchFamily="34" charset="0"/>
              </a:rPr>
              <a:t>IFFT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82DED1D-9736-4953-94C9-FC729C411A91}"/>
              </a:ext>
            </a:extLst>
          </p:cNvPr>
          <p:cNvCxnSpPr/>
          <p:nvPr/>
        </p:nvCxnSpPr>
        <p:spPr>
          <a:xfrm>
            <a:off x="3612498" y="5992379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BB484AE-5AB0-4EF7-9345-3A1504DE32FE}"/>
              </a:ext>
            </a:extLst>
          </p:cNvPr>
          <p:cNvSpPr/>
          <p:nvPr/>
        </p:nvSpPr>
        <p:spPr>
          <a:xfrm>
            <a:off x="5398448" y="5778065"/>
            <a:ext cx="114300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19C9271-2992-45E8-B942-A1A4C312332E}"/>
              </a:ext>
            </a:extLst>
          </p:cNvPr>
          <p:cNvSpPr txBox="1"/>
          <p:nvPr/>
        </p:nvSpPr>
        <p:spPr>
          <a:xfrm>
            <a:off x="7755902" y="1420347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</a:rPr>
              <a:t>Parallèle &gt; Série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1FB7115-43F5-474B-B334-ADEFC0D81337}"/>
              </a:ext>
            </a:extLst>
          </p:cNvPr>
          <p:cNvCxnSpPr/>
          <p:nvPr/>
        </p:nvCxnSpPr>
        <p:spPr>
          <a:xfrm>
            <a:off x="4898382" y="5992379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0742D9-57C4-40A2-A496-A1A9CD297085}"/>
              </a:ext>
            </a:extLst>
          </p:cNvPr>
          <p:cNvSpPr/>
          <p:nvPr/>
        </p:nvSpPr>
        <p:spPr>
          <a:xfrm>
            <a:off x="7112960" y="5706627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1AABA5F-8220-4017-AD07-0F015C98416F}"/>
              </a:ext>
            </a:extLst>
          </p:cNvPr>
          <p:cNvSpPr txBox="1"/>
          <p:nvPr/>
        </p:nvSpPr>
        <p:spPr>
          <a:xfrm>
            <a:off x="7041522" y="5778065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rial" pitchFamily="34" charset="0"/>
                <a:cs typeface="Arial" pitchFamily="34" charset="0"/>
              </a:rPr>
              <a:t>Association bits &gt; symboles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11477A6-9EED-4806-B287-4CBAC0922BC5}"/>
              </a:ext>
            </a:extLst>
          </p:cNvPr>
          <p:cNvCxnSpPr/>
          <p:nvPr/>
        </p:nvCxnSpPr>
        <p:spPr>
          <a:xfrm>
            <a:off x="6541456" y="5992379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82ABCFC-CA84-4FCA-BF7D-DD357E71BB60}"/>
              </a:ext>
            </a:extLst>
          </p:cNvPr>
          <p:cNvCxnSpPr/>
          <p:nvPr/>
        </p:nvCxnSpPr>
        <p:spPr>
          <a:xfrm>
            <a:off x="8327406" y="5992379"/>
            <a:ext cx="71438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6638B73-AF70-4CB2-B444-0BD4A60CD471}"/>
              </a:ext>
            </a:extLst>
          </p:cNvPr>
          <p:cNvSpPr txBox="1"/>
          <p:nvPr/>
        </p:nvSpPr>
        <p:spPr>
          <a:xfrm>
            <a:off x="8756034" y="556375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Signal entrant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F601911-005C-4866-83C3-8B4E8CFAF6D3}"/>
              </a:ext>
            </a:extLst>
          </p:cNvPr>
          <p:cNvSpPr txBox="1"/>
          <p:nvPr/>
        </p:nvSpPr>
        <p:spPr>
          <a:xfrm>
            <a:off x="5398448" y="5849503"/>
            <a:ext cx="1143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Arial" pitchFamily="34" charset="0"/>
                <a:cs typeface="Arial" pitchFamily="34" charset="0"/>
              </a:rPr>
              <a:t>Série &gt; Parallèle</a:t>
            </a:r>
          </a:p>
          <a:p>
            <a:pPr algn="ctr"/>
            <a:r>
              <a:rPr lang="fr-FR" sz="800" dirty="0">
                <a:latin typeface="Arial" pitchFamily="34" charset="0"/>
                <a:cs typeface="Arial" pitchFamily="34" charset="0"/>
              </a:rPr>
              <a:t>(n sous-porteuses)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9CFC6F8-8F08-4BA9-979F-FDDDA78A89F8}"/>
              </a:ext>
            </a:extLst>
          </p:cNvPr>
          <p:cNvCxnSpPr/>
          <p:nvPr/>
        </p:nvCxnSpPr>
        <p:spPr>
          <a:xfrm>
            <a:off x="1469358" y="1563223"/>
            <a:ext cx="192882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6021283-3DE1-4591-A6C6-3E9B9138D3ED}"/>
              </a:ext>
            </a:extLst>
          </p:cNvPr>
          <p:cNvCxnSpPr/>
          <p:nvPr/>
        </p:nvCxnSpPr>
        <p:spPr>
          <a:xfrm>
            <a:off x="4041126" y="3992115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9B84167-AB65-4399-9CD5-59103B8114DC}"/>
              </a:ext>
            </a:extLst>
          </p:cNvPr>
          <p:cNvCxnSpPr/>
          <p:nvPr/>
        </p:nvCxnSpPr>
        <p:spPr>
          <a:xfrm>
            <a:off x="4041126" y="420642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949F892-3239-4BE5-B126-57E4E9E13764}"/>
              </a:ext>
            </a:extLst>
          </p:cNvPr>
          <p:cNvCxnSpPr/>
          <p:nvPr/>
        </p:nvCxnSpPr>
        <p:spPr>
          <a:xfrm>
            <a:off x="4041126" y="442074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046ADCC-D389-4D85-A574-63E73F46EFF6}"/>
              </a:ext>
            </a:extLst>
          </p:cNvPr>
          <p:cNvSpPr/>
          <p:nvPr/>
        </p:nvSpPr>
        <p:spPr>
          <a:xfrm>
            <a:off x="3683936" y="4063553"/>
            <a:ext cx="428628" cy="571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BB9646-C6ED-4972-BB54-D5B4A3BBB419}"/>
              </a:ext>
            </a:extLst>
          </p:cNvPr>
          <p:cNvSpPr/>
          <p:nvPr/>
        </p:nvSpPr>
        <p:spPr>
          <a:xfrm>
            <a:off x="4326878" y="3063421"/>
            <a:ext cx="428628" cy="428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CA0F87D-B98C-43F0-838C-618704340CFF}"/>
              </a:ext>
            </a:extLst>
          </p:cNvPr>
          <p:cNvCxnSpPr/>
          <p:nvPr/>
        </p:nvCxnSpPr>
        <p:spPr>
          <a:xfrm>
            <a:off x="3755374" y="4134991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1FA82A28-32EB-4B15-8038-26AC6BF7FB4C}"/>
              </a:ext>
            </a:extLst>
          </p:cNvPr>
          <p:cNvCxnSpPr/>
          <p:nvPr/>
        </p:nvCxnSpPr>
        <p:spPr>
          <a:xfrm>
            <a:off x="4041126" y="356348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6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DDC75-94A8-4E23-99C2-321301C6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bits/symboles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81A753-5584-4565-80DE-487B0764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choisi : BPSK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42ACD27-9C2B-4716-ABD6-06410D787499}"/>
              </a:ext>
            </a:extLst>
          </p:cNvPr>
          <p:cNvGrpSpPr/>
          <p:nvPr/>
        </p:nvGrpSpPr>
        <p:grpSpPr>
          <a:xfrm>
            <a:off x="4905828" y="2027447"/>
            <a:ext cx="4455886" cy="4076521"/>
            <a:chOff x="3918857" y="3077029"/>
            <a:chExt cx="3323772" cy="305241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936E162E-09BE-4D9C-9257-1A396BE99EC3}"/>
                </a:ext>
              </a:extLst>
            </p:cNvPr>
            <p:cNvCxnSpPr/>
            <p:nvPr/>
          </p:nvCxnSpPr>
          <p:spPr>
            <a:xfrm>
              <a:off x="5588000" y="3077029"/>
              <a:ext cx="0" cy="24093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82F9073D-2008-4E2D-AD73-A377F67E5EAA}"/>
                </a:ext>
              </a:extLst>
            </p:cNvPr>
            <p:cNvCxnSpPr/>
            <p:nvPr/>
          </p:nvCxnSpPr>
          <p:spPr>
            <a:xfrm>
              <a:off x="3918857" y="4180114"/>
              <a:ext cx="33237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rganigramme : Connecteur 8">
              <a:extLst>
                <a:ext uri="{FF2B5EF4-FFF2-40B4-BE49-F238E27FC236}">
                  <a16:creationId xmlns:a16="http://schemas.microsoft.com/office/drawing/2014/main" id="{8146FF3D-0B57-4B0F-BBAD-25CCB7331FCF}"/>
                </a:ext>
              </a:extLst>
            </p:cNvPr>
            <p:cNvSpPr/>
            <p:nvPr/>
          </p:nvSpPr>
          <p:spPr>
            <a:xfrm>
              <a:off x="4528457" y="4093032"/>
              <a:ext cx="188670" cy="159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rganigramme : Connecteur 9">
              <a:extLst>
                <a:ext uri="{FF2B5EF4-FFF2-40B4-BE49-F238E27FC236}">
                  <a16:creationId xmlns:a16="http://schemas.microsoft.com/office/drawing/2014/main" id="{82AAA6B1-0344-4514-B16E-9C997B2ED692}"/>
                </a:ext>
              </a:extLst>
            </p:cNvPr>
            <p:cNvSpPr/>
            <p:nvPr/>
          </p:nvSpPr>
          <p:spPr>
            <a:xfrm>
              <a:off x="6415331" y="4093032"/>
              <a:ext cx="188670" cy="15965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1B5CFBE-9F34-4A00-826C-74BDF615433D}"/>
                </a:ext>
              </a:extLst>
            </p:cNvPr>
            <p:cNvSpPr txBox="1"/>
            <p:nvPr/>
          </p:nvSpPr>
          <p:spPr>
            <a:xfrm>
              <a:off x="4347013" y="3802743"/>
              <a:ext cx="8273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b=0</a:t>
              </a:r>
            </a:p>
            <a:p>
              <a:endParaRPr lang="fr-FR" dirty="0"/>
            </a:p>
            <a:p>
              <a:r>
                <a:rPr lang="fr-FR" dirty="0"/>
                <a:t> -1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7C2BC8C-2AD9-4811-92F7-FCC804CEC95C}"/>
                </a:ext>
              </a:extLst>
            </p:cNvPr>
            <p:cNvSpPr txBox="1"/>
            <p:nvPr/>
          </p:nvSpPr>
          <p:spPr>
            <a:xfrm>
              <a:off x="6208495" y="3802743"/>
              <a:ext cx="8273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b=1</a:t>
              </a:r>
            </a:p>
            <a:p>
              <a:endParaRPr lang="fr-FR" dirty="0"/>
            </a:p>
            <a:p>
              <a:r>
                <a:rPr lang="fr-FR" dirty="0"/>
                <a:t>   1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AD45C3C-466E-41B3-A1EF-D9761264A0CF}"/>
                </a:ext>
              </a:extLst>
            </p:cNvPr>
            <p:cNvSpPr txBox="1"/>
            <p:nvPr/>
          </p:nvSpPr>
          <p:spPr>
            <a:xfrm>
              <a:off x="5250535" y="5760107"/>
              <a:ext cx="1843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BPSK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623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269</Words>
  <Application>Microsoft Office PowerPoint</Application>
  <PresentationFormat>Grand écran</PresentationFormat>
  <Paragraphs>66</Paragraphs>
  <Slides>23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Rockwell</vt:lpstr>
      <vt:lpstr>Wingdings</vt:lpstr>
      <vt:lpstr>Wingdings 3</vt:lpstr>
      <vt:lpstr>Ion</vt:lpstr>
      <vt:lpstr>Adobe Acrobat Document</vt:lpstr>
      <vt:lpstr>Mise en place d’un système de communication sans fil</vt:lpstr>
      <vt:lpstr>Sommaire</vt:lpstr>
      <vt:lpstr>Présentation PowerPoint</vt:lpstr>
      <vt:lpstr>II/. Fonctionnement de la chaine de communication</vt:lpstr>
      <vt:lpstr>Présentation PowerPoint</vt:lpstr>
      <vt:lpstr>Présentation PowerPoint</vt:lpstr>
      <vt:lpstr>III/. Méthodes et algorithmes mis en place</vt:lpstr>
      <vt:lpstr>Présentation PowerPoint</vt:lpstr>
      <vt:lpstr>Association bits/symboles</vt:lpstr>
      <vt:lpstr>Insertion des trames pilotes</vt:lpstr>
      <vt:lpstr>Insertion des préfixes cycliques</vt:lpstr>
      <vt:lpstr>IFFT</vt:lpstr>
      <vt:lpstr>Présentation PowerPoint</vt:lpstr>
      <vt:lpstr>Détection préfixes cycliques</vt:lpstr>
      <vt:lpstr>Présentation PowerPoint</vt:lpstr>
      <vt:lpstr>Détection des pics</vt:lpstr>
      <vt:lpstr>Correction de l’offset</vt:lpstr>
      <vt:lpstr>Présentation PowerPoint</vt:lpstr>
      <vt:lpstr>Présentation PowerPoint</vt:lpstr>
      <vt:lpstr>Présentation PowerPoint</vt:lpstr>
      <vt:lpstr>Suppression des préfixes cycliques</vt:lpstr>
      <vt:lpstr>Détection des trames pilotes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 système de communication sans fil</dc:title>
  <dc:creator>Dan</dc:creator>
  <cp:lastModifiedBy>Dan</cp:lastModifiedBy>
  <cp:revision>10</cp:revision>
  <dcterms:created xsi:type="dcterms:W3CDTF">2018-05-30T14:26:25Z</dcterms:created>
  <dcterms:modified xsi:type="dcterms:W3CDTF">2018-05-30T16:28:07Z</dcterms:modified>
</cp:coreProperties>
</file>