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ca-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ca-ES"/>
          </a:p>
        </p:txBody>
      </p:sp>
      <p:sp>
        <p:nvSpPr>
          <p:cNvPr id="4" name="Marcador de fecha 3"/>
          <p:cNvSpPr>
            <a:spLocks noGrp="1"/>
          </p:cNvSpPr>
          <p:nvPr>
            <p:ph type="dt" sz="half" idx="10"/>
          </p:nvPr>
        </p:nvSpPr>
        <p:spPr/>
        <p:txBody>
          <a:bodyPr/>
          <a:lstStyle/>
          <a:p>
            <a:fld id="{56D2AFFF-5FBD-4343-A42D-5AF23ED3A1D6}" type="datetimeFigureOut">
              <a:rPr lang="ca-ES" smtClean="0"/>
              <a:t>26/9/2017</a:t>
            </a:fld>
            <a:endParaRPr lang="ca-ES"/>
          </a:p>
        </p:txBody>
      </p:sp>
      <p:sp>
        <p:nvSpPr>
          <p:cNvPr id="5" name="Marcador de pie de página 4"/>
          <p:cNvSpPr>
            <a:spLocks noGrp="1"/>
          </p:cNvSpPr>
          <p:nvPr>
            <p:ph type="ftr" sz="quarter" idx="11"/>
          </p:nvPr>
        </p:nvSpPr>
        <p:spPr/>
        <p:txBody>
          <a:bodyPr/>
          <a:lstStyle/>
          <a:p>
            <a:endParaRPr lang="ca-ES"/>
          </a:p>
        </p:txBody>
      </p:sp>
      <p:sp>
        <p:nvSpPr>
          <p:cNvPr id="6" name="Marcador de número de diapositiva 5"/>
          <p:cNvSpPr>
            <a:spLocks noGrp="1"/>
          </p:cNvSpPr>
          <p:nvPr>
            <p:ph type="sldNum" sz="quarter" idx="12"/>
          </p:nvPr>
        </p:nvSpPr>
        <p:spPr/>
        <p:txBody>
          <a:bodyPr/>
          <a:lstStyle/>
          <a:p>
            <a:fld id="{7CE66BCA-9840-4421-9465-F9BFE88BADCE}" type="slidenum">
              <a:rPr lang="ca-ES" smtClean="0"/>
              <a:t>‹Nº›</a:t>
            </a:fld>
            <a:endParaRPr lang="ca-ES"/>
          </a:p>
        </p:txBody>
      </p:sp>
    </p:spTree>
    <p:extLst>
      <p:ext uri="{BB962C8B-B14F-4D97-AF65-F5344CB8AC3E}">
        <p14:creationId xmlns:p14="http://schemas.microsoft.com/office/powerpoint/2010/main" val="212538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ca-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Marcador de fecha 3"/>
          <p:cNvSpPr>
            <a:spLocks noGrp="1"/>
          </p:cNvSpPr>
          <p:nvPr>
            <p:ph type="dt" sz="half" idx="10"/>
          </p:nvPr>
        </p:nvSpPr>
        <p:spPr/>
        <p:txBody>
          <a:bodyPr/>
          <a:lstStyle/>
          <a:p>
            <a:fld id="{56D2AFFF-5FBD-4343-A42D-5AF23ED3A1D6}" type="datetimeFigureOut">
              <a:rPr lang="ca-ES" smtClean="0"/>
              <a:t>26/9/2017</a:t>
            </a:fld>
            <a:endParaRPr lang="ca-ES"/>
          </a:p>
        </p:txBody>
      </p:sp>
      <p:sp>
        <p:nvSpPr>
          <p:cNvPr id="5" name="Marcador de pie de página 4"/>
          <p:cNvSpPr>
            <a:spLocks noGrp="1"/>
          </p:cNvSpPr>
          <p:nvPr>
            <p:ph type="ftr" sz="quarter" idx="11"/>
          </p:nvPr>
        </p:nvSpPr>
        <p:spPr/>
        <p:txBody>
          <a:bodyPr/>
          <a:lstStyle/>
          <a:p>
            <a:endParaRPr lang="ca-ES"/>
          </a:p>
        </p:txBody>
      </p:sp>
      <p:sp>
        <p:nvSpPr>
          <p:cNvPr id="6" name="Marcador de número de diapositiva 5"/>
          <p:cNvSpPr>
            <a:spLocks noGrp="1"/>
          </p:cNvSpPr>
          <p:nvPr>
            <p:ph type="sldNum" sz="quarter" idx="12"/>
          </p:nvPr>
        </p:nvSpPr>
        <p:spPr/>
        <p:txBody>
          <a:bodyPr/>
          <a:lstStyle/>
          <a:p>
            <a:fld id="{7CE66BCA-9840-4421-9465-F9BFE88BADCE}" type="slidenum">
              <a:rPr lang="ca-ES" smtClean="0"/>
              <a:t>‹Nº›</a:t>
            </a:fld>
            <a:endParaRPr lang="ca-ES"/>
          </a:p>
        </p:txBody>
      </p:sp>
    </p:spTree>
    <p:extLst>
      <p:ext uri="{BB962C8B-B14F-4D97-AF65-F5344CB8AC3E}">
        <p14:creationId xmlns:p14="http://schemas.microsoft.com/office/powerpoint/2010/main" val="29669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ca-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Marcador de fecha 3"/>
          <p:cNvSpPr>
            <a:spLocks noGrp="1"/>
          </p:cNvSpPr>
          <p:nvPr>
            <p:ph type="dt" sz="half" idx="10"/>
          </p:nvPr>
        </p:nvSpPr>
        <p:spPr/>
        <p:txBody>
          <a:bodyPr/>
          <a:lstStyle/>
          <a:p>
            <a:fld id="{56D2AFFF-5FBD-4343-A42D-5AF23ED3A1D6}" type="datetimeFigureOut">
              <a:rPr lang="ca-ES" smtClean="0"/>
              <a:t>26/9/2017</a:t>
            </a:fld>
            <a:endParaRPr lang="ca-ES"/>
          </a:p>
        </p:txBody>
      </p:sp>
      <p:sp>
        <p:nvSpPr>
          <p:cNvPr id="5" name="Marcador de pie de página 4"/>
          <p:cNvSpPr>
            <a:spLocks noGrp="1"/>
          </p:cNvSpPr>
          <p:nvPr>
            <p:ph type="ftr" sz="quarter" idx="11"/>
          </p:nvPr>
        </p:nvSpPr>
        <p:spPr/>
        <p:txBody>
          <a:bodyPr/>
          <a:lstStyle/>
          <a:p>
            <a:endParaRPr lang="ca-ES"/>
          </a:p>
        </p:txBody>
      </p:sp>
      <p:sp>
        <p:nvSpPr>
          <p:cNvPr id="6" name="Marcador de número de diapositiva 5"/>
          <p:cNvSpPr>
            <a:spLocks noGrp="1"/>
          </p:cNvSpPr>
          <p:nvPr>
            <p:ph type="sldNum" sz="quarter" idx="12"/>
          </p:nvPr>
        </p:nvSpPr>
        <p:spPr/>
        <p:txBody>
          <a:bodyPr/>
          <a:lstStyle/>
          <a:p>
            <a:fld id="{7CE66BCA-9840-4421-9465-F9BFE88BADCE}" type="slidenum">
              <a:rPr lang="ca-ES" smtClean="0"/>
              <a:t>‹Nº›</a:t>
            </a:fld>
            <a:endParaRPr lang="ca-ES"/>
          </a:p>
        </p:txBody>
      </p:sp>
    </p:spTree>
    <p:extLst>
      <p:ext uri="{BB962C8B-B14F-4D97-AF65-F5344CB8AC3E}">
        <p14:creationId xmlns:p14="http://schemas.microsoft.com/office/powerpoint/2010/main" val="312991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ca-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Marcador de fecha 3"/>
          <p:cNvSpPr>
            <a:spLocks noGrp="1"/>
          </p:cNvSpPr>
          <p:nvPr>
            <p:ph type="dt" sz="half" idx="10"/>
          </p:nvPr>
        </p:nvSpPr>
        <p:spPr/>
        <p:txBody>
          <a:bodyPr/>
          <a:lstStyle/>
          <a:p>
            <a:fld id="{56D2AFFF-5FBD-4343-A42D-5AF23ED3A1D6}" type="datetimeFigureOut">
              <a:rPr lang="ca-ES" smtClean="0"/>
              <a:t>26/9/2017</a:t>
            </a:fld>
            <a:endParaRPr lang="ca-ES"/>
          </a:p>
        </p:txBody>
      </p:sp>
      <p:sp>
        <p:nvSpPr>
          <p:cNvPr id="5" name="Marcador de pie de página 4"/>
          <p:cNvSpPr>
            <a:spLocks noGrp="1"/>
          </p:cNvSpPr>
          <p:nvPr>
            <p:ph type="ftr" sz="quarter" idx="11"/>
          </p:nvPr>
        </p:nvSpPr>
        <p:spPr/>
        <p:txBody>
          <a:bodyPr/>
          <a:lstStyle/>
          <a:p>
            <a:endParaRPr lang="ca-ES"/>
          </a:p>
        </p:txBody>
      </p:sp>
      <p:sp>
        <p:nvSpPr>
          <p:cNvPr id="6" name="Marcador de número de diapositiva 5"/>
          <p:cNvSpPr>
            <a:spLocks noGrp="1"/>
          </p:cNvSpPr>
          <p:nvPr>
            <p:ph type="sldNum" sz="quarter" idx="12"/>
          </p:nvPr>
        </p:nvSpPr>
        <p:spPr/>
        <p:txBody>
          <a:bodyPr/>
          <a:lstStyle/>
          <a:p>
            <a:fld id="{7CE66BCA-9840-4421-9465-F9BFE88BADCE}" type="slidenum">
              <a:rPr lang="ca-ES" smtClean="0"/>
              <a:t>‹Nº›</a:t>
            </a:fld>
            <a:endParaRPr lang="ca-ES"/>
          </a:p>
        </p:txBody>
      </p:sp>
    </p:spTree>
    <p:extLst>
      <p:ext uri="{BB962C8B-B14F-4D97-AF65-F5344CB8AC3E}">
        <p14:creationId xmlns:p14="http://schemas.microsoft.com/office/powerpoint/2010/main" val="400760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ca-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6D2AFFF-5FBD-4343-A42D-5AF23ED3A1D6}" type="datetimeFigureOut">
              <a:rPr lang="ca-ES" smtClean="0"/>
              <a:t>26/9/2017</a:t>
            </a:fld>
            <a:endParaRPr lang="ca-ES"/>
          </a:p>
        </p:txBody>
      </p:sp>
      <p:sp>
        <p:nvSpPr>
          <p:cNvPr id="5" name="Marcador de pie de página 4"/>
          <p:cNvSpPr>
            <a:spLocks noGrp="1"/>
          </p:cNvSpPr>
          <p:nvPr>
            <p:ph type="ftr" sz="quarter" idx="11"/>
          </p:nvPr>
        </p:nvSpPr>
        <p:spPr/>
        <p:txBody>
          <a:bodyPr/>
          <a:lstStyle/>
          <a:p>
            <a:endParaRPr lang="ca-ES"/>
          </a:p>
        </p:txBody>
      </p:sp>
      <p:sp>
        <p:nvSpPr>
          <p:cNvPr id="6" name="Marcador de número de diapositiva 5"/>
          <p:cNvSpPr>
            <a:spLocks noGrp="1"/>
          </p:cNvSpPr>
          <p:nvPr>
            <p:ph type="sldNum" sz="quarter" idx="12"/>
          </p:nvPr>
        </p:nvSpPr>
        <p:spPr/>
        <p:txBody>
          <a:bodyPr/>
          <a:lstStyle/>
          <a:p>
            <a:fld id="{7CE66BCA-9840-4421-9465-F9BFE88BADCE}" type="slidenum">
              <a:rPr lang="ca-ES" smtClean="0"/>
              <a:t>‹Nº›</a:t>
            </a:fld>
            <a:endParaRPr lang="ca-ES"/>
          </a:p>
        </p:txBody>
      </p:sp>
    </p:spTree>
    <p:extLst>
      <p:ext uri="{BB962C8B-B14F-4D97-AF65-F5344CB8AC3E}">
        <p14:creationId xmlns:p14="http://schemas.microsoft.com/office/powerpoint/2010/main" val="205380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ca-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Marcador de fecha 4"/>
          <p:cNvSpPr>
            <a:spLocks noGrp="1"/>
          </p:cNvSpPr>
          <p:nvPr>
            <p:ph type="dt" sz="half" idx="10"/>
          </p:nvPr>
        </p:nvSpPr>
        <p:spPr/>
        <p:txBody>
          <a:bodyPr/>
          <a:lstStyle/>
          <a:p>
            <a:fld id="{56D2AFFF-5FBD-4343-A42D-5AF23ED3A1D6}" type="datetimeFigureOut">
              <a:rPr lang="ca-ES" smtClean="0"/>
              <a:t>26/9/2017</a:t>
            </a:fld>
            <a:endParaRPr lang="ca-ES"/>
          </a:p>
        </p:txBody>
      </p:sp>
      <p:sp>
        <p:nvSpPr>
          <p:cNvPr id="6" name="Marcador de pie de página 5"/>
          <p:cNvSpPr>
            <a:spLocks noGrp="1"/>
          </p:cNvSpPr>
          <p:nvPr>
            <p:ph type="ftr" sz="quarter" idx="11"/>
          </p:nvPr>
        </p:nvSpPr>
        <p:spPr/>
        <p:txBody>
          <a:bodyPr/>
          <a:lstStyle/>
          <a:p>
            <a:endParaRPr lang="ca-ES"/>
          </a:p>
        </p:txBody>
      </p:sp>
      <p:sp>
        <p:nvSpPr>
          <p:cNvPr id="7" name="Marcador de número de diapositiva 6"/>
          <p:cNvSpPr>
            <a:spLocks noGrp="1"/>
          </p:cNvSpPr>
          <p:nvPr>
            <p:ph type="sldNum" sz="quarter" idx="12"/>
          </p:nvPr>
        </p:nvSpPr>
        <p:spPr/>
        <p:txBody>
          <a:bodyPr/>
          <a:lstStyle/>
          <a:p>
            <a:fld id="{7CE66BCA-9840-4421-9465-F9BFE88BADCE}" type="slidenum">
              <a:rPr lang="ca-ES" smtClean="0"/>
              <a:t>‹Nº›</a:t>
            </a:fld>
            <a:endParaRPr lang="ca-ES"/>
          </a:p>
        </p:txBody>
      </p:sp>
    </p:spTree>
    <p:extLst>
      <p:ext uri="{BB962C8B-B14F-4D97-AF65-F5344CB8AC3E}">
        <p14:creationId xmlns:p14="http://schemas.microsoft.com/office/powerpoint/2010/main" val="2824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ca-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7" name="Marcador de fecha 6"/>
          <p:cNvSpPr>
            <a:spLocks noGrp="1"/>
          </p:cNvSpPr>
          <p:nvPr>
            <p:ph type="dt" sz="half" idx="10"/>
          </p:nvPr>
        </p:nvSpPr>
        <p:spPr/>
        <p:txBody>
          <a:bodyPr/>
          <a:lstStyle/>
          <a:p>
            <a:fld id="{56D2AFFF-5FBD-4343-A42D-5AF23ED3A1D6}" type="datetimeFigureOut">
              <a:rPr lang="ca-ES" smtClean="0"/>
              <a:t>26/9/2017</a:t>
            </a:fld>
            <a:endParaRPr lang="ca-ES"/>
          </a:p>
        </p:txBody>
      </p:sp>
      <p:sp>
        <p:nvSpPr>
          <p:cNvPr id="8" name="Marcador de pie de página 7"/>
          <p:cNvSpPr>
            <a:spLocks noGrp="1"/>
          </p:cNvSpPr>
          <p:nvPr>
            <p:ph type="ftr" sz="quarter" idx="11"/>
          </p:nvPr>
        </p:nvSpPr>
        <p:spPr/>
        <p:txBody>
          <a:bodyPr/>
          <a:lstStyle/>
          <a:p>
            <a:endParaRPr lang="ca-ES"/>
          </a:p>
        </p:txBody>
      </p:sp>
      <p:sp>
        <p:nvSpPr>
          <p:cNvPr id="9" name="Marcador de número de diapositiva 8"/>
          <p:cNvSpPr>
            <a:spLocks noGrp="1"/>
          </p:cNvSpPr>
          <p:nvPr>
            <p:ph type="sldNum" sz="quarter" idx="12"/>
          </p:nvPr>
        </p:nvSpPr>
        <p:spPr/>
        <p:txBody>
          <a:bodyPr/>
          <a:lstStyle/>
          <a:p>
            <a:fld id="{7CE66BCA-9840-4421-9465-F9BFE88BADCE}" type="slidenum">
              <a:rPr lang="ca-ES" smtClean="0"/>
              <a:t>‹Nº›</a:t>
            </a:fld>
            <a:endParaRPr lang="ca-ES"/>
          </a:p>
        </p:txBody>
      </p:sp>
    </p:spTree>
    <p:extLst>
      <p:ext uri="{BB962C8B-B14F-4D97-AF65-F5344CB8AC3E}">
        <p14:creationId xmlns:p14="http://schemas.microsoft.com/office/powerpoint/2010/main" val="3683750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ca-ES"/>
          </a:p>
        </p:txBody>
      </p:sp>
      <p:sp>
        <p:nvSpPr>
          <p:cNvPr id="3" name="Marcador de fecha 2"/>
          <p:cNvSpPr>
            <a:spLocks noGrp="1"/>
          </p:cNvSpPr>
          <p:nvPr>
            <p:ph type="dt" sz="half" idx="10"/>
          </p:nvPr>
        </p:nvSpPr>
        <p:spPr/>
        <p:txBody>
          <a:bodyPr/>
          <a:lstStyle/>
          <a:p>
            <a:fld id="{56D2AFFF-5FBD-4343-A42D-5AF23ED3A1D6}" type="datetimeFigureOut">
              <a:rPr lang="ca-ES" smtClean="0"/>
              <a:t>26/9/2017</a:t>
            </a:fld>
            <a:endParaRPr lang="ca-ES"/>
          </a:p>
        </p:txBody>
      </p:sp>
      <p:sp>
        <p:nvSpPr>
          <p:cNvPr id="4" name="Marcador de pie de página 3"/>
          <p:cNvSpPr>
            <a:spLocks noGrp="1"/>
          </p:cNvSpPr>
          <p:nvPr>
            <p:ph type="ftr" sz="quarter" idx="11"/>
          </p:nvPr>
        </p:nvSpPr>
        <p:spPr/>
        <p:txBody>
          <a:bodyPr/>
          <a:lstStyle/>
          <a:p>
            <a:endParaRPr lang="ca-ES"/>
          </a:p>
        </p:txBody>
      </p:sp>
      <p:sp>
        <p:nvSpPr>
          <p:cNvPr id="5" name="Marcador de número de diapositiva 4"/>
          <p:cNvSpPr>
            <a:spLocks noGrp="1"/>
          </p:cNvSpPr>
          <p:nvPr>
            <p:ph type="sldNum" sz="quarter" idx="12"/>
          </p:nvPr>
        </p:nvSpPr>
        <p:spPr/>
        <p:txBody>
          <a:bodyPr/>
          <a:lstStyle/>
          <a:p>
            <a:fld id="{7CE66BCA-9840-4421-9465-F9BFE88BADCE}" type="slidenum">
              <a:rPr lang="ca-ES" smtClean="0"/>
              <a:t>‹Nº›</a:t>
            </a:fld>
            <a:endParaRPr lang="ca-ES"/>
          </a:p>
        </p:txBody>
      </p:sp>
    </p:spTree>
    <p:extLst>
      <p:ext uri="{BB962C8B-B14F-4D97-AF65-F5344CB8AC3E}">
        <p14:creationId xmlns:p14="http://schemas.microsoft.com/office/powerpoint/2010/main" val="343548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6D2AFFF-5FBD-4343-A42D-5AF23ED3A1D6}" type="datetimeFigureOut">
              <a:rPr lang="ca-ES" smtClean="0"/>
              <a:t>26/9/2017</a:t>
            </a:fld>
            <a:endParaRPr lang="ca-ES"/>
          </a:p>
        </p:txBody>
      </p:sp>
      <p:sp>
        <p:nvSpPr>
          <p:cNvPr id="3" name="Marcador de pie de página 2"/>
          <p:cNvSpPr>
            <a:spLocks noGrp="1"/>
          </p:cNvSpPr>
          <p:nvPr>
            <p:ph type="ftr" sz="quarter" idx="11"/>
          </p:nvPr>
        </p:nvSpPr>
        <p:spPr/>
        <p:txBody>
          <a:bodyPr/>
          <a:lstStyle/>
          <a:p>
            <a:endParaRPr lang="ca-ES"/>
          </a:p>
        </p:txBody>
      </p:sp>
      <p:sp>
        <p:nvSpPr>
          <p:cNvPr id="4" name="Marcador de número de diapositiva 3"/>
          <p:cNvSpPr>
            <a:spLocks noGrp="1"/>
          </p:cNvSpPr>
          <p:nvPr>
            <p:ph type="sldNum" sz="quarter" idx="12"/>
          </p:nvPr>
        </p:nvSpPr>
        <p:spPr/>
        <p:txBody>
          <a:bodyPr/>
          <a:lstStyle/>
          <a:p>
            <a:fld id="{7CE66BCA-9840-4421-9465-F9BFE88BADCE}" type="slidenum">
              <a:rPr lang="ca-ES" smtClean="0"/>
              <a:t>‹Nº›</a:t>
            </a:fld>
            <a:endParaRPr lang="ca-ES"/>
          </a:p>
        </p:txBody>
      </p:sp>
    </p:spTree>
    <p:extLst>
      <p:ext uri="{BB962C8B-B14F-4D97-AF65-F5344CB8AC3E}">
        <p14:creationId xmlns:p14="http://schemas.microsoft.com/office/powerpoint/2010/main" val="63305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ca-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6D2AFFF-5FBD-4343-A42D-5AF23ED3A1D6}" type="datetimeFigureOut">
              <a:rPr lang="ca-ES" smtClean="0"/>
              <a:t>26/9/2017</a:t>
            </a:fld>
            <a:endParaRPr lang="ca-ES"/>
          </a:p>
        </p:txBody>
      </p:sp>
      <p:sp>
        <p:nvSpPr>
          <p:cNvPr id="6" name="Marcador de pie de página 5"/>
          <p:cNvSpPr>
            <a:spLocks noGrp="1"/>
          </p:cNvSpPr>
          <p:nvPr>
            <p:ph type="ftr" sz="quarter" idx="11"/>
          </p:nvPr>
        </p:nvSpPr>
        <p:spPr/>
        <p:txBody>
          <a:bodyPr/>
          <a:lstStyle/>
          <a:p>
            <a:endParaRPr lang="ca-ES"/>
          </a:p>
        </p:txBody>
      </p:sp>
      <p:sp>
        <p:nvSpPr>
          <p:cNvPr id="7" name="Marcador de número de diapositiva 6"/>
          <p:cNvSpPr>
            <a:spLocks noGrp="1"/>
          </p:cNvSpPr>
          <p:nvPr>
            <p:ph type="sldNum" sz="quarter" idx="12"/>
          </p:nvPr>
        </p:nvSpPr>
        <p:spPr/>
        <p:txBody>
          <a:bodyPr/>
          <a:lstStyle/>
          <a:p>
            <a:fld id="{7CE66BCA-9840-4421-9465-F9BFE88BADCE}" type="slidenum">
              <a:rPr lang="ca-ES" smtClean="0"/>
              <a:t>‹Nº›</a:t>
            </a:fld>
            <a:endParaRPr lang="ca-ES"/>
          </a:p>
        </p:txBody>
      </p:sp>
    </p:spTree>
    <p:extLst>
      <p:ext uri="{BB962C8B-B14F-4D97-AF65-F5344CB8AC3E}">
        <p14:creationId xmlns:p14="http://schemas.microsoft.com/office/powerpoint/2010/main" val="3602716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ca-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6D2AFFF-5FBD-4343-A42D-5AF23ED3A1D6}" type="datetimeFigureOut">
              <a:rPr lang="ca-ES" smtClean="0"/>
              <a:t>26/9/2017</a:t>
            </a:fld>
            <a:endParaRPr lang="ca-ES"/>
          </a:p>
        </p:txBody>
      </p:sp>
      <p:sp>
        <p:nvSpPr>
          <p:cNvPr id="6" name="Marcador de pie de página 5"/>
          <p:cNvSpPr>
            <a:spLocks noGrp="1"/>
          </p:cNvSpPr>
          <p:nvPr>
            <p:ph type="ftr" sz="quarter" idx="11"/>
          </p:nvPr>
        </p:nvSpPr>
        <p:spPr/>
        <p:txBody>
          <a:bodyPr/>
          <a:lstStyle/>
          <a:p>
            <a:endParaRPr lang="ca-ES"/>
          </a:p>
        </p:txBody>
      </p:sp>
      <p:sp>
        <p:nvSpPr>
          <p:cNvPr id="7" name="Marcador de número de diapositiva 6"/>
          <p:cNvSpPr>
            <a:spLocks noGrp="1"/>
          </p:cNvSpPr>
          <p:nvPr>
            <p:ph type="sldNum" sz="quarter" idx="12"/>
          </p:nvPr>
        </p:nvSpPr>
        <p:spPr/>
        <p:txBody>
          <a:bodyPr/>
          <a:lstStyle/>
          <a:p>
            <a:fld id="{7CE66BCA-9840-4421-9465-F9BFE88BADCE}" type="slidenum">
              <a:rPr lang="ca-ES" smtClean="0"/>
              <a:t>‹Nº›</a:t>
            </a:fld>
            <a:endParaRPr lang="ca-ES"/>
          </a:p>
        </p:txBody>
      </p:sp>
    </p:spTree>
    <p:extLst>
      <p:ext uri="{BB962C8B-B14F-4D97-AF65-F5344CB8AC3E}">
        <p14:creationId xmlns:p14="http://schemas.microsoft.com/office/powerpoint/2010/main" val="1422862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ca-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2AFFF-5FBD-4343-A42D-5AF23ED3A1D6}" type="datetimeFigureOut">
              <a:rPr lang="ca-ES" smtClean="0"/>
              <a:t>26/9/2017</a:t>
            </a:fld>
            <a:endParaRPr lang="ca-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66BCA-9840-4421-9465-F9BFE88BADCE}" type="slidenum">
              <a:rPr lang="ca-ES" smtClean="0"/>
              <a:t>‹Nº›</a:t>
            </a:fld>
            <a:endParaRPr lang="ca-ES"/>
          </a:p>
        </p:txBody>
      </p:sp>
    </p:spTree>
    <p:extLst>
      <p:ext uri="{BB962C8B-B14F-4D97-AF65-F5344CB8AC3E}">
        <p14:creationId xmlns:p14="http://schemas.microsoft.com/office/powerpoint/2010/main" val="143302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nvotar.garantiespelreferendum.com/on-votar/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57047"/>
          </a:xfrm>
        </p:spPr>
        <p:txBody>
          <a:bodyPr>
            <a:normAutofit fontScale="90000"/>
          </a:bodyPr>
          <a:lstStyle/>
          <a:p>
            <a:r>
              <a:rPr lang="ca-ES" dirty="0" err="1" smtClean="0"/>
              <a:t>Cifrado</a:t>
            </a:r>
            <a:r>
              <a:rPr lang="ca-ES" dirty="0" smtClean="0"/>
              <a:t> </a:t>
            </a:r>
            <a:r>
              <a:rPr lang="ca-ES" dirty="0" err="1" smtClean="0"/>
              <a:t>selectivo</a:t>
            </a:r>
            <a:r>
              <a:rPr lang="ca-ES" dirty="0" smtClean="0"/>
              <a:t> para evitar DDoS el 1-O</a:t>
            </a:r>
            <a:endParaRPr lang="ca-ES" dirty="0"/>
          </a:p>
        </p:txBody>
      </p:sp>
      <p:sp>
        <p:nvSpPr>
          <p:cNvPr id="3" name="Subtítulo 2"/>
          <p:cNvSpPr>
            <a:spLocks noGrp="1"/>
          </p:cNvSpPr>
          <p:nvPr>
            <p:ph type="subTitle" idx="1"/>
          </p:nvPr>
        </p:nvSpPr>
        <p:spPr/>
        <p:txBody>
          <a:bodyPr/>
          <a:lstStyle/>
          <a:p>
            <a:endParaRPr lang="ca-ES"/>
          </a:p>
        </p:txBody>
      </p:sp>
      <p:pic>
        <p:nvPicPr>
          <p:cNvPr id="4" name="Imagen 3"/>
          <p:cNvPicPr>
            <a:picLocks noChangeAspect="1"/>
          </p:cNvPicPr>
          <p:nvPr/>
        </p:nvPicPr>
        <p:blipFill>
          <a:blip r:embed="rId2"/>
          <a:stretch>
            <a:fillRect/>
          </a:stretch>
        </p:blipFill>
        <p:spPr>
          <a:xfrm>
            <a:off x="2724150" y="2079410"/>
            <a:ext cx="6743700" cy="4429125"/>
          </a:xfrm>
          <a:prstGeom prst="rect">
            <a:avLst/>
          </a:prstGeom>
        </p:spPr>
      </p:pic>
    </p:spTree>
    <p:extLst>
      <p:ext uri="{BB962C8B-B14F-4D97-AF65-F5344CB8AC3E}">
        <p14:creationId xmlns:p14="http://schemas.microsoft.com/office/powerpoint/2010/main" val="326104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GB" b="1" dirty="0" smtClean="0"/>
              <a:t>The Catalan government is using </a:t>
            </a:r>
            <a:r>
              <a:rPr lang="en-GB" b="1" dirty="0" err="1" smtClean="0"/>
              <a:t>cypherpunk</a:t>
            </a:r>
            <a:r>
              <a:rPr lang="en-GB" b="1" dirty="0" smtClean="0"/>
              <a:t> techniques with voter data</a:t>
            </a:r>
            <a:endParaRPr lang="en-GB" b="1" dirty="0" smtClean="0"/>
          </a:p>
        </p:txBody>
      </p:sp>
      <p:sp>
        <p:nvSpPr>
          <p:cNvPr id="3" name="Marcador de contenido 2"/>
          <p:cNvSpPr>
            <a:spLocks noGrp="1"/>
          </p:cNvSpPr>
          <p:nvPr>
            <p:ph idx="1"/>
          </p:nvPr>
        </p:nvSpPr>
        <p:spPr/>
        <p:txBody>
          <a:bodyPr/>
          <a:lstStyle/>
          <a:p>
            <a:r>
              <a:rPr lang="ca-ES" dirty="0" smtClean="0"/>
              <a:t>https://medium.com/@josepot/is-sensitive-voter-data-being-exposed-by-the-catalan-government-af9d8a909482</a:t>
            </a:r>
            <a:endParaRPr lang="ca-ES" dirty="0"/>
          </a:p>
        </p:txBody>
      </p:sp>
    </p:spTree>
    <p:extLst>
      <p:ext uri="{BB962C8B-B14F-4D97-AF65-F5344CB8AC3E}">
        <p14:creationId xmlns:p14="http://schemas.microsoft.com/office/powerpoint/2010/main" val="375948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b="1" dirty="0" smtClean="0"/>
              <a:t>What data is requested from users?</a:t>
            </a:r>
            <a:br>
              <a:rPr lang="en-GB" b="1" dirty="0" smtClean="0"/>
            </a:br>
            <a:endParaRPr lang="ca-ES" dirty="0"/>
          </a:p>
        </p:txBody>
      </p:sp>
      <p:sp>
        <p:nvSpPr>
          <p:cNvPr id="3" name="Marcador de contenido 2"/>
          <p:cNvSpPr>
            <a:spLocks noGrp="1"/>
          </p:cNvSpPr>
          <p:nvPr>
            <p:ph idx="1"/>
          </p:nvPr>
        </p:nvSpPr>
        <p:spPr/>
        <p:txBody>
          <a:bodyPr/>
          <a:lstStyle/>
          <a:p>
            <a:r>
              <a:rPr lang="en-GB" dirty="0" smtClean="0"/>
              <a:t>The Catalan Government </a:t>
            </a:r>
            <a:r>
              <a:rPr lang="en-GB" dirty="0" smtClean="0">
                <a:hlinkClick r:id="rId2"/>
              </a:rPr>
              <a:t>launched a website</a:t>
            </a:r>
            <a:r>
              <a:rPr lang="en-GB" dirty="0" smtClean="0"/>
              <a:t> so that voters could check where to cast their vote on October 1st. In that website the user is asked to enter the following information:</a:t>
            </a:r>
          </a:p>
          <a:p>
            <a:r>
              <a:rPr lang="en-GB" dirty="0" smtClean="0"/>
              <a:t>National ID number (</a:t>
            </a:r>
            <a:r>
              <a:rPr lang="en-GB" dirty="0" err="1" smtClean="0"/>
              <a:t>DNI</a:t>
            </a:r>
            <a:r>
              <a:rPr lang="en-GB" dirty="0" smtClean="0"/>
              <a:t>)</a:t>
            </a:r>
          </a:p>
          <a:p>
            <a:r>
              <a:rPr lang="en-GB" dirty="0" smtClean="0"/>
              <a:t>Date of Birth (DOB)</a:t>
            </a:r>
          </a:p>
          <a:p>
            <a:r>
              <a:rPr lang="en-GB" dirty="0" smtClean="0"/>
              <a:t>Postal Code</a:t>
            </a:r>
            <a:endParaRPr lang="en-GB" dirty="0"/>
          </a:p>
        </p:txBody>
      </p:sp>
    </p:spTree>
    <p:extLst>
      <p:ext uri="{BB962C8B-B14F-4D97-AF65-F5344CB8AC3E}">
        <p14:creationId xmlns:p14="http://schemas.microsoft.com/office/powerpoint/2010/main" val="428908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n-US" b="1" dirty="0">
                <a:latin typeface="Arial" panose="020B0604020202020204" pitchFamily="34" charset="0"/>
              </a:rPr>
              <a:t>What happens with this data</a:t>
            </a:r>
            <a:r>
              <a:rPr lang="en-US" altLang="en-US" b="1" dirty="0" smtClean="0">
                <a:latin typeface="Arial" panose="020B0604020202020204" pitchFamily="34" charset="0"/>
              </a:rPr>
              <a:t>?</a:t>
            </a:r>
            <a:endParaRPr lang="ca-ES" dirty="0"/>
          </a:p>
        </p:txBody>
      </p:sp>
      <p:sp>
        <p:nvSpPr>
          <p:cNvPr id="4" name="Rectangle 1"/>
          <p:cNvSpPr>
            <a:spLocks noGrp="1" noChangeArrowheads="1"/>
          </p:cNvSpPr>
          <p:nvPr>
            <p:ph idx="1"/>
          </p:nvPr>
        </p:nvSpPr>
        <p:spPr bwMode="auto">
          <a:xfrm>
            <a:off x="838200" y="2154637"/>
            <a:ext cx="1063624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GB" altLang="en-US" sz="1800" b="0" i="0" u="none" strike="noStrike" cap="none" normalizeH="0" baseline="0" dirty="0" smtClean="0">
                <a:ln>
                  <a:noFill/>
                </a:ln>
                <a:solidFill>
                  <a:schemeClr val="tx1"/>
                </a:solidFill>
                <a:effectLst/>
                <a:latin typeface="Arial" panose="020B0604020202020204" pitchFamily="34" charset="0"/>
              </a:rPr>
              <a:t>What happens with this data?</a:t>
            </a:r>
          </a:p>
          <a:p>
            <a:pPr marL="0" lvl="0" indent="0" eaLnBrk="0" fontAlgn="base" hangingPunct="0">
              <a:lnSpc>
                <a:spcPct val="100000"/>
              </a:lnSpc>
              <a:spcBef>
                <a:spcPct val="0"/>
              </a:spcBef>
              <a:spcAft>
                <a:spcPct val="0"/>
              </a:spcAft>
              <a:buNone/>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GB" altLang="en-US" sz="1800" b="0" i="0" u="none" strike="noStrike" cap="none" normalizeH="0" baseline="0" dirty="0" smtClean="0">
                <a:ln>
                  <a:noFill/>
                </a:ln>
                <a:solidFill>
                  <a:schemeClr val="tx1"/>
                </a:solidFill>
                <a:effectLst/>
                <a:latin typeface="Arial" panose="020B0604020202020204" pitchFamily="34" charset="0"/>
              </a:rPr>
              <a:t>After the user enters this data an </a:t>
            </a:r>
            <a:r>
              <a:rPr kumimoji="0" lang="en-GB" altLang="en-US" sz="1800" b="0" i="0" u="none" strike="noStrike" cap="none" normalizeH="0" baseline="0" dirty="0" err="1" smtClean="0">
                <a:ln>
                  <a:noFill/>
                </a:ln>
                <a:solidFill>
                  <a:schemeClr val="tx1"/>
                </a:solidFill>
                <a:effectLst/>
                <a:latin typeface="Arial" panose="020B0604020202020204" pitchFamily="34" charset="0"/>
              </a:rPr>
              <a:t>async</a:t>
            </a:r>
            <a:r>
              <a:rPr kumimoji="0" lang="en-GB" altLang="en-US" sz="1800" b="0" i="0" u="none" strike="noStrike" cap="none" normalizeH="0" baseline="0" dirty="0" smtClean="0">
                <a:ln>
                  <a:noFill/>
                </a:ln>
                <a:solidFill>
                  <a:schemeClr val="tx1"/>
                </a:solidFill>
                <a:effectLst/>
                <a:latin typeface="Arial" panose="020B0604020202020204" pitchFamily="34" charset="0"/>
              </a:rPr>
              <a:t> request takes place, and when it finishes, </a:t>
            </a:r>
            <a:br>
              <a:rPr kumimoji="0" lang="en-GB" altLang="en-US" sz="1800" b="0" i="0" u="none" strike="noStrike" cap="none" normalizeH="0" baseline="0" dirty="0" smtClean="0">
                <a:ln>
                  <a:noFill/>
                </a:ln>
                <a:solidFill>
                  <a:schemeClr val="tx1"/>
                </a:solidFill>
                <a:effectLst/>
                <a:latin typeface="Arial" panose="020B0604020202020204" pitchFamily="34" charset="0"/>
              </a:rPr>
            </a:br>
            <a:r>
              <a:rPr kumimoji="0" lang="en-GB" altLang="en-US" sz="1800" b="0" i="0" u="none" strike="noStrike" cap="none" normalizeH="0" baseline="0" dirty="0" smtClean="0">
                <a:ln>
                  <a:noFill/>
                </a:ln>
                <a:solidFill>
                  <a:schemeClr val="tx1"/>
                </a:solidFill>
                <a:effectLst/>
                <a:latin typeface="Arial" panose="020B0604020202020204" pitchFamily="34" charset="0"/>
              </a:rPr>
              <a:t>if there is a match the user is provided with the information about where they should vote.</a:t>
            </a:r>
          </a:p>
          <a:p>
            <a:pPr marL="0" lvl="0" indent="0" eaLnBrk="0" fontAlgn="base" hangingPunct="0">
              <a:lnSpc>
                <a:spcPct val="100000"/>
              </a:lnSpc>
              <a:spcBef>
                <a:spcPct val="0"/>
              </a:spcBef>
              <a:spcAft>
                <a:spcPct val="0"/>
              </a:spcAft>
              <a:buNone/>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GB" altLang="en-US" sz="1800" b="0" i="0" u="none" strike="noStrike" cap="none" normalizeH="0" baseline="0" dirty="0" smtClean="0">
                <a:ln>
                  <a:noFill/>
                </a:ln>
                <a:solidFill>
                  <a:schemeClr val="tx1"/>
                </a:solidFill>
                <a:effectLst/>
                <a:latin typeface="Arial" panose="020B0604020202020204" pitchFamily="34" charset="0"/>
              </a:rPr>
              <a:t>Pretty standard stuff, right? However, there is one important detail: </a:t>
            </a:r>
            <a:br>
              <a:rPr kumimoji="0" lang="en-GB" altLang="en-US" sz="1800" b="0" i="0" u="none" strike="noStrike" cap="none" normalizeH="0" baseline="0" dirty="0" smtClean="0">
                <a:ln>
                  <a:noFill/>
                </a:ln>
                <a:solidFill>
                  <a:schemeClr val="tx1"/>
                </a:solidFill>
                <a:effectLst/>
                <a:latin typeface="Arial" panose="020B0604020202020204" pitchFamily="34" charset="0"/>
              </a:rPr>
            </a:br>
            <a:r>
              <a:rPr kumimoji="0" lang="en-GB" altLang="en-US" sz="1800" b="0" i="0" u="none" strike="noStrike" cap="none" normalizeH="0" baseline="0" dirty="0" smtClean="0">
                <a:ln>
                  <a:noFill/>
                </a:ln>
                <a:solidFill>
                  <a:schemeClr val="tx1"/>
                </a:solidFill>
                <a:effectLst/>
                <a:latin typeface="Arial" panose="020B0604020202020204" pitchFamily="34" charset="0"/>
              </a:rPr>
              <a:t>the data entered by the user never leaves the browser. </a:t>
            </a:r>
            <a:br>
              <a:rPr kumimoji="0" lang="en-GB" altLang="en-US" sz="1800" b="0" i="0" u="none" strike="noStrike" cap="none" normalizeH="0" baseline="0" dirty="0" smtClean="0">
                <a:ln>
                  <a:noFill/>
                </a:ln>
                <a:solidFill>
                  <a:schemeClr val="tx1"/>
                </a:solidFill>
                <a:effectLst/>
                <a:latin typeface="Arial" panose="020B0604020202020204" pitchFamily="34" charset="0"/>
              </a:rPr>
            </a:br>
            <a:r>
              <a:rPr kumimoji="0" lang="en-GB" altLang="en-US" sz="1800" b="0" i="0" u="none" strike="noStrike" cap="none" normalizeH="0" baseline="0" dirty="0" smtClean="0">
                <a:ln>
                  <a:noFill/>
                </a:ln>
                <a:solidFill>
                  <a:schemeClr val="tx1"/>
                </a:solidFill>
                <a:effectLst/>
                <a:latin typeface="Arial" panose="020B0604020202020204" pitchFamily="34" charset="0"/>
              </a:rPr>
              <a:t>The request that takes place when the user hits the submit button is a fetch request that looks like this:</a:t>
            </a:r>
          </a:p>
          <a:p>
            <a:pPr marL="0" lvl="0" indent="0" eaLnBrk="0" fontAlgn="base" hangingPunct="0">
              <a:lnSpc>
                <a:spcPct val="100000"/>
              </a:lnSpc>
              <a:spcBef>
                <a:spcPct val="0"/>
              </a:spcBef>
              <a:spcAft>
                <a:spcPct val="0"/>
              </a:spcAft>
              <a:buNone/>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GB" altLang="en-US" sz="1800" b="0" i="0" u="none" strike="noStrike" cap="none" normalizeH="0" baseline="0" dirty="0" smtClean="0">
                <a:ln>
                  <a:noFill/>
                </a:ln>
                <a:solidFill>
                  <a:schemeClr val="tx1"/>
                </a:solidFill>
                <a:effectLst/>
                <a:latin typeface="Arial" panose="020B0604020202020204" pitchFamily="34" charset="0"/>
              </a:rPr>
              <a:t>https://onvotar.garantiespelreferendum.com/db/XX/XX.db</a:t>
            </a:r>
          </a:p>
          <a:p>
            <a:pPr marL="0" lvl="0" indent="0" eaLnBrk="0" fontAlgn="base" hangingPunct="0">
              <a:lnSpc>
                <a:spcPct val="100000"/>
              </a:lnSpc>
              <a:spcBef>
                <a:spcPct val="0"/>
              </a:spcBef>
              <a:spcAft>
                <a:spcPct val="0"/>
              </a:spcAft>
              <a:buNone/>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GB" altLang="en-US" sz="1800" b="0" i="0" u="none" strike="noStrike" cap="none" normalizeH="0" baseline="0" dirty="0" smtClean="0">
                <a:ln>
                  <a:noFill/>
                </a:ln>
                <a:solidFill>
                  <a:schemeClr val="tx1"/>
                </a:solidFill>
                <a:effectLst/>
                <a:latin typeface="Arial" panose="020B0604020202020204" pitchFamily="34" charset="0"/>
              </a:rPr>
              <a:t>Where X is a hexadecimal digit. </a:t>
            </a:r>
            <a:br>
              <a:rPr kumimoji="0" lang="en-GB" altLang="en-US" sz="1800" b="0" i="0" u="none" strike="noStrike" cap="none" normalizeH="0" baseline="0" dirty="0" smtClean="0">
                <a:ln>
                  <a:noFill/>
                </a:ln>
                <a:solidFill>
                  <a:schemeClr val="tx1"/>
                </a:solidFill>
                <a:effectLst/>
                <a:latin typeface="Arial" panose="020B0604020202020204" pitchFamily="34" charset="0"/>
              </a:rPr>
            </a:br>
            <a:r>
              <a:rPr kumimoji="0" lang="en-GB" altLang="en-US" sz="1800" b="0" i="0" u="none" strike="noStrike" cap="none" normalizeH="0" baseline="0" dirty="0" smtClean="0">
                <a:ln>
                  <a:noFill/>
                </a:ln>
                <a:solidFill>
                  <a:schemeClr val="tx1"/>
                </a:solidFill>
                <a:effectLst/>
                <a:latin typeface="Arial" panose="020B0604020202020204" pitchFamily="34" charset="0"/>
              </a:rPr>
              <a:t>The response contains between 70 and 100 lines of what it seems to be encrypted records.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769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Is the database being exposed?</a:t>
            </a:r>
            <a:endParaRPr lang="ca-ES" dirty="0"/>
          </a:p>
        </p:txBody>
      </p:sp>
      <p:sp>
        <p:nvSpPr>
          <p:cNvPr id="3" name="Marcador de contenido 2"/>
          <p:cNvSpPr>
            <a:spLocks noGrp="1"/>
          </p:cNvSpPr>
          <p:nvPr>
            <p:ph idx="1"/>
          </p:nvPr>
        </p:nvSpPr>
        <p:spPr/>
        <p:txBody>
          <a:bodyPr>
            <a:normAutofit fontScale="70000" lnSpcReduction="20000"/>
          </a:bodyPr>
          <a:lstStyle/>
          <a:p>
            <a:endParaRPr lang="en-GB" dirty="0" smtClean="0"/>
          </a:p>
          <a:p>
            <a:r>
              <a:rPr lang="en-GB" dirty="0" smtClean="0"/>
              <a:t>I admit that when I first saw that I freaked out a little. It seemed pretty obvious that the whole database was being exposed in little chunks. And yep, I looked at the </a:t>
            </a:r>
            <a:r>
              <a:rPr lang="en-GB" dirty="0" err="1" smtClean="0"/>
              <a:t>JS</a:t>
            </a:r>
            <a:r>
              <a:rPr lang="en-GB" dirty="0" smtClean="0"/>
              <a:t> code and that’s exactly what is happening. There are 65,536(0x0000 to 0xFFFF) different DB chunks publicly accessible to anyone.</a:t>
            </a:r>
          </a:p>
          <a:p>
            <a:r>
              <a:rPr lang="en-GB" dirty="0" smtClean="0"/>
              <a:t>My concern was whether a user would be able to decrypt just their data or the whole database. As I dug into the code I realized that in fact things are not as bad as they initially looked. On the contrary, this is what actually happens when the user hits the submit button:</a:t>
            </a:r>
          </a:p>
          <a:p>
            <a:r>
              <a:rPr lang="en-GB" dirty="0" smtClean="0"/>
              <a:t>    The first 3 characters of the national ID number are trimmed. They are not used at all.</a:t>
            </a:r>
          </a:p>
          <a:p>
            <a:r>
              <a:rPr lang="en-GB" dirty="0" smtClean="0"/>
              <a:t>    The trimmed ID number gets concatenated with the DOB and the postal code.</a:t>
            </a:r>
          </a:p>
          <a:p>
            <a:r>
              <a:rPr lang="en-GB" dirty="0" smtClean="0"/>
              <a:t>    A SHA256 hash gets applied to that key 1715 times. Lets call the result of that hash loop $HASH1.</a:t>
            </a:r>
          </a:p>
          <a:p>
            <a:r>
              <a:rPr lang="en-GB" dirty="0" smtClean="0"/>
              <a:t>    Another SHA256 hash gets applied to $HASH1. Lets refer to the result of this as $HASH2.</a:t>
            </a:r>
            <a:endParaRPr lang="ca-ES" dirty="0"/>
          </a:p>
        </p:txBody>
      </p:sp>
    </p:spTree>
    <p:extLst>
      <p:ext uri="{BB962C8B-B14F-4D97-AF65-F5344CB8AC3E}">
        <p14:creationId xmlns:p14="http://schemas.microsoft.com/office/powerpoint/2010/main" val="272131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Is the database being exposed?</a:t>
            </a:r>
            <a:endParaRPr lang="ca-ES" dirty="0"/>
          </a:p>
        </p:txBody>
      </p:sp>
      <p:sp>
        <p:nvSpPr>
          <p:cNvPr id="3" name="Marcador de contenido 2"/>
          <p:cNvSpPr>
            <a:spLocks noGrp="1"/>
          </p:cNvSpPr>
          <p:nvPr>
            <p:ph idx="1"/>
          </p:nvPr>
        </p:nvSpPr>
        <p:spPr/>
        <p:txBody>
          <a:bodyPr>
            <a:normAutofit fontScale="92500" lnSpcReduction="20000"/>
          </a:bodyPr>
          <a:lstStyle/>
          <a:p>
            <a:endParaRPr lang="en-GB" dirty="0" smtClean="0"/>
          </a:p>
          <a:p>
            <a:r>
              <a:rPr lang="en-GB" dirty="0" smtClean="0"/>
              <a:t>Both $HASH1 and $HASH2 are a string of 64 hexadecimal characters.</a:t>
            </a:r>
          </a:p>
          <a:p>
            <a:r>
              <a:rPr lang="en-GB" dirty="0" smtClean="0"/>
              <a:t>The first 4 characters of $HASH2 are used to determine the chunk of the DB that needs to be fetched. (</a:t>
            </a:r>
            <a:r>
              <a:rPr lang="en-GB" dirty="0" err="1" smtClean="0"/>
              <a:t>e.g</a:t>
            </a:r>
            <a:r>
              <a:rPr lang="en-GB" dirty="0" smtClean="0"/>
              <a:t>: d4f3-&gt; https://onvotar.garantiespelreferendum.com/db/d4/f3.db)</a:t>
            </a:r>
          </a:p>
          <a:p>
            <a:r>
              <a:rPr lang="en-GB" dirty="0" smtClean="0"/>
              <a:t>The next 60 characters of $HASH2 are used to find the record that contains the data that’s relevant to the user. If the first 60 characters of one of the lines of the response matches with the last 60 characters of $HASH2, that line is the one that contains the voting data for that user.</a:t>
            </a:r>
          </a:p>
          <a:p>
            <a:r>
              <a:rPr lang="en-GB" dirty="0" smtClean="0"/>
              <a:t>If there is a match, what comes after the first 60 characters is decrypted using $HASH1 as the password. The result is the voting place info of that user.</a:t>
            </a:r>
            <a:endParaRPr lang="ca-ES" dirty="0"/>
          </a:p>
        </p:txBody>
      </p:sp>
    </p:spTree>
    <p:extLst>
      <p:ext uri="{BB962C8B-B14F-4D97-AF65-F5344CB8AC3E}">
        <p14:creationId xmlns:p14="http://schemas.microsoft.com/office/powerpoint/2010/main" val="130437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Why did they choose this method?</a:t>
            </a:r>
            <a:endParaRPr lang="en-GB" dirty="0" smtClean="0"/>
          </a:p>
        </p:txBody>
      </p:sp>
      <p:sp>
        <p:nvSpPr>
          <p:cNvPr id="3" name="Marcador de contenido 2"/>
          <p:cNvSpPr>
            <a:spLocks noGrp="1"/>
          </p:cNvSpPr>
          <p:nvPr>
            <p:ph idx="1"/>
          </p:nvPr>
        </p:nvSpPr>
        <p:spPr/>
        <p:txBody>
          <a:bodyPr>
            <a:normAutofit fontScale="92500" lnSpcReduction="20000"/>
          </a:bodyPr>
          <a:lstStyle/>
          <a:p>
            <a:r>
              <a:rPr lang="en-GB" dirty="0" smtClean="0"/>
              <a:t>Why did they choose this method?</a:t>
            </a:r>
          </a:p>
          <a:p>
            <a:endParaRPr lang="en-GB" dirty="0" smtClean="0"/>
          </a:p>
          <a:p>
            <a:r>
              <a:rPr lang="en-GB" dirty="0" smtClean="0"/>
              <a:t>My hypothesis is they did this for two reasons:</a:t>
            </a:r>
          </a:p>
          <a:p>
            <a:endParaRPr lang="en-GB" dirty="0" smtClean="0"/>
          </a:p>
          <a:p>
            <a:r>
              <a:rPr lang="en-GB" dirty="0" smtClean="0"/>
              <a:t>    Avoiding censorship. Once those DB chunks are public it’s almost impossible to prevent people from knowing where they are supposed to go to vote. As long as you have a way to make those files accessible, any website that’s able to serve static content can be used for that purpose (i.e. </a:t>
            </a:r>
            <a:r>
              <a:rPr lang="en-GB" dirty="0" err="1" smtClean="0"/>
              <a:t>IPFS</a:t>
            </a:r>
            <a:r>
              <a:rPr lang="en-GB" dirty="0" smtClean="0"/>
              <a:t>).</a:t>
            </a:r>
          </a:p>
          <a:p>
            <a:r>
              <a:rPr lang="en-GB" dirty="0" smtClean="0"/>
              <a:t>    Preventing DDOS attacks by having the client do all the heavy lifting (computing hashes and decrypt). The server only has to be able to serve static files efficiently.</a:t>
            </a:r>
            <a:endParaRPr lang="ca-ES" dirty="0"/>
          </a:p>
        </p:txBody>
      </p:sp>
    </p:spTree>
    <p:extLst>
      <p:ext uri="{BB962C8B-B14F-4D97-AF65-F5344CB8AC3E}">
        <p14:creationId xmlns:p14="http://schemas.microsoft.com/office/powerpoint/2010/main" val="1183460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So… Is that OK?</a:t>
            </a:r>
            <a:endParaRPr lang="ca-ES" dirty="0"/>
          </a:p>
        </p:txBody>
      </p:sp>
      <p:sp>
        <p:nvSpPr>
          <p:cNvPr id="3" name="Marcador de contenido 2"/>
          <p:cNvSpPr>
            <a:spLocks noGrp="1"/>
          </p:cNvSpPr>
          <p:nvPr>
            <p:ph idx="1"/>
          </p:nvPr>
        </p:nvSpPr>
        <p:spPr/>
        <p:txBody>
          <a:bodyPr>
            <a:normAutofit fontScale="77500" lnSpcReduction="20000"/>
          </a:bodyPr>
          <a:lstStyle/>
          <a:p>
            <a:endParaRPr lang="en-GB" dirty="0" smtClean="0"/>
          </a:p>
          <a:p>
            <a:r>
              <a:rPr lang="en-GB" dirty="0" smtClean="0"/>
              <a:t>Lets see:</a:t>
            </a:r>
          </a:p>
          <a:p>
            <a:endParaRPr lang="en-GB" dirty="0" smtClean="0"/>
          </a:p>
          <a:p>
            <a:r>
              <a:rPr lang="en-GB" dirty="0" smtClean="0"/>
              <a:t>First off, even if a malicious user is able to “decrypt” the whole DB the only info that they could obtain would be the last 6 characters of the national ID, with a DOB and a postal code. I’m having a hard time coming up with possible malicious uses of that information. There are no names, no addresses, no social insurance numbers, etc.</a:t>
            </a:r>
          </a:p>
          <a:p>
            <a:endParaRPr lang="en-GB" dirty="0" smtClean="0"/>
          </a:p>
          <a:p>
            <a:r>
              <a:rPr lang="en-GB" dirty="0" smtClean="0"/>
              <a:t>The only data that’s a bit sensitive is the national ID number and the first 3 digits are trimmed. So, if a malicious user could get a hold of a few records using a brute-force attack they wouldn’t get much. It’s worth pointing out that case, because the last digit of the National Id is a letter that gets computed using the mod(23) of the numbers. So, the attacker would be able to narrow it down to a list of ~43 possible candidates, rather than a thousand.</a:t>
            </a:r>
            <a:endParaRPr lang="ca-ES" dirty="0"/>
          </a:p>
        </p:txBody>
      </p:sp>
    </p:spTree>
    <p:extLst>
      <p:ext uri="{BB962C8B-B14F-4D97-AF65-F5344CB8AC3E}">
        <p14:creationId xmlns:p14="http://schemas.microsoft.com/office/powerpoint/2010/main" val="518236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smtClean="0"/>
              <a:t>What would it take to “decrypt” all that data?</a:t>
            </a:r>
            <a:endParaRPr lang="ca-ES"/>
          </a:p>
        </p:txBody>
      </p:sp>
      <p:sp>
        <p:nvSpPr>
          <p:cNvPr id="3" name="Marcador de contenido 2"/>
          <p:cNvSpPr>
            <a:spLocks noGrp="1"/>
          </p:cNvSpPr>
          <p:nvPr>
            <p:ph idx="1"/>
          </p:nvPr>
        </p:nvSpPr>
        <p:spPr/>
        <p:txBody>
          <a:bodyPr>
            <a:normAutofit fontScale="77500" lnSpcReduction="20000"/>
          </a:bodyPr>
          <a:lstStyle/>
          <a:p>
            <a:endParaRPr lang="en-GB" dirty="0" smtClean="0"/>
          </a:p>
          <a:p>
            <a:r>
              <a:rPr lang="en-GB" dirty="0" smtClean="0"/>
              <a:t>What if an attacker wants to get a hold of all, or most of that data, using a brute-force attack? How many samples would they need to run it against?</a:t>
            </a:r>
          </a:p>
          <a:p>
            <a:endParaRPr lang="en-GB" dirty="0" smtClean="0"/>
          </a:p>
          <a:p>
            <a:r>
              <a:rPr lang="en-GB" dirty="0" smtClean="0"/>
              <a:t>    5 numbers of the national ID = 100000</a:t>
            </a:r>
          </a:p>
          <a:p>
            <a:r>
              <a:rPr lang="en-GB" dirty="0" smtClean="0"/>
              <a:t>    One letter of the national ID = 23</a:t>
            </a:r>
          </a:p>
          <a:p>
            <a:r>
              <a:rPr lang="en-GB" dirty="0" smtClean="0"/>
              <a:t>    Postal Codes: I’ve checked and in Catalonia there are 1146 different postal codes.</a:t>
            </a:r>
          </a:p>
          <a:p>
            <a:r>
              <a:rPr lang="en-GB" dirty="0" smtClean="0"/>
              <a:t>    Date of Birth: A voter must be at least 18 years old on October 1st 2017. Let’s say the attacker wants to target everyone that’s between the ages of 18 and 75: (75 – 18) * 365 = ~20,805</a:t>
            </a:r>
          </a:p>
          <a:p>
            <a:endParaRPr lang="en-GB" dirty="0" smtClean="0"/>
          </a:p>
          <a:p>
            <a:r>
              <a:rPr lang="en-GB" dirty="0" smtClean="0"/>
              <a:t>Therefore, in order to “decrypt” most of the data the attacker would need to use a brute-force attack against ~54,837,819,000,000 keys.</a:t>
            </a:r>
            <a:endParaRPr lang="ca-ES" dirty="0"/>
          </a:p>
        </p:txBody>
      </p:sp>
    </p:spTree>
    <p:extLst>
      <p:ext uri="{BB962C8B-B14F-4D97-AF65-F5344CB8AC3E}">
        <p14:creationId xmlns:p14="http://schemas.microsoft.com/office/powerpoint/2010/main" val="16868817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891</Words>
  <Application>Microsoft Office PowerPoint</Application>
  <PresentationFormat>Panorámica</PresentationFormat>
  <Paragraphs>56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Cifrado selectivo para evitar DDoS el 1-O</vt:lpstr>
      <vt:lpstr>The Catalan government is using cypherpunk techniques with voter data</vt:lpstr>
      <vt:lpstr>What data is requested from users? </vt:lpstr>
      <vt:lpstr>What happens with this data?</vt:lpstr>
      <vt:lpstr>Is the database being exposed?</vt:lpstr>
      <vt:lpstr>Is the database being exposed?</vt:lpstr>
      <vt:lpstr>Why did they choose this method?</vt:lpstr>
      <vt:lpstr>So… Is that OK?</vt:lpstr>
      <vt:lpstr>What would it take to “decrypt” all that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Cifrado selectivo para evitar DDoS el 1-O</dc:title>
  <dc:creator>Manel Medina</dc:creator>
  <cp:lastModifiedBy>Manel Medina</cp:lastModifiedBy>
  <cp:revision>2</cp:revision>
  <dcterms:created xsi:type="dcterms:W3CDTF">2017-09-26T13:05:21Z</dcterms:created>
  <dcterms:modified xsi:type="dcterms:W3CDTF">2017-09-26T13:11:47Z</dcterms:modified>
</cp:coreProperties>
</file>