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3" r:id="rId3"/>
    <p:sldId id="257" r:id="rId4"/>
    <p:sldId id="260" r:id="rId5"/>
    <p:sldId id="261" r:id="rId6"/>
    <p:sldId id="274" r:id="rId7"/>
    <p:sldId id="262" r:id="rId8"/>
    <p:sldId id="276" r:id="rId9"/>
    <p:sldId id="263" r:id="rId10"/>
    <p:sldId id="264" r:id="rId11"/>
    <p:sldId id="265" r:id="rId12"/>
    <p:sldId id="269" r:id="rId13"/>
    <p:sldId id="266" r:id="rId14"/>
    <p:sldId id="267" r:id="rId15"/>
    <p:sldId id="275" r:id="rId16"/>
    <p:sldId id="280" r:id="rId17"/>
    <p:sldId id="281" r:id="rId18"/>
    <p:sldId id="279" r:id="rId19"/>
    <p:sldId id="277" r:id="rId20"/>
    <p:sldId id="278" r:id="rId21"/>
    <p:sldId id="270" r:id="rId22"/>
    <p:sldId id="271" r:id="rId23"/>
    <p:sldId id="268"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69697-5EA3-034D-8302-AD9351A43F13}" type="datetimeFigureOut">
              <a:rPr lang="en-US" smtClean="0"/>
              <a:t>3/15/20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91936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69697-5EA3-034D-8302-AD9351A43F13}" type="datetimeFigureOut">
              <a:rPr lang="en-US" smtClean="0"/>
              <a:t>3/15/20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298981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69697-5EA3-034D-8302-AD9351A43F13}" type="datetimeFigureOut">
              <a:rPr lang="en-US" smtClean="0"/>
              <a:t>3/15/20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106873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69697-5EA3-034D-8302-AD9351A43F13}" type="datetimeFigureOut">
              <a:rPr lang="en-US" smtClean="0"/>
              <a:t>3/15/20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116674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69697-5EA3-034D-8302-AD9351A43F13}" type="datetimeFigureOut">
              <a:rPr lang="en-US" smtClean="0"/>
              <a:t>3/15/20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247672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69697-5EA3-034D-8302-AD9351A43F13}" type="datetimeFigureOut">
              <a:rPr lang="en-US" smtClean="0"/>
              <a:t>3/15/20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382062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69697-5EA3-034D-8302-AD9351A43F13}" type="datetimeFigureOut">
              <a:rPr lang="en-US" smtClean="0"/>
              <a:t>3/15/20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338982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69697-5EA3-034D-8302-AD9351A43F13}" type="datetimeFigureOut">
              <a:rPr lang="en-US" smtClean="0"/>
              <a:t>3/15/20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313790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69697-5EA3-034D-8302-AD9351A43F13}" type="datetimeFigureOut">
              <a:rPr lang="en-US" smtClean="0"/>
              <a:t>3/15/20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137875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69697-5EA3-034D-8302-AD9351A43F13}" type="datetimeFigureOut">
              <a:rPr lang="en-US" smtClean="0"/>
              <a:t>3/15/20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2592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69697-5EA3-034D-8302-AD9351A43F13}" type="datetimeFigureOut">
              <a:rPr lang="en-US" smtClean="0"/>
              <a:t>3/15/20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61BE2-CA8C-A542-A3FC-B224784EB1E7}" type="slidenum">
              <a:rPr lang="en-US" smtClean="0"/>
              <a:t>‹#›</a:t>
            </a:fld>
            <a:endParaRPr lang="en-US"/>
          </a:p>
        </p:txBody>
      </p:sp>
    </p:spTree>
    <p:extLst>
      <p:ext uri="{BB962C8B-B14F-4D97-AF65-F5344CB8AC3E}">
        <p14:creationId xmlns:p14="http://schemas.microsoft.com/office/powerpoint/2010/main" val="21634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69697-5EA3-034D-8302-AD9351A43F13}" type="datetimeFigureOut">
              <a:rPr lang="en-US" smtClean="0"/>
              <a:t>3/15/20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61BE2-CA8C-A542-A3FC-B224784EB1E7}" type="slidenum">
              <a:rPr lang="en-US" smtClean="0"/>
              <a:t>‹#›</a:t>
            </a:fld>
            <a:endParaRPr lang="en-US"/>
          </a:p>
        </p:txBody>
      </p:sp>
    </p:spTree>
    <p:extLst>
      <p:ext uri="{BB962C8B-B14F-4D97-AF65-F5344CB8AC3E}">
        <p14:creationId xmlns:p14="http://schemas.microsoft.com/office/powerpoint/2010/main" val="11581895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34F1F85E-2C6F-2041-9573-1FD085641DD1}"/>
              </a:ext>
            </a:extLst>
          </p:cNvPr>
          <p:cNvSpPr>
            <a:spLocks noGrp="1"/>
          </p:cNvSpPr>
          <p:nvPr>
            <p:ph type="ctrTitle"/>
          </p:nvPr>
        </p:nvSpPr>
        <p:spPr>
          <a:xfrm>
            <a:off x="1524000" y="3011117"/>
            <a:ext cx="6618051" cy="1355750"/>
          </a:xfrm>
        </p:spPr>
        <p:txBody>
          <a:bodyPr>
            <a:normAutofit/>
          </a:bodyPr>
          <a:lstStyle/>
          <a:p>
            <a:pPr algn="l"/>
            <a:r>
              <a:rPr lang="en-US" sz="5400" i="1" cap="all">
                <a:latin typeface="Impact" panose="020B0806030902050204" pitchFamily="34" charset="0"/>
              </a:rPr>
              <a:t>Utah Bears Baseball</a:t>
            </a:r>
          </a:p>
        </p:txBody>
      </p:sp>
      <p:sp>
        <p:nvSpPr>
          <p:cNvPr id="3" name="Subtitle 2">
            <a:extLst>
              <a:ext uri="{FF2B5EF4-FFF2-40B4-BE49-F238E27FC236}">
                <a16:creationId xmlns:a16="http://schemas.microsoft.com/office/drawing/2014/main" id="{A966CBB0-83C2-9548-88D1-6D0C490A967A}"/>
              </a:ext>
            </a:extLst>
          </p:cNvPr>
          <p:cNvSpPr>
            <a:spLocks noGrp="1"/>
          </p:cNvSpPr>
          <p:nvPr>
            <p:ph type="subTitle" idx="1"/>
          </p:nvPr>
        </p:nvSpPr>
        <p:spPr>
          <a:xfrm>
            <a:off x="1524000" y="4373823"/>
            <a:ext cx="6618051" cy="911117"/>
          </a:xfrm>
        </p:spPr>
        <p:txBody>
          <a:bodyPr>
            <a:normAutofit/>
          </a:bodyPr>
          <a:lstStyle/>
          <a:p>
            <a:pPr algn="l"/>
            <a:r>
              <a:rPr lang="en-US" sz="2000"/>
              <a:t>Website Storyboards</a:t>
            </a:r>
          </a:p>
        </p:txBody>
      </p:sp>
      <p:sp>
        <p:nvSpPr>
          <p:cNvPr id="25"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seball">
            <a:extLst>
              <a:ext uri="{FF2B5EF4-FFF2-40B4-BE49-F238E27FC236}">
                <a16:creationId xmlns:a16="http://schemas.microsoft.com/office/drawing/2014/main" id="{DC841BCA-A3B9-40FA-AC07-9930B6F2E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791" y="1184748"/>
            <a:ext cx="3079129" cy="3079129"/>
          </a:xfrm>
          <a:prstGeom prst="rect">
            <a:avLst/>
          </a:prstGeom>
        </p:spPr>
      </p:pic>
      <p:sp>
        <p:nvSpPr>
          <p:cNvPr id="27"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234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0673911-1A14-47AE-B9FC-3B697AAE3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A3406E-5C86-FD44-AF60-5C3744CBB3A3}"/>
              </a:ext>
            </a:extLst>
          </p:cNvPr>
          <p:cNvSpPr>
            <a:spLocks noGrp="1"/>
          </p:cNvSpPr>
          <p:nvPr>
            <p:ph type="title"/>
          </p:nvPr>
        </p:nvSpPr>
        <p:spPr>
          <a:xfrm>
            <a:off x="716280" y="5093208"/>
            <a:ext cx="7549896" cy="1261872"/>
          </a:xfrm>
        </p:spPr>
        <p:txBody>
          <a:bodyPr vert="horz" lIns="91440" tIns="45720" rIns="91440" bIns="45720" rtlCol="0" anchor="ctr">
            <a:normAutofit/>
          </a:bodyPr>
          <a:lstStyle/>
          <a:p>
            <a:pPr algn="r"/>
            <a:r>
              <a:rPr lang="en-US" sz="4100" i="1" kern="1200">
                <a:solidFill>
                  <a:srgbClr val="FFFFFF"/>
                </a:solidFill>
                <a:latin typeface="+mj-lt"/>
                <a:ea typeface="+mj-ea"/>
                <a:cs typeface="+mj-cs"/>
              </a:rPr>
              <a:t>PROBLEM #1 – NO SINGLE SOURCE OF TRUTH STORYBOARDS</a:t>
            </a:r>
          </a:p>
        </p:txBody>
      </p:sp>
      <p:sp>
        <p:nvSpPr>
          <p:cNvPr id="6" name="TextBox 5">
            <a:extLst>
              <a:ext uri="{FF2B5EF4-FFF2-40B4-BE49-F238E27FC236}">
                <a16:creationId xmlns:a16="http://schemas.microsoft.com/office/drawing/2014/main" id="{737B0DF9-B02B-5C41-BCA6-72F6B80FCEB4}"/>
              </a:ext>
            </a:extLst>
          </p:cNvPr>
          <p:cNvSpPr txBox="1"/>
          <p:nvPr/>
        </p:nvSpPr>
        <p:spPr>
          <a:xfrm>
            <a:off x="8503920" y="5093208"/>
            <a:ext cx="2971800" cy="1261872"/>
          </a:xfrm>
          <a:prstGeom prst="rect">
            <a:avLst/>
          </a:prstGeom>
        </p:spPr>
        <p:txBody>
          <a:bodyPr vert="horz" lIns="91440" tIns="45720" rIns="91440" bIns="45720" rtlCol="0" anchor="ctr">
            <a:normAutofit/>
          </a:bodyPr>
          <a:lstStyle/>
          <a:p>
            <a:pPr defTabSz="914400">
              <a:lnSpc>
                <a:spcPct val="90000"/>
              </a:lnSpc>
              <a:spcBef>
                <a:spcPts val="1000"/>
              </a:spcBef>
              <a:spcAft>
                <a:spcPts val="600"/>
              </a:spcAft>
            </a:pPr>
            <a:r>
              <a:rPr lang="en-US" sz="1700" kern="1200">
                <a:solidFill>
                  <a:srgbClr val="FFC000"/>
                </a:solidFill>
                <a:latin typeface="+mn-lt"/>
                <a:ea typeface="+mn-ea"/>
                <a:cs typeface="+mn-cs"/>
              </a:rPr>
              <a:t>THE SOLUTION BEGINS BY ALLOWING MANAGER MARTY TO UPDATE ALL INFORMATION IN ONE PLACE</a:t>
            </a:r>
          </a:p>
        </p:txBody>
      </p:sp>
      <p:pic>
        <p:nvPicPr>
          <p:cNvPr id="4" name="Picture 3" descr="A screenshot of a cell phone&#10;&#10;Description automatically generated">
            <a:extLst>
              <a:ext uri="{FF2B5EF4-FFF2-40B4-BE49-F238E27FC236}">
                <a16:creationId xmlns:a16="http://schemas.microsoft.com/office/drawing/2014/main" id="{4D8AFC29-B7C2-1D48-9DB8-5248E2A6D5E7}"/>
              </a:ext>
            </a:extLst>
          </p:cNvPr>
          <p:cNvPicPr>
            <a:picLocks noChangeAspect="1"/>
          </p:cNvPicPr>
          <p:nvPr/>
        </p:nvPicPr>
        <p:blipFill>
          <a:blip r:embed="rId2"/>
          <a:stretch>
            <a:fillRect/>
          </a:stretch>
        </p:blipFill>
        <p:spPr>
          <a:xfrm>
            <a:off x="3154573" y="357251"/>
            <a:ext cx="5882853" cy="4206240"/>
          </a:xfrm>
          <a:prstGeom prst="rect">
            <a:avLst/>
          </a:prstGeom>
        </p:spPr>
      </p:pic>
      <p:cxnSp>
        <p:nvCxnSpPr>
          <p:cNvPr id="31" name="Straight Connector 30">
            <a:extLst>
              <a:ext uri="{FF2B5EF4-FFF2-40B4-BE49-F238E27FC236}">
                <a16:creationId xmlns:a16="http://schemas.microsoft.com/office/drawing/2014/main" id="{9392F240-FCCC-4D1B-89FD-0485B2F8F4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5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48DFEB14-4765-4F48-8EC9-9AE5493B0794}"/>
              </a:ext>
            </a:extLst>
          </p:cNvPr>
          <p:cNvPicPr>
            <a:picLocks noChangeAspect="1"/>
          </p:cNvPicPr>
          <p:nvPr/>
        </p:nvPicPr>
        <p:blipFill rotWithShape="1">
          <a:blip r:embed="rId2"/>
          <a:srcRect t="31406" r="-2" b="4068"/>
          <a:stretch/>
        </p:blipFill>
        <p:spPr>
          <a:xfrm>
            <a:off x="6606675" y="1686886"/>
            <a:ext cx="5585325" cy="2504689"/>
          </a:xfrm>
          <a:custGeom>
            <a:avLst/>
            <a:gdLst/>
            <a:ahLst/>
            <a:cxnLst/>
            <a:rect l="l" t="t" r="r" b="b"/>
            <a:pathLst>
              <a:path w="5585325" h="2504689">
                <a:moveTo>
                  <a:pt x="3750470" y="0"/>
                </a:moveTo>
                <a:lnTo>
                  <a:pt x="5585325" y="0"/>
                </a:lnTo>
                <a:lnTo>
                  <a:pt x="5585325" y="2502787"/>
                </a:lnTo>
                <a:lnTo>
                  <a:pt x="4997928" y="2502787"/>
                </a:lnTo>
                <a:lnTo>
                  <a:pt x="4997928" y="2504689"/>
                </a:lnTo>
                <a:lnTo>
                  <a:pt x="0" y="2504689"/>
                </a:lnTo>
                <a:lnTo>
                  <a:pt x="1158367" y="4755"/>
                </a:lnTo>
                <a:lnTo>
                  <a:pt x="1084682" y="4755"/>
                </a:lnTo>
                <a:lnTo>
                  <a:pt x="1085177" y="3805"/>
                </a:lnTo>
                <a:lnTo>
                  <a:pt x="3750470" y="3805"/>
                </a:lnTo>
                <a:close/>
              </a:path>
            </a:pathLst>
          </a:custGeom>
        </p:spPr>
      </p:pic>
      <p:pic>
        <p:nvPicPr>
          <p:cNvPr id="5" name="Picture 4" descr="A screenshot of a social media post&#10;&#10;Description automatically generated">
            <a:extLst>
              <a:ext uri="{FF2B5EF4-FFF2-40B4-BE49-F238E27FC236}">
                <a16:creationId xmlns:a16="http://schemas.microsoft.com/office/drawing/2014/main" id="{A561313F-16C6-F941-966C-24AAFCB199FA}"/>
              </a:ext>
            </a:extLst>
          </p:cNvPr>
          <p:cNvPicPr>
            <a:picLocks noChangeAspect="1"/>
          </p:cNvPicPr>
          <p:nvPr/>
        </p:nvPicPr>
        <p:blipFill rotWithShape="1">
          <a:blip r:embed="rId3"/>
          <a:srcRect t="26897" r="-1" b="20306"/>
          <a:stretch/>
        </p:blipFill>
        <p:spPr>
          <a:xfrm>
            <a:off x="5371161" y="4355212"/>
            <a:ext cx="6820838" cy="2502788"/>
          </a:xfrm>
          <a:custGeom>
            <a:avLst/>
            <a:gdLst/>
            <a:ahLst/>
            <a:cxnLst/>
            <a:rect l="l" t="t" r="r" b="b"/>
            <a:pathLst>
              <a:path w="6820838" h="2502788">
                <a:moveTo>
                  <a:pt x="4985983" y="0"/>
                </a:moveTo>
                <a:lnTo>
                  <a:pt x="6820838" y="0"/>
                </a:lnTo>
                <a:lnTo>
                  <a:pt x="6820838" y="2502787"/>
                </a:lnTo>
                <a:lnTo>
                  <a:pt x="5946580" y="2502787"/>
                </a:lnTo>
                <a:lnTo>
                  <a:pt x="5946580" y="2502788"/>
                </a:lnTo>
                <a:lnTo>
                  <a:pt x="0" y="2502788"/>
                </a:lnTo>
                <a:lnTo>
                  <a:pt x="1159249" y="951"/>
                </a:lnTo>
                <a:lnTo>
                  <a:pt x="1235642" y="951"/>
                </a:lnTo>
                <a:lnTo>
                  <a:pt x="1236137" y="1"/>
                </a:lnTo>
                <a:lnTo>
                  <a:pt x="4985983" y="1"/>
                </a:lnTo>
                <a:close/>
              </a:path>
            </a:pathLst>
          </a:custGeom>
        </p:spPr>
      </p:pic>
      <p:sp>
        <p:nvSpPr>
          <p:cNvPr id="50" name="Freeform 37">
            <a:extLst>
              <a:ext uri="{FF2B5EF4-FFF2-40B4-BE49-F238E27FC236}">
                <a16:creationId xmlns:a16="http://schemas.microsoft.com/office/drawing/2014/main" id="{994E5FAA-BF82-4962-A900-F3826EEC9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39258"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AB3576-9C70-B14C-8195-9818D32DD159}"/>
              </a:ext>
            </a:extLst>
          </p:cNvPr>
          <p:cNvSpPr>
            <a:spLocks noGrp="1"/>
          </p:cNvSpPr>
          <p:nvPr>
            <p:ph type="title"/>
          </p:nvPr>
        </p:nvSpPr>
        <p:spPr>
          <a:xfrm>
            <a:off x="838200" y="365125"/>
            <a:ext cx="6715539" cy="1325563"/>
          </a:xfrm>
        </p:spPr>
        <p:txBody>
          <a:bodyPr vert="horz" lIns="91440" tIns="45720" rIns="91440" bIns="45720" rtlCol="0" anchor="ctr">
            <a:normAutofit/>
          </a:bodyPr>
          <a:lstStyle/>
          <a:p>
            <a:r>
              <a:rPr lang="en-US" sz="3700" i="1" kern="1200">
                <a:solidFill>
                  <a:schemeClr val="bg1"/>
                </a:solidFill>
                <a:latin typeface="+mj-lt"/>
                <a:ea typeface="+mj-ea"/>
                <a:cs typeface="+mj-cs"/>
              </a:rPr>
              <a:t>PROBLEM #1 – NO SINGLE SOURCE OF TRUTH STORYBOARDS</a:t>
            </a:r>
          </a:p>
        </p:txBody>
      </p:sp>
      <p:sp>
        <p:nvSpPr>
          <p:cNvPr id="52" name="Freeform: Shape 51">
            <a:extLst>
              <a:ext uri="{FF2B5EF4-FFF2-40B4-BE49-F238E27FC236}">
                <a16:creationId xmlns:a16="http://schemas.microsoft.com/office/drawing/2014/main" id="{C7812867-2F63-4F80-8CA2-D74C75971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4136" y="0"/>
            <a:ext cx="4377864" cy="1511303"/>
          </a:xfrm>
          <a:custGeom>
            <a:avLst/>
            <a:gdLst>
              <a:gd name="connsiteX0" fmla="*/ 2088891 w 4377864"/>
              <a:gd name="connsiteY0" fmla="*/ 0 h 1511303"/>
              <a:gd name="connsiteX1" fmla="*/ 2487984 w 4377864"/>
              <a:gd name="connsiteY1" fmla="*/ 0 h 1511303"/>
              <a:gd name="connsiteX2" fmla="*/ 2582604 w 4377864"/>
              <a:gd name="connsiteY2" fmla="*/ 0 h 1511303"/>
              <a:gd name="connsiteX3" fmla="*/ 4377864 w 4377864"/>
              <a:gd name="connsiteY3" fmla="*/ 0 h 1511303"/>
              <a:gd name="connsiteX4" fmla="*/ 4377864 w 4377864"/>
              <a:gd name="connsiteY4" fmla="*/ 1511301 h 1511303"/>
              <a:gd name="connsiteX5" fmla="*/ 2986590 w 4377864"/>
              <a:gd name="connsiteY5" fmla="*/ 1511301 h 1511303"/>
              <a:gd name="connsiteX6" fmla="*/ 2986590 w 4377864"/>
              <a:gd name="connsiteY6" fmla="*/ 1511303 h 1511303"/>
              <a:gd name="connsiteX7" fmla="*/ 1191330 w 4377864"/>
              <a:gd name="connsiteY7" fmla="*/ 1511303 h 1511303"/>
              <a:gd name="connsiteX8" fmla="*/ 399093 w 4377864"/>
              <a:gd name="connsiteY8" fmla="*/ 1511303 h 1511303"/>
              <a:gd name="connsiteX9" fmla="*/ 0 w 4377864"/>
              <a:gd name="connsiteY9" fmla="*/ 1511303 h 1511303"/>
              <a:gd name="connsiteX10" fmla="*/ 697617 w 4377864"/>
              <a:gd name="connsiteY10" fmla="*/ 2 h 1511303"/>
              <a:gd name="connsiteX11" fmla="*/ 1096710 w 4377864"/>
              <a:gd name="connsiteY11" fmla="*/ 2 h 1511303"/>
              <a:gd name="connsiteX12" fmla="*/ 1191330 w 4377864"/>
              <a:gd name="connsiteY12" fmla="*/ 2 h 1511303"/>
              <a:gd name="connsiteX13" fmla="*/ 2088890 w 4377864"/>
              <a:gd name="connsiteY13" fmla="*/ 2 h 15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77864" h="1511303">
                <a:moveTo>
                  <a:pt x="2088891" y="0"/>
                </a:moveTo>
                <a:lnTo>
                  <a:pt x="2487984" y="0"/>
                </a:lnTo>
                <a:lnTo>
                  <a:pt x="2582604" y="0"/>
                </a:lnTo>
                <a:lnTo>
                  <a:pt x="4377864" y="0"/>
                </a:lnTo>
                <a:lnTo>
                  <a:pt x="4377864" y="1511301"/>
                </a:lnTo>
                <a:lnTo>
                  <a:pt x="2986590" y="1511301"/>
                </a:lnTo>
                <a:lnTo>
                  <a:pt x="2986590" y="1511303"/>
                </a:lnTo>
                <a:lnTo>
                  <a:pt x="1191330" y="1511303"/>
                </a:lnTo>
                <a:lnTo>
                  <a:pt x="399093" y="1511303"/>
                </a:lnTo>
                <a:lnTo>
                  <a:pt x="0" y="1511303"/>
                </a:lnTo>
                <a:lnTo>
                  <a:pt x="697617" y="2"/>
                </a:lnTo>
                <a:lnTo>
                  <a:pt x="1096710" y="2"/>
                </a:lnTo>
                <a:lnTo>
                  <a:pt x="1191330" y="2"/>
                </a:lnTo>
                <a:lnTo>
                  <a:pt x="2088890" y="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74286048-9F2D-4B45-93C9-A9A5238D907C}"/>
              </a:ext>
            </a:extLst>
          </p:cNvPr>
          <p:cNvSpPr txBox="1"/>
          <p:nvPr/>
        </p:nvSpPr>
        <p:spPr>
          <a:xfrm>
            <a:off x="838200" y="2015406"/>
            <a:ext cx="4766471" cy="4065986"/>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a:solidFill>
                  <a:srgbClr val="FFFFFE"/>
                </a:solidFill>
              </a:rPr>
              <a:t>ONCE MARTY HAS ENTERED THE INFO PAUL IS CONVERTED TO A CONSUMER ONLY – THE BURDEN IS OFF HIM TO SHARE WITH FRANK, AND ALL CONSUMERS CAN NOW GET WHAT THEY NEED WHEN THEY NEED IT WITHOUT ERRORS FROM HANDING OFF ONE TO ANOTHER.</a:t>
            </a:r>
          </a:p>
        </p:txBody>
      </p:sp>
    </p:spTree>
    <p:extLst>
      <p:ext uri="{BB962C8B-B14F-4D97-AF65-F5344CB8AC3E}">
        <p14:creationId xmlns:p14="http://schemas.microsoft.com/office/powerpoint/2010/main" val="357640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31C7E-F113-CB4E-91E6-7EF6B973FB7A}"/>
              </a:ext>
            </a:extLst>
          </p:cNvPr>
          <p:cNvSpPr>
            <a:spLocks noGrp="1"/>
          </p:cNvSpPr>
          <p:nvPr>
            <p:ph type="title"/>
          </p:nvPr>
        </p:nvSpPr>
        <p:spPr>
          <a:xfrm>
            <a:off x="965199" y="447741"/>
            <a:ext cx="4278623" cy="1645919"/>
          </a:xfrm>
        </p:spPr>
        <p:txBody>
          <a:bodyPr>
            <a:normAutofit/>
          </a:bodyPr>
          <a:lstStyle/>
          <a:p>
            <a:r>
              <a:rPr lang="en-US" sz="2200" i="1">
                <a:latin typeface="Impact" panose="020B0806030902050204" pitchFamily="34" charset="0"/>
              </a:rPr>
              <a:t>PROBLEMS #2 &amp; 3 - COMMUNICATION IS CONSTANT AND TEDIOUS WITH ALL MEMBERS OF THE TEAM | FANS AND FAMILY OF THE TEAM ARE RELIANT ON A GAME OF ‘TELEPHONE’</a:t>
            </a:r>
          </a:p>
        </p:txBody>
      </p:sp>
      <p:grpSp>
        <p:nvGrpSpPr>
          <p:cNvPr id="28" name="Group 27">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9"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Shape 33">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54DBEF0-A650-3F40-9564-FAE357494091}"/>
              </a:ext>
            </a:extLst>
          </p:cNvPr>
          <p:cNvSpPr>
            <a:spLocks noGrp="1"/>
          </p:cNvSpPr>
          <p:nvPr>
            <p:ph idx="1"/>
          </p:nvPr>
        </p:nvSpPr>
        <p:spPr>
          <a:xfrm>
            <a:off x="965199" y="2912937"/>
            <a:ext cx="4741917" cy="3093546"/>
          </a:xfrm>
        </p:spPr>
        <p:txBody>
          <a:bodyPr>
            <a:normAutofit/>
          </a:bodyPr>
          <a:lstStyle/>
          <a:p>
            <a:r>
              <a:rPr lang="en-US" sz="1700">
                <a:solidFill>
                  <a:schemeClr val="bg1"/>
                </a:solidFill>
              </a:rPr>
              <a:t>PERSONAS ARE AFFECTED IN MUCH THE SAME WAY AS PROBLEM #1</a:t>
            </a:r>
          </a:p>
          <a:p>
            <a:r>
              <a:rPr lang="en-US" sz="1700">
                <a:solidFill>
                  <a:schemeClr val="bg1"/>
                </a:solidFill>
              </a:rPr>
              <a:t>WHICH PERSONAS ARE AFFECTED?</a:t>
            </a:r>
          </a:p>
          <a:p>
            <a:pPr lvl="1"/>
            <a:r>
              <a:rPr lang="en-US" sz="1700">
                <a:solidFill>
                  <a:schemeClr val="bg1"/>
                </a:solidFill>
              </a:rPr>
              <a:t>DISTRIBUTORS – HAVE TO REPEAT THE SAME MESSAGE OVER AND OVER RATHER THAN ONE AND DONE, LOTS OF OVERHEAD</a:t>
            </a:r>
          </a:p>
          <a:p>
            <a:pPr lvl="1"/>
            <a:r>
              <a:rPr lang="en-US" sz="1700">
                <a:solidFill>
                  <a:schemeClr val="bg1"/>
                </a:solidFill>
              </a:rPr>
              <a:t>DISTRIBUTORS AND CONSUMERS – NEED THE INFO THEMSELVES, AND THEN HAVE TO PASS IT ON WITH ACCURACY AND INTENT</a:t>
            </a:r>
          </a:p>
          <a:p>
            <a:pPr lvl="1"/>
            <a:r>
              <a:rPr lang="en-US" sz="1700">
                <a:solidFill>
                  <a:schemeClr val="bg1"/>
                </a:solidFill>
              </a:rPr>
              <a:t>CONSUMERS – NEED THE INFO, AND CANNOT GET IT WHEN THEY NEED IT</a:t>
            </a:r>
          </a:p>
        </p:txBody>
      </p:sp>
      <p:pic>
        <p:nvPicPr>
          <p:cNvPr id="7" name="Graphic 6" descr="Connections">
            <a:extLst>
              <a:ext uri="{FF2B5EF4-FFF2-40B4-BE49-F238E27FC236}">
                <a16:creationId xmlns:a16="http://schemas.microsoft.com/office/drawing/2014/main" id="{224752D3-4208-4DBD-86DF-37692F6C5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2428" y="1636595"/>
            <a:ext cx="2934082" cy="2934082"/>
          </a:xfrm>
          <a:prstGeom prst="rect">
            <a:avLst/>
          </a:prstGeom>
        </p:spPr>
      </p:pic>
    </p:spTree>
    <p:extLst>
      <p:ext uri="{BB962C8B-B14F-4D97-AF65-F5344CB8AC3E}">
        <p14:creationId xmlns:p14="http://schemas.microsoft.com/office/powerpoint/2010/main" val="378156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A561313F-16C6-F941-966C-24AAFCB199FA}"/>
              </a:ext>
            </a:extLst>
          </p:cNvPr>
          <p:cNvPicPr>
            <a:picLocks noChangeAspect="1"/>
          </p:cNvPicPr>
          <p:nvPr/>
        </p:nvPicPr>
        <p:blipFill>
          <a:blip r:embed="rId2"/>
          <a:stretch>
            <a:fillRect/>
          </a:stretch>
        </p:blipFill>
        <p:spPr>
          <a:xfrm>
            <a:off x="599803" y="1838180"/>
            <a:ext cx="3219994" cy="2237896"/>
          </a:xfrm>
          <a:custGeom>
            <a:avLst/>
            <a:gdLst/>
            <a:ahLst/>
            <a:cxnLst/>
            <a:rect l="l" t="t" r="r" b="b"/>
            <a:pathLst>
              <a:path w="3976051" h="2331947">
                <a:moveTo>
                  <a:pt x="0" y="0"/>
                </a:moveTo>
                <a:lnTo>
                  <a:pt x="3976051" y="0"/>
                </a:lnTo>
                <a:lnTo>
                  <a:pt x="3976051" y="2331947"/>
                </a:lnTo>
                <a:lnTo>
                  <a:pt x="0" y="2331947"/>
                </a:lnTo>
                <a:close/>
              </a:path>
            </a:pathLst>
          </a:custGeom>
        </p:spPr>
      </p:pic>
      <p:pic>
        <p:nvPicPr>
          <p:cNvPr id="7" name="Picture 6" descr="A screenshot of a computer&#10;&#10;Description automatically generated">
            <a:extLst>
              <a:ext uri="{FF2B5EF4-FFF2-40B4-BE49-F238E27FC236}">
                <a16:creationId xmlns:a16="http://schemas.microsoft.com/office/drawing/2014/main" id="{48DFEB14-4765-4F48-8EC9-9AE5493B0794}"/>
              </a:ext>
            </a:extLst>
          </p:cNvPr>
          <p:cNvPicPr>
            <a:picLocks noChangeAspect="1"/>
          </p:cNvPicPr>
          <p:nvPr/>
        </p:nvPicPr>
        <p:blipFill>
          <a:blip r:embed="rId3"/>
          <a:stretch>
            <a:fillRect/>
          </a:stretch>
        </p:blipFill>
        <p:spPr>
          <a:xfrm>
            <a:off x="4123643" y="1837151"/>
            <a:ext cx="3222962" cy="2239958"/>
          </a:xfrm>
          <a:custGeom>
            <a:avLst/>
            <a:gdLst/>
            <a:ahLst/>
            <a:cxnLst/>
            <a:rect l="l" t="t" r="r" b="b"/>
            <a:pathLst>
              <a:path w="4926150" h="2331720">
                <a:moveTo>
                  <a:pt x="0" y="0"/>
                </a:moveTo>
                <a:lnTo>
                  <a:pt x="4926150" y="0"/>
                </a:lnTo>
                <a:lnTo>
                  <a:pt x="4926150" y="2331720"/>
                </a:lnTo>
                <a:lnTo>
                  <a:pt x="0" y="2331720"/>
                </a:lnTo>
                <a:close/>
              </a:path>
            </a:pathLst>
          </a:custGeom>
        </p:spPr>
      </p:pic>
      <p:sp>
        <p:nvSpPr>
          <p:cNvPr id="77" name="Freeform: Shape 76">
            <a:extLst>
              <a:ext uri="{FF2B5EF4-FFF2-40B4-BE49-F238E27FC236}">
                <a16:creationId xmlns:a16="http://schemas.microsoft.com/office/drawing/2014/main" id="{A7487470-DFA4-44D9-BF1D-22C1178E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5BEBD55E-3B02-468C-B15C-E3978632E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FAB3576-9C70-B14C-8195-9818D32DD159}"/>
              </a:ext>
            </a:extLst>
          </p:cNvPr>
          <p:cNvSpPr>
            <a:spLocks noGrp="1"/>
          </p:cNvSpPr>
          <p:nvPr>
            <p:ph type="title"/>
          </p:nvPr>
        </p:nvSpPr>
        <p:spPr>
          <a:xfrm>
            <a:off x="841248" y="5532120"/>
            <a:ext cx="5806440" cy="1097280"/>
          </a:xfrm>
        </p:spPr>
        <p:txBody>
          <a:bodyPr vert="horz" lIns="91440" tIns="45720" rIns="91440" bIns="45720" rtlCol="0" anchor="ctr">
            <a:normAutofit/>
          </a:bodyPr>
          <a:lstStyle/>
          <a:p>
            <a:r>
              <a:rPr lang="en-US" sz="2400" i="1">
                <a:solidFill>
                  <a:srgbClr val="303030"/>
                </a:solidFill>
              </a:rPr>
              <a:t>PROBLEM #2 – COMMUNICATION IS CONSTANT AND TEDIOUS WITH ALL MEMBERS OF THE TEAM STORYBOARDS</a:t>
            </a:r>
          </a:p>
        </p:txBody>
      </p:sp>
      <p:sp>
        <p:nvSpPr>
          <p:cNvPr id="10" name="TextBox 9">
            <a:extLst>
              <a:ext uri="{FF2B5EF4-FFF2-40B4-BE49-F238E27FC236}">
                <a16:creationId xmlns:a16="http://schemas.microsoft.com/office/drawing/2014/main" id="{74286048-9F2D-4B45-93C9-A9A5238D907C}"/>
              </a:ext>
            </a:extLst>
          </p:cNvPr>
          <p:cNvSpPr txBox="1"/>
          <p:nvPr/>
        </p:nvSpPr>
        <p:spPr>
          <a:xfrm>
            <a:off x="7776754" y="921634"/>
            <a:ext cx="3762974" cy="4070988"/>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a:t>JUST AS IN PROBLEM NUMBER 1, ONCE MARTY ENTERS THE DATA, THE TEAM HAS A POINT OF CONTACT THEY CAN REFERENCE AT ANY TIME. COMMUNICATION BECOMES A ONE TIME ASYNCHRONOUS EVENT, RATHER THAN A CONSTANT BACK AND FORTH BETWEEN THE MANAGER AND HIS 21 PLAYERS.</a:t>
            </a:r>
          </a:p>
        </p:txBody>
      </p:sp>
    </p:spTree>
    <p:extLst>
      <p:ext uri="{BB962C8B-B14F-4D97-AF65-F5344CB8AC3E}">
        <p14:creationId xmlns:p14="http://schemas.microsoft.com/office/powerpoint/2010/main" val="140111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DFAB3576-9C70-B14C-8195-9818D32DD159}"/>
              </a:ext>
            </a:extLst>
          </p:cNvPr>
          <p:cNvSpPr>
            <a:spLocks noGrp="1"/>
          </p:cNvSpPr>
          <p:nvPr>
            <p:ph type="title"/>
          </p:nvPr>
        </p:nvSpPr>
        <p:spPr>
          <a:xfrm>
            <a:off x="838200" y="365125"/>
            <a:ext cx="5000812" cy="1143000"/>
          </a:xfrm>
        </p:spPr>
        <p:txBody>
          <a:bodyPr vert="horz" lIns="91440" tIns="45720" rIns="91440" bIns="45720" rtlCol="0" anchor="ctr">
            <a:normAutofit/>
          </a:bodyPr>
          <a:lstStyle/>
          <a:p>
            <a:r>
              <a:rPr lang="en-US" sz="1800" i="1"/>
              <a:t>PROBLEM #3 – FANS AND FAMILY OF THE TEAM ARE RELIANT ON A GAME OF ‘TELEPHONE’ STORYBOARDS</a:t>
            </a:r>
            <a:br>
              <a:rPr lang="en-US" sz="1800" i="1"/>
            </a:br>
            <a:endParaRPr lang="en-US" sz="1800" i="1"/>
          </a:p>
        </p:txBody>
      </p:sp>
      <p:sp>
        <p:nvSpPr>
          <p:cNvPr id="75" name="Freeform: Shape 74">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74286048-9F2D-4B45-93C9-A9A5238D907C}"/>
              </a:ext>
            </a:extLst>
          </p:cNvPr>
          <p:cNvSpPr txBox="1"/>
          <p:nvPr/>
        </p:nvSpPr>
        <p:spPr>
          <a:xfrm>
            <a:off x="838200" y="2176272"/>
            <a:ext cx="3339353" cy="363931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dirty="0">
                <a:solidFill>
                  <a:srgbClr val="FFFFFF"/>
                </a:solidFill>
              </a:rPr>
              <a:t>AS MENTIONED IN THE PERSONA FOR FRANK FAN, HE IS BEHOLDEN TO HIS SON, PAUL PLAYER FOR INFORMATION ON GAMES.</a:t>
            </a:r>
          </a:p>
          <a:p>
            <a:pPr indent="-228600" defTabSz="914400">
              <a:lnSpc>
                <a:spcPct val="90000"/>
              </a:lnSpc>
              <a:spcAft>
                <a:spcPts val="600"/>
              </a:spcAft>
              <a:buFont typeface="Arial" panose="020B0604020202020204" pitchFamily="34" charset="0"/>
              <a:buChar char="•"/>
            </a:pPr>
            <a:r>
              <a:rPr lang="en-US" sz="1700" dirty="0">
                <a:solidFill>
                  <a:srgbClr val="FFFFFF"/>
                </a:solidFill>
              </a:rPr>
              <a:t>WHAT WE SEE WITH THE SINGLE SOURCE OF TRUTH CREATED, IS THAT THIS PROBLEM FOR FRANK DISAPPEARS. HE IS NOW ABLE TO ACCESS THE INFO HE NEEDS WITHOUT A MIDDLEMAN, MOVING HIM ONE STEP CLOSER TO THE SOURCE, AND ELIMINATING THE ‘TELEPHONE’ GAME.</a:t>
            </a:r>
          </a:p>
        </p:txBody>
      </p:sp>
      <p:pic>
        <p:nvPicPr>
          <p:cNvPr id="5" name="Picture 4" descr="A screenshot of a social media post&#10;&#10;Description automatically generated">
            <a:extLst>
              <a:ext uri="{FF2B5EF4-FFF2-40B4-BE49-F238E27FC236}">
                <a16:creationId xmlns:a16="http://schemas.microsoft.com/office/drawing/2014/main" id="{A561313F-16C6-F941-966C-24AAFCB199FA}"/>
              </a:ext>
            </a:extLst>
          </p:cNvPr>
          <p:cNvPicPr>
            <a:picLocks noChangeAspect="1"/>
          </p:cNvPicPr>
          <p:nvPr/>
        </p:nvPicPr>
        <p:blipFill rotWithShape="1">
          <a:blip r:embed="rId2"/>
          <a:srcRect l="12457" r="10883"/>
          <a:stretch/>
        </p:blipFill>
        <p:spPr>
          <a:xfrm>
            <a:off x="8132202" y="678985"/>
            <a:ext cx="2683770" cy="2433108"/>
          </a:xfrm>
          <a:custGeom>
            <a:avLst/>
            <a:gdLst/>
            <a:ahLst/>
            <a:cxnLst/>
            <a:rect l="l" t="t" r="r" b="b"/>
            <a:pathLst>
              <a:path w="4636009" h="5032375">
                <a:moveTo>
                  <a:pt x="0" y="0"/>
                </a:moveTo>
                <a:lnTo>
                  <a:pt x="4636009" y="0"/>
                </a:lnTo>
                <a:lnTo>
                  <a:pt x="4636009" y="5032375"/>
                </a:lnTo>
                <a:lnTo>
                  <a:pt x="0" y="5032375"/>
                </a:lnTo>
                <a:close/>
              </a:path>
            </a:pathLst>
          </a:custGeom>
        </p:spPr>
      </p:pic>
      <p:pic>
        <p:nvPicPr>
          <p:cNvPr id="7" name="Picture 6" descr="A screenshot of a computer&#10;&#10;Description automatically generated">
            <a:extLst>
              <a:ext uri="{FF2B5EF4-FFF2-40B4-BE49-F238E27FC236}">
                <a16:creationId xmlns:a16="http://schemas.microsoft.com/office/drawing/2014/main" id="{48DFEB14-4765-4F48-8EC9-9AE5493B0794}"/>
              </a:ext>
            </a:extLst>
          </p:cNvPr>
          <p:cNvPicPr>
            <a:picLocks noChangeAspect="1"/>
          </p:cNvPicPr>
          <p:nvPr/>
        </p:nvPicPr>
        <p:blipFill rotWithShape="1">
          <a:blip r:embed="rId3"/>
          <a:srcRect l="8877" r="14464" b="-1"/>
          <a:stretch/>
        </p:blipFill>
        <p:spPr>
          <a:xfrm>
            <a:off x="7585070" y="3382476"/>
            <a:ext cx="2683708" cy="243310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974616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330B7-9FA6-ED4D-B9F6-E21264F1C8E7}"/>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Stretch Goal Storyboards</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6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3A3406E-5C86-FD44-AF60-5C3744CBB3A3}"/>
              </a:ext>
            </a:extLst>
          </p:cNvPr>
          <p:cNvSpPr>
            <a:spLocks noGrp="1"/>
          </p:cNvSpPr>
          <p:nvPr>
            <p:ph type="title"/>
          </p:nvPr>
        </p:nvSpPr>
        <p:spPr>
          <a:xfrm>
            <a:off x="841249" y="5529884"/>
            <a:ext cx="5802656" cy="1096331"/>
          </a:xfrm>
        </p:spPr>
        <p:txBody>
          <a:bodyPr vert="horz" lIns="91440" tIns="45720" rIns="91440" bIns="45720" rtlCol="0" anchor="ctr">
            <a:normAutofit/>
          </a:bodyPr>
          <a:lstStyle/>
          <a:p>
            <a:r>
              <a:rPr lang="en-US" sz="3100" i="1" kern="1200" dirty="0">
                <a:solidFill>
                  <a:srgbClr val="303030"/>
                </a:solidFill>
                <a:latin typeface="Impact" panose="020B0806030902050204" pitchFamily="34" charset="0"/>
              </a:rPr>
              <a:t>PROBLEM #1 – NO SINGLE SOURCE OF TRUTH STORYBOARDS</a:t>
            </a:r>
          </a:p>
        </p:txBody>
      </p:sp>
      <p:sp>
        <p:nvSpPr>
          <p:cNvPr id="6" name="TextBox 5">
            <a:extLst>
              <a:ext uri="{FF2B5EF4-FFF2-40B4-BE49-F238E27FC236}">
                <a16:creationId xmlns:a16="http://schemas.microsoft.com/office/drawing/2014/main" id="{737B0DF9-B02B-5C41-BCA6-72F6B80FCEB4}"/>
              </a:ext>
            </a:extLst>
          </p:cNvPr>
          <p:cNvSpPr txBox="1"/>
          <p:nvPr/>
        </p:nvSpPr>
        <p:spPr>
          <a:xfrm>
            <a:off x="841248" y="731520"/>
            <a:ext cx="5802657" cy="425413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a:t>THE SOLUTION BEGINS BY ALLOWING MANAGER MARTY TO UPDATE ALL INFORMATION IN ONE PLACE</a:t>
            </a:r>
          </a:p>
        </p:txBody>
      </p:sp>
      <p:pic>
        <p:nvPicPr>
          <p:cNvPr id="5" name="Picture 4" descr="A screenshot of a cell phone&#10;&#10;Description automatically generated">
            <a:extLst>
              <a:ext uri="{FF2B5EF4-FFF2-40B4-BE49-F238E27FC236}">
                <a16:creationId xmlns:a16="http://schemas.microsoft.com/office/drawing/2014/main" id="{8A04572F-675B-8B47-95A3-9E6638A22145}"/>
              </a:ext>
            </a:extLst>
          </p:cNvPr>
          <p:cNvPicPr>
            <a:picLocks noChangeAspect="1"/>
          </p:cNvPicPr>
          <p:nvPr/>
        </p:nvPicPr>
        <p:blipFill rotWithShape="1">
          <a:blip r:embed="rId2"/>
          <a:srcRect r="2242" b="-1"/>
          <a:stretch/>
        </p:blipFill>
        <p:spPr>
          <a:xfrm>
            <a:off x="7534654" y="1412227"/>
            <a:ext cx="4008102" cy="2890545"/>
          </a:xfrm>
          <a:prstGeom prst="rect">
            <a:avLst/>
          </a:prstGeom>
        </p:spPr>
      </p:pic>
    </p:spTree>
    <p:extLst>
      <p:ext uri="{BB962C8B-B14F-4D97-AF65-F5344CB8AC3E}">
        <p14:creationId xmlns:p14="http://schemas.microsoft.com/office/powerpoint/2010/main" val="1936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3576-9C70-B14C-8195-9818D32DD159}"/>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sz="2800" i="1" kern="1200">
                <a:solidFill>
                  <a:schemeClr val="tx1"/>
                </a:solidFill>
                <a:latin typeface="+mj-lt"/>
                <a:ea typeface="+mj-ea"/>
                <a:cs typeface="+mj-cs"/>
              </a:rPr>
              <a:t>PROBLEM #1 – NO SINGLE SOURCE OF TRUTH STORYBOARDS</a:t>
            </a:r>
          </a:p>
        </p:txBody>
      </p:sp>
      <p:sp>
        <p:nvSpPr>
          <p:cNvPr id="48" name="Freeform: Shape 47">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74286048-9F2D-4B45-93C9-A9A5238D907C}"/>
              </a:ext>
            </a:extLst>
          </p:cNvPr>
          <p:cNvSpPr txBox="1"/>
          <p:nvPr/>
        </p:nvSpPr>
        <p:spPr>
          <a:xfrm>
            <a:off x="838200" y="2173288"/>
            <a:ext cx="3603171" cy="363968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a:solidFill>
                  <a:srgbClr val="FFFFFF"/>
                </a:solidFill>
              </a:rPr>
              <a:t>ONCE MARTY HAS ENTERED THE INFO PAUL IS CONVERTED TO A CONSUMER ONLY – THE BURDEN IS OFF HIM TO SHARE WITH FRANK, AND ALL CONSUMERS CAN NOW GET WHAT THEY NEED WHEN THEY NEED IT WITHOUT ERRORS FROM HANDING OFF ONE TO ANOTHER.</a:t>
            </a:r>
          </a:p>
        </p:txBody>
      </p:sp>
      <p:pic>
        <p:nvPicPr>
          <p:cNvPr id="9" name="Picture 8" descr="A close up of a device&#10;&#10;Description automatically generated">
            <a:extLst>
              <a:ext uri="{FF2B5EF4-FFF2-40B4-BE49-F238E27FC236}">
                <a16:creationId xmlns:a16="http://schemas.microsoft.com/office/drawing/2014/main" id="{D391D77E-BEF5-4E47-B0C7-0259980006F7}"/>
              </a:ext>
            </a:extLst>
          </p:cNvPr>
          <p:cNvPicPr>
            <a:picLocks noChangeAspect="1"/>
          </p:cNvPicPr>
          <p:nvPr/>
        </p:nvPicPr>
        <p:blipFill>
          <a:blip r:embed="rId2"/>
          <a:stretch>
            <a:fillRect/>
          </a:stretch>
        </p:blipFill>
        <p:spPr>
          <a:xfrm>
            <a:off x="6896726" y="2173287"/>
            <a:ext cx="3743435" cy="4003675"/>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50454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31C7E-F113-CB4E-91E6-7EF6B973FB7A}"/>
              </a:ext>
            </a:extLst>
          </p:cNvPr>
          <p:cNvSpPr>
            <a:spLocks noGrp="1"/>
          </p:cNvSpPr>
          <p:nvPr>
            <p:ph type="title"/>
          </p:nvPr>
        </p:nvSpPr>
        <p:spPr>
          <a:xfrm>
            <a:off x="965199" y="447741"/>
            <a:ext cx="4278623" cy="1645919"/>
          </a:xfrm>
        </p:spPr>
        <p:txBody>
          <a:bodyPr>
            <a:normAutofit/>
          </a:bodyPr>
          <a:lstStyle/>
          <a:p>
            <a:r>
              <a:rPr lang="en-US" sz="2200" i="1">
                <a:latin typeface="Impact" panose="020B0806030902050204" pitchFamily="34" charset="0"/>
              </a:rPr>
              <a:t>PROBLEMS #2 &amp; 3 - COMMUNICATION IS CONSTANT AND TEDIOUS WITH ALL MEMBERS OF THE TEAM | FANS AND FAMILY OF THE TEAM ARE RELIANT ON A GAME OF ‘TELEPHONE’</a:t>
            </a:r>
          </a:p>
        </p:txBody>
      </p:sp>
      <p:grpSp>
        <p:nvGrpSpPr>
          <p:cNvPr id="28" name="Group 27">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9"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Shape 33">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54DBEF0-A650-3F40-9564-FAE357494091}"/>
              </a:ext>
            </a:extLst>
          </p:cNvPr>
          <p:cNvSpPr>
            <a:spLocks noGrp="1"/>
          </p:cNvSpPr>
          <p:nvPr>
            <p:ph idx="1"/>
          </p:nvPr>
        </p:nvSpPr>
        <p:spPr>
          <a:xfrm>
            <a:off x="965199" y="2912937"/>
            <a:ext cx="4741917" cy="3093546"/>
          </a:xfrm>
        </p:spPr>
        <p:txBody>
          <a:bodyPr>
            <a:normAutofit/>
          </a:bodyPr>
          <a:lstStyle/>
          <a:p>
            <a:r>
              <a:rPr lang="en-US" sz="1700">
                <a:solidFill>
                  <a:schemeClr val="bg1"/>
                </a:solidFill>
              </a:rPr>
              <a:t>PERSONAS ARE AFFECTED IN MUCH THE SAME WAY AS PROBLEM #1</a:t>
            </a:r>
          </a:p>
          <a:p>
            <a:r>
              <a:rPr lang="en-US" sz="1700">
                <a:solidFill>
                  <a:schemeClr val="bg1"/>
                </a:solidFill>
              </a:rPr>
              <a:t>WHICH PERSONAS ARE AFFECTED?</a:t>
            </a:r>
          </a:p>
          <a:p>
            <a:pPr lvl="1"/>
            <a:r>
              <a:rPr lang="en-US" sz="1700">
                <a:solidFill>
                  <a:schemeClr val="bg1"/>
                </a:solidFill>
              </a:rPr>
              <a:t>DISTRIBUTORS – HAVE TO REPEAT THE SAME MESSAGE OVER AND OVER RATHER THAN ONE AND DONE, LOTS OF OVERHEAD</a:t>
            </a:r>
          </a:p>
          <a:p>
            <a:pPr lvl="1"/>
            <a:r>
              <a:rPr lang="en-US" sz="1700">
                <a:solidFill>
                  <a:schemeClr val="bg1"/>
                </a:solidFill>
              </a:rPr>
              <a:t>DISTRIBUTORS AND CONSUMERS – NEED THE INFO THEMSELVES, AND THEN HAVE TO PASS IT ON WITH ACCURACY AND INTENT</a:t>
            </a:r>
          </a:p>
          <a:p>
            <a:pPr lvl="1"/>
            <a:r>
              <a:rPr lang="en-US" sz="1700">
                <a:solidFill>
                  <a:schemeClr val="bg1"/>
                </a:solidFill>
              </a:rPr>
              <a:t>CONSUMERS – NEED THE INFO, AND CANNOT GET IT WHEN THEY NEED IT</a:t>
            </a:r>
          </a:p>
        </p:txBody>
      </p:sp>
      <p:pic>
        <p:nvPicPr>
          <p:cNvPr id="7" name="Graphic 6" descr="Connections">
            <a:extLst>
              <a:ext uri="{FF2B5EF4-FFF2-40B4-BE49-F238E27FC236}">
                <a16:creationId xmlns:a16="http://schemas.microsoft.com/office/drawing/2014/main" id="{224752D3-4208-4DBD-86DF-37692F6C5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2428" y="1636595"/>
            <a:ext cx="2934082" cy="2934082"/>
          </a:xfrm>
          <a:prstGeom prst="rect">
            <a:avLst/>
          </a:prstGeom>
        </p:spPr>
      </p:pic>
    </p:spTree>
    <p:extLst>
      <p:ext uri="{BB962C8B-B14F-4D97-AF65-F5344CB8AC3E}">
        <p14:creationId xmlns:p14="http://schemas.microsoft.com/office/powerpoint/2010/main" val="306826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B99C248B-47D3-41DF-A1DC-8B38652A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FAB3576-9C70-B14C-8195-9818D32DD159}"/>
              </a:ext>
            </a:extLst>
          </p:cNvPr>
          <p:cNvSpPr>
            <a:spLocks noGrp="1"/>
          </p:cNvSpPr>
          <p:nvPr>
            <p:ph type="title"/>
          </p:nvPr>
        </p:nvSpPr>
        <p:spPr>
          <a:xfrm>
            <a:off x="838200" y="914400"/>
            <a:ext cx="4277264" cy="1097280"/>
          </a:xfrm>
        </p:spPr>
        <p:txBody>
          <a:bodyPr vert="horz" lIns="91440" tIns="45720" rIns="91440" bIns="45720" rtlCol="0" anchor="ctr">
            <a:normAutofit/>
          </a:bodyPr>
          <a:lstStyle/>
          <a:p>
            <a:r>
              <a:rPr lang="en-US" sz="1800" i="1" kern="1200">
                <a:solidFill>
                  <a:srgbClr val="FFFFFF"/>
                </a:solidFill>
                <a:latin typeface="+mj-lt"/>
                <a:ea typeface="+mj-ea"/>
                <a:cs typeface="+mj-cs"/>
              </a:rPr>
              <a:t>PROBLEM #2 – COMMUNICATION IS CONSTANT AND TEDIOUS WITH ALL MEMBERS OF THE TEAM STORYBOARDS</a:t>
            </a:r>
          </a:p>
        </p:txBody>
      </p:sp>
      <p:sp>
        <p:nvSpPr>
          <p:cNvPr id="10" name="TextBox 9">
            <a:extLst>
              <a:ext uri="{FF2B5EF4-FFF2-40B4-BE49-F238E27FC236}">
                <a16:creationId xmlns:a16="http://schemas.microsoft.com/office/drawing/2014/main" id="{74286048-9F2D-4B45-93C9-A9A5238D907C}"/>
              </a:ext>
            </a:extLst>
          </p:cNvPr>
          <p:cNvSpPr txBox="1"/>
          <p:nvPr/>
        </p:nvSpPr>
        <p:spPr>
          <a:xfrm>
            <a:off x="838199" y="2331720"/>
            <a:ext cx="3518141" cy="334446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a:t>JUST AS IN PROBLEM NUMBER 1, ONCE MARTY ENTERS THE DATA, THE TEAM HAS A POINT OF CONTACT THEY CAN REFERENCE AT ANY TIME. COMMUNICATION BECOMES A ONE TIME ASYNCHRONOUS EVENT, RATHER THAN A CONSTANT BACK AND FORTH BETWEEN THE MANAGER AND HIS 21 PLAYERS.</a:t>
            </a:r>
          </a:p>
        </p:txBody>
      </p:sp>
      <p:pic>
        <p:nvPicPr>
          <p:cNvPr id="9" name="Picture 8" descr="A close up of a device&#10;&#10;Description automatically generated">
            <a:extLst>
              <a:ext uri="{FF2B5EF4-FFF2-40B4-BE49-F238E27FC236}">
                <a16:creationId xmlns:a16="http://schemas.microsoft.com/office/drawing/2014/main" id="{D391D77E-BEF5-4E47-B0C7-0259980006F7}"/>
              </a:ext>
            </a:extLst>
          </p:cNvPr>
          <p:cNvPicPr>
            <a:picLocks noChangeAspect="1"/>
          </p:cNvPicPr>
          <p:nvPr/>
        </p:nvPicPr>
        <p:blipFill>
          <a:blip r:embed="rId2"/>
          <a:stretch>
            <a:fillRect/>
          </a:stretch>
        </p:blipFill>
        <p:spPr>
          <a:xfrm>
            <a:off x="7296631" y="1466492"/>
            <a:ext cx="4057045" cy="4339086"/>
          </a:xfrm>
          <a:prstGeom prst="rect">
            <a:avLst/>
          </a:prstGeom>
        </p:spPr>
      </p:pic>
    </p:spTree>
    <p:extLst>
      <p:ext uri="{BB962C8B-B14F-4D97-AF65-F5344CB8AC3E}">
        <p14:creationId xmlns:p14="http://schemas.microsoft.com/office/powerpoint/2010/main" val="294735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37D71-1561-DD48-9286-F24764B5D74B}"/>
              </a:ext>
            </a:extLst>
          </p:cNvPr>
          <p:cNvSpPr>
            <a:spLocks noGrp="1"/>
          </p:cNvSpPr>
          <p:nvPr>
            <p:ph type="title"/>
          </p:nvPr>
        </p:nvSpPr>
        <p:spPr>
          <a:xfrm>
            <a:off x="5041134" y="1270007"/>
            <a:ext cx="6804280" cy="4317987"/>
          </a:xfrm>
        </p:spPr>
        <p:txBody>
          <a:bodyPr vert="horz" lIns="91440" tIns="45720" rIns="91440" bIns="45720" rtlCol="0" anchor="ctr">
            <a:normAutofit/>
          </a:bodyPr>
          <a:lstStyle/>
          <a:p>
            <a:r>
              <a:rPr lang="en-US" sz="7200" i="1" kern="1200" dirty="0">
                <a:solidFill>
                  <a:schemeClr val="tx1"/>
                </a:solidFill>
                <a:latin typeface="Impact" panose="020B0806030902050204" pitchFamily="34" charset="0"/>
              </a:rPr>
              <a:t>PERONAS</a:t>
            </a:r>
          </a:p>
        </p:txBody>
      </p:sp>
      <p:sp>
        <p:nvSpPr>
          <p:cNvPr id="3" name="Text Placeholder 2">
            <a:extLst>
              <a:ext uri="{FF2B5EF4-FFF2-40B4-BE49-F238E27FC236}">
                <a16:creationId xmlns:a16="http://schemas.microsoft.com/office/drawing/2014/main" id="{03798BF9-3A89-DD42-9612-C8EF40E88CE8}"/>
              </a:ext>
            </a:extLst>
          </p:cNvPr>
          <p:cNvSpPr>
            <a:spLocks noGrp="1"/>
          </p:cNvSpPr>
          <p:nvPr>
            <p:ph type="body" idx="1"/>
          </p:nvPr>
        </p:nvSpPr>
        <p:spPr>
          <a:xfrm>
            <a:off x="1331481" y="1270007"/>
            <a:ext cx="2736266" cy="4317987"/>
          </a:xfrm>
        </p:spPr>
        <p:txBody>
          <a:bodyPr vert="horz" lIns="91440" tIns="45720" rIns="91440" bIns="45720" rtlCol="0" anchor="ctr">
            <a:normAutofit/>
          </a:bodyPr>
          <a:lstStyle/>
          <a:p>
            <a:pPr algn="r"/>
            <a:r>
              <a:rPr lang="en-US" kern="1200">
                <a:solidFill>
                  <a:schemeClr val="bg1"/>
                </a:solidFill>
                <a:latin typeface="+mn-lt"/>
                <a:ea typeface="+mn-ea"/>
                <a:cs typeface="+mn-cs"/>
              </a:rPr>
              <a:t>DISTRIBUTORS, CONSUMERS, AND BOTH</a:t>
            </a:r>
          </a:p>
        </p:txBody>
      </p:sp>
      <p:grpSp>
        <p:nvGrpSpPr>
          <p:cNvPr id="18" name="Group 11">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9"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8855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FAB3576-9C70-B14C-8195-9818D32DD159}"/>
              </a:ext>
            </a:extLst>
          </p:cNvPr>
          <p:cNvSpPr>
            <a:spLocks noGrp="1"/>
          </p:cNvSpPr>
          <p:nvPr>
            <p:ph type="title"/>
          </p:nvPr>
        </p:nvSpPr>
        <p:spPr>
          <a:xfrm>
            <a:off x="841248" y="5529884"/>
            <a:ext cx="5802656" cy="1096331"/>
          </a:xfrm>
        </p:spPr>
        <p:txBody>
          <a:bodyPr vert="horz" lIns="91440" tIns="45720" rIns="91440" bIns="45720" rtlCol="0" anchor="ctr">
            <a:normAutofit/>
          </a:bodyPr>
          <a:lstStyle/>
          <a:p>
            <a:r>
              <a:rPr lang="en-US" sz="1900" i="1">
                <a:solidFill>
                  <a:srgbClr val="303030"/>
                </a:solidFill>
              </a:rPr>
              <a:t>PROBLEM #3 – FANS AND FAMILY OF THE TEAM ARE RELIANT ON A GAME OF ‘TELEPHONE’ STORYBOARDS</a:t>
            </a:r>
            <a:br>
              <a:rPr lang="en-US" sz="1900" i="1">
                <a:solidFill>
                  <a:srgbClr val="303030"/>
                </a:solidFill>
              </a:rPr>
            </a:br>
            <a:endParaRPr lang="en-US" sz="1900" i="1">
              <a:solidFill>
                <a:srgbClr val="303030"/>
              </a:solidFill>
            </a:endParaRPr>
          </a:p>
        </p:txBody>
      </p:sp>
      <p:pic>
        <p:nvPicPr>
          <p:cNvPr id="9" name="Picture 8" descr="A close up of a device&#10;&#10;Description automatically generated">
            <a:extLst>
              <a:ext uri="{FF2B5EF4-FFF2-40B4-BE49-F238E27FC236}">
                <a16:creationId xmlns:a16="http://schemas.microsoft.com/office/drawing/2014/main" id="{D391D77E-BEF5-4E47-B0C7-0259980006F7}"/>
              </a:ext>
            </a:extLst>
          </p:cNvPr>
          <p:cNvPicPr>
            <a:picLocks noChangeAspect="1"/>
          </p:cNvPicPr>
          <p:nvPr/>
        </p:nvPicPr>
        <p:blipFill rotWithShape="1">
          <a:blip r:embed="rId2"/>
          <a:srcRect t="4966" r="-2" b="27803"/>
          <a:stretch/>
        </p:blipFill>
        <p:spPr>
          <a:xfrm>
            <a:off x="841248" y="604158"/>
            <a:ext cx="6049941" cy="4350110"/>
          </a:xfrm>
          <a:prstGeom prst="rect">
            <a:avLst/>
          </a:prstGeom>
        </p:spPr>
      </p:pic>
      <p:sp>
        <p:nvSpPr>
          <p:cNvPr id="10" name="TextBox 9">
            <a:extLst>
              <a:ext uri="{FF2B5EF4-FFF2-40B4-BE49-F238E27FC236}">
                <a16:creationId xmlns:a16="http://schemas.microsoft.com/office/drawing/2014/main" id="{74286048-9F2D-4B45-93C9-A9A5238D907C}"/>
              </a:ext>
            </a:extLst>
          </p:cNvPr>
          <p:cNvSpPr txBox="1"/>
          <p:nvPr/>
        </p:nvSpPr>
        <p:spPr>
          <a:xfrm>
            <a:off x="7534655" y="601315"/>
            <a:ext cx="4008101" cy="438434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a:t>AS MENTIONED IN THE PERSONA FOR FRANK FAN, HE IS BEHOLDEN TO HIS SON, PAUL PLAYER FOR INFORMATION ON GAMES AND STATS.</a:t>
            </a:r>
          </a:p>
          <a:p>
            <a:pPr indent="-228600" defTabSz="914400">
              <a:lnSpc>
                <a:spcPct val="90000"/>
              </a:lnSpc>
              <a:spcAft>
                <a:spcPts val="600"/>
              </a:spcAft>
              <a:buFont typeface="Arial" panose="020B0604020202020204" pitchFamily="34" charset="0"/>
              <a:buChar char="•"/>
            </a:pPr>
            <a:r>
              <a:rPr lang="en-US" sz="2000"/>
              <a:t>WHAT WE SEE WITH THE SINGLE SOURCE OF TRUTH CREATED, IS THAT THIS PROBLEM FOR FRANK DISAPPEARS. HE IS NOW ABLE TO ACCESS THE INFO HE NEEDS WITHOUT A MIDDLE MAN, MOVING HIM ONE STEP CLOSER TO THE SOURCE, AND ELIMINATING THE ‘TELEPHONE’ GAME.</a:t>
            </a:r>
          </a:p>
        </p:txBody>
      </p:sp>
    </p:spTree>
    <p:extLst>
      <p:ext uri="{BB962C8B-B14F-4D97-AF65-F5344CB8AC3E}">
        <p14:creationId xmlns:p14="http://schemas.microsoft.com/office/powerpoint/2010/main" val="2000431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531C7E-F113-CB4E-91E6-7EF6B973FB7A}"/>
              </a:ext>
            </a:extLst>
          </p:cNvPr>
          <p:cNvSpPr>
            <a:spLocks noGrp="1"/>
          </p:cNvSpPr>
          <p:nvPr>
            <p:ph type="title"/>
          </p:nvPr>
        </p:nvSpPr>
        <p:spPr>
          <a:xfrm>
            <a:off x="4384039" y="365125"/>
            <a:ext cx="7164493" cy="1325563"/>
          </a:xfrm>
        </p:spPr>
        <p:txBody>
          <a:bodyPr>
            <a:normAutofit/>
          </a:bodyPr>
          <a:lstStyle/>
          <a:p>
            <a:r>
              <a:rPr lang="en-US" sz="2100" i="1">
                <a:latin typeface="Impact" panose="020B0806030902050204" pitchFamily="34" charset="0"/>
              </a:rPr>
              <a:t>PROBLEM #4 ,5, &amp; 6 – STATS ARE NOT LOCATED IN ONE PLACE  |  STATS ARE HARD TO COMMUNICATE, COMPARE, AND DISCUSS | STATS ARE ONLY AVAILABLE VIA EMAILED DOCUMENT</a:t>
            </a:r>
          </a:p>
        </p:txBody>
      </p:sp>
      <p:pic>
        <p:nvPicPr>
          <p:cNvPr id="7" name="Graphic 6" descr="Connections">
            <a:extLst>
              <a:ext uri="{FF2B5EF4-FFF2-40B4-BE49-F238E27FC236}">
                <a16:creationId xmlns:a16="http://schemas.microsoft.com/office/drawing/2014/main" id="{224752D3-4208-4DBD-86DF-37692F6C5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C54DBEF0-A650-3F40-9564-FAE357494091}"/>
              </a:ext>
            </a:extLst>
          </p:cNvPr>
          <p:cNvSpPr>
            <a:spLocks noGrp="1"/>
          </p:cNvSpPr>
          <p:nvPr>
            <p:ph idx="1"/>
          </p:nvPr>
        </p:nvSpPr>
        <p:spPr>
          <a:xfrm>
            <a:off x="4387515" y="2022601"/>
            <a:ext cx="7161017" cy="4154361"/>
          </a:xfrm>
        </p:spPr>
        <p:txBody>
          <a:bodyPr>
            <a:normAutofit/>
          </a:bodyPr>
          <a:lstStyle/>
          <a:p>
            <a:pPr>
              <a:spcAft>
                <a:spcPts val="600"/>
              </a:spcAft>
            </a:pPr>
            <a:r>
              <a:rPr lang="en-US" sz="1700"/>
              <a:t>RIGHT NOW STATS ONLY EXIST IN THE PHYSICAL SCORE BOOKS TURNED INTO THE LEAGUE, OR AT THE MANAGERS DISCRETION TO TABULATE AND DISTRIBUTE VIA EMAIL.</a:t>
            </a:r>
          </a:p>
          <a:p>
            <a:pPr>
              <a:spcAft>
                <a:spcPts val="600"/>
              </a:spcAft>
            </a:pPr>
            <a:r>
              <a:rPr lang="en-US" sz="1700"/>
              <a:t>THIS IS INEFFICIENT AND CAUSES PROBLEMS. IF THERE ARE EDITS, A PHYSICAL COPY FLOATING IN EMAIL WON’T BE UPDATED, AND IT BECOMES NEAR IMPOSSIBLE FOR PLAYERS AND FANS TO VIEW AND DISCUSS.</a:t>
            </a:r>
          </a:p>
          <a:p>
            <a:r>
              <a:rPr lang="en-US" sz="1700"/>
              <a:t>WHICH PERSONAS ARE AFFECTED?</a:t>
            </a:r>
          </a:p>
          <a:p>
            <a:pPr lvl="1"/>
            <a:r>
              <a:rPr lang="en-US" sz="1700"/>
              <a:t>DISTRIBUTORS – HAVE TO SEND STATS AND CORRECTIONS OVER EMAIL, MANAGING MULTIPLE ‘PHYSICAL COPIES’ OF THE SAME DATA</a:t>
            </a:r>
          </a:p>
          <a:p>
            <a:pPr lvl="1"/>
            <a:r>
              <a:rPr lang="en-US" sz="1700"/>
              <a:t>DISTRIBUTORS AND CONSUMERS – NEED THE INFO THEMSELVES, AND THEN HAVE TO PASS IT ON WITH ACCURACY AND INTENT</a:t>
            </a:r>
          </a:p>
          <a:p>
            <a:pPr lvl="1"/>
            <a:r>
              <a:rPr lang="en-US" sz="1700"/>
              <a:t>CONSUMERS – WANT THE DATA. THEY WANT HISTORICAL DATA FOR COMPARISON WHICH SIMPLY DOESN’T EXIST</a:t>
            </a:r>
          </a:p>
          <a:p>
            <a:pPr lvl="1"/>
            <a:r>
              <a:rPr lang="en-US" sz="1700"/>
              <a:t>THE DATA IS HARD TO CONSUME BECAUSE IT IS IN A SPREADSHEET</a:t>
            </a:r>
          </a:p>
        </p:txBody>
      </p:sp>
    </p:spTree>
    <p:extLst>
      <p:ext uri="{BB962C8B-B14F-4D97-AF65-F5344CB8AC3E}">
        <p14:creationId xmlns:p14="http://schemas.microsoft.com/office/powerpoint/2010/main" val="130162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3406E-5C86-FD44-AF60-5C3744CBB3A3}"/>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2600" i="1" dirty="0">
                <a:latin typeface="Impact" panose="020B0806030902050204" pitchFamily="34" charset="0"/>
              </a:rPr>
              <a:t>PROBLEM #4 ,5, &amp; 6 – STATS ARE NOT LOCATED IN ONE PLACE  |  STATS ARE HARD TO COMMUNICATE, COMPARE, AND DISCUSS | STATS ARE ONLY AVAILABLE VIA EMAILED DOCUMENT STORYBOARDS</a:t>
            </a:r>
          </a:p>
        </p:txBody>
      </p:sp>
      <p:sp>
        <p:nvSpPr>
          <p:cNvPr id="31" name="Rectangle 2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54F40B6C-18EA-904E-B843-6054F836FAC3}"/>
              </a:ext>
            </a:extLst>
          </p:cNvPr>
          <p:cNvPicPr>
            <a:picLocks noChangeAspect="1"/>
          </p:cNvPicPr>
          <p:nvPr/>
        </p:nvPicPr>
        <p:blipFill rotWithShape="1">
          <a:blip r:embed="rId2"/>
          <a:srcRect l="238" r="2005" b="-1"/>
          <a:stretch/>
        </p:blipFill>
        <p:spPr>
          <a:xfrm>
            <a:off x="635295" y="2524715"/>
            <a:ext cx="5150277" cy="3714244"/>
          </a:xfrm>
          <a:prstGeom prst="rect">
            <a:avLst/>
          </a:prstGeom>
        </p:spPr>
      </p:pic>
      <p:sp>
        <p:nvSpPr>
          <p:cNvPr id="6" name="TextBox 5">
            <a:extLst>
              <a:ext uri="{FF2B5EF4-FFF2-40B4-BE49-F238E27FC236}">
                <a16:creationId xmlns:a16="http://schemas.microsoft.com/office/drawing/2014/main" id="{737B0DF9-B02B-5C41-BCA6-72F6B80FCEB4}"/>
              </a:ext>
            </a:extLst>
          </p:cNvPr>
          <p:cNvSpPr txBox="1"/>
          <p:nvPr/>
        </p:nvSpPr>
        <p:spPr>
          <a:xfrm>
            <a:off x="6406429" y="2599509"/>
            <a:ext cx="4530898" cy="363945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a:t>THE SOLUTION BEGINS BY ALLOWING MANAGER MARTY TO UPDATE ALL INFORMATION IN ONE PLACE</a:t>
            </a:r>
          </a:p>
        </p:txBody>
      </p:sp>
      <p:sp>
        <p:nvSpPr>
          <p:cNvPr id="33" name="Rectangle 2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53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4F651-661F-7A41-B650-E8B5DDD5C022}"/>
              </a:ext>
            </a:extLst>
          </p:cNvPr>
          <p:cNvSpPr>
            <a:spLocks noGrp="1"/>
          </p:cNvSpPr>
          <p:nvPr>
            <p:ph type="title"/>
          </p:nvPr>
        </p:nvSpPr>
        <p:spPr>
          <a:xfrm>
            <a:off x="1000452" y="1610024"/>
            <a:ext cx="3058621" cy="1457002"/>
          </a:xfrm>
        </p:spPr>
        <p:txBody>
          <a:bodyPr vert="horz" lIns="91440" tIns="45720" rIns="91440" bIns="45720" rtlCol="0" anchor="b">
            <a:normAutofit fontScale="90000"/>
          </a:bodyPr>
          <a:lstStyle/>
          <a:p>
            <a:r>
              <a:rPr lang="en-US" sz="1800" i="1" dirty="0">
                <a:latin typeface="Impact" panose="020B0806030902050204" pitchFamily="34" charset="0"/>
              </a:rPr>
              <a:t>PROBLEM #4 ,5, &amp; 6 – STATS ARE NOT LOCATED IN ONE PLACE  |  STATS ARE HARD TO COMMUNICATE, COMPARE, AND DISCUSS | STATS ARE ONLY AVAILABLE VIA EMAILED DOCUMENT STORYBOARDS</a:t>
            </a:r>
            <a:br>
              <a:rPr lang="en-US" sz="1300" i="1" dirty="0"/>
            </a:br>
            <a:endParaRPr lang="en-US" sz="1300" i="1" dirty="0"/>
          </a:p>
        </p:txBody>
      </p:sp>
      <p:grpSp>
        <p:nvGrpSpPr>
          <p:cNvPr id="28" name="Group 27">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9"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FF49244B-65B4-6D4B-BB62-97364121BF09}"/>
              </a:ext>
            </a:extLst>
          </p:cNvPr>
          <p:cNvSpPr txBox="1"/>
          <p:nvPr/>
        </p:nvSpPr>
        <p:spPr>
          <a:xfrm>
            <a:off x="1000450" y="3067026"/>
            <a:ext cx="3058623" cy="327232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600"/>
              <a:t>MOVING TO AN ONLINE DATA MANAGEMENT SYSTEM SOLVES THESE PROBLEMS EASILY AND EFFICIENTILY. IT ALSO EXPANDS THE FUNCTIONALITY FROM BEING A ONE GAME TO ONE SEASON VIEW, TO NOW ADD HISTORICAL CONTEXT AND COMPARISONS.</a:t>
            </a:r>
          </a:p>
          <a:p>
            <a:pPr indent="-228600" defTabSz="914400">
              <a:lnSpc>
                <a:spcPct val="90000"/>
              </a:lnSpc>
              <a:spcAft>
                <a:spcPts val="600"/>
              </a:spcAft>
              <a:buFont typeface="Arial" panose="020B0604020202020204" pitchFamily="34" charset="0"/>
              <a:buChar char="•"/>
            </a:pPr>
            <a:endParaRPr lang="en-US" sz="1600"/>
          </a:p>
          <a:p>
            <a:pPr indent="-228600" defTabSz="914400">
              <a:lnSpc>
                <a:spcPct val="90000"/>
              </a:lnSpc>
              <a:spcAft>
                <a:spcPts val="600"/>
              </a:spcAft>
              <a:buFont typeface="Arial" panose="020B0604020202020204" pitchFamily="34" charset="0"/>
              <a:buChar char="•"/>
            </a:pPr>
            <a:r>
              <a:rPr lang="en-US" sz="1600"/>
              <a:t>THIS IS AN IN-DEMAND FEATURE FOR OUR PLAYER PERSONAS.</a:t>
            </a:r>
          </a:p>
        </p:txBody>
      </p:sp>
      <p:pic>
        <p:nvPicPr>
          <p:cNvPr id="5" name="Picture 4" descr="A close up of a device&#10;&#10;Description automatically generated">
            <a:extLst>
              <a:ext uri="{FF2B5EF4-FFF2-40B4-BE49-F238E27FC236}">
                <a16:creationId xmlns:a16="http://schemas.microsoft.com/office/drawing/2014/main" id="{60AE2286-0A5C-624A-8C13-655D1D84716C}"/>
              </a:ext>
            </a:extLst>
          </p:cNvPr>
          <p:cNvPicPr>
            <a:picLocks noChangeAspect="1"/>
          </p:cNvPicPr>
          <p:nvPr/>
        </p:nvPicPr>
        <p:blipFill rotWithShape="1">
          <a:blip r:embed="rId2"/>
          <a:srcRect r="2" b="15128"/>
          <a:stretch/>
        </p:blipFill>
        <p:spPr>
          <a:xfrm>
            <a:off x="4636963" y="10"/>
            <a:ext cx="7555037" cy="6857990"/>
          </a:xfrm>
          <a:prstGeom prst="rect">
            <a:avLst/>
          </a:prstGeom>
        </p:spPr>
      </p:pic>
    </p:spTree>
    <p:extLst>
      <p:ext uri="{BB962C8B-B14F-4D97-AF65-F5344CB8AC3E}">
        <p14:creationId xmlns:p14="http://schemas.microsoft.com/office/powerpoint/2010/main" val="380702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5"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itle 3">
            <a:extLst>
              <a:ext uri="{FF2B5EF4-FFF2-40B4-BE49-F238E27FC236}">
                <a16:creationId xmlns:a16="http://schemas.microsoft.com/office/drawing/2014/main" id="{2022E1D8-F145-694B-9B95-83FD3D14B8B9}"/>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i="1" kern="1200" dirty="0">
                <a:solidFill>
                  <a:schemeClr val="bg1"/>
                </a:solidFill>
                <a:latin typeface="Impact" panose="020B0806030902050204" pitchFamily="34" charset="0"/>
              </a:rPr>
              <a:t>END</a:t>
            </a:r>
          </a:p>
        </p:txBody>
      </p:sp>
    </p:spTree>
    <p:extLst>
      <p:ext uri="{BB962C8B-B14F-4D97-AF65-F5344CB8AC3E}">
        <p14:creationId xmlns:p14="http://schemas.microsoft.com/office/powerpoint/2010/main" val="56581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398F4-560B-F042-A69A-763DFC0AE59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i="1" dirty="0">
                <a:latin typeface="Impact" panose="020B0806030902050204" pitchFamily="34" charset="0"/>
              </a:rPr>
              <a:t>PERSONAS – DATA DISTRIBUTORS</a:t>
            </a:r>
          </a:p>
        </p:txBody>
      </p:sp>
      <p:grpSp>
        <p:nvGrpSpPr>
          <p:cNvPr id="72" name="Group 7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3" name="Rectangle 7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56033436-2858-A940-944D-BC50D2113E51}"/>
              </a:ext>
            </a:extLst>
          </p:cNvPr>
          <p:cNvSpPr>
            <a:spLocks noChangeArrowheads="1"/>
          </p:cNvSpPr>
          <p:nvPr/>
        </p:nvSpPr>
        <p:spPr bwMode="auto">
          <a:xfrm>
            <a:off x="590719" y="2330505"/>
            <a:ext cx="4559425" cy="39795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tabLst>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tab pos="1371600" algn="l"/>
              </a:tabLst>
            </a:pPr>
            <a:r>
              <a:rPr kumimoji="0" lang="en-US" altLang="en-US" sz="1700" b="0" i="0" u="none" strike="noStrike" cap="none" normalizeH="0" baseline="0" dirty="0">
                <a:ln>
                  <a:noFill/>
                </a:ln>
                <a:effectLst/>
                <a:latin typeface="+mn-lt"/>
              </a:rPr>
              <a:t>Marty Manager – Marty is a manager for the Utah Bears. Marty works 50+ hour weeks at his day job and doesn’t necessarily have time to communicate every change that happens individually to his team members (all 22 of them). He is looking for a means to streamline his interaction with his players so that he can make an announcement once for everyone.</a:t>
            </a:r>
          </a:p>
          <a:p>
            <a:pPr marL="914400" marR="0" lvl="2" indent="-228600" defTabSz="914400" eaLnBrk="1" fontAlgn="base" hangingPunct="1">
              <a:lnSpc>
                <a:spcPct val="90000"/>
              </a:lnSpc>
              <a:spcBef>
                <a:spcPct val="0"/>
              </a:spcBef>
              <a:spcAft>
                <a:spcPts val="600"/>
              </a:spcAft>
              <a:buClrTx/>
              <a:buSzPct val="100000"/>
              <a:buFont typeface="Arial" panose="020B0604020202020204" pitchFamily="34" charset="0"/>
              <a:buChar char="•"/>
              <a:tabLst>
                <a:tab pos="1371600" algn="l"/>
              </a:tabLst>
            </a:pPr>
            <a:r>
              <a:rPr kumimoji="0" lang="en-US" altLang="en-US" sz="1700" b="0" i="0" u="none" strike="noStrike" cap="none" normalizeH="0" baseline="0" dirty="0">
                <a:ln>
                  <a:noFill/>
                </a:ln>
                <a:effectLst/>
                <a:latin typeface="+mn-lt"/>
              </a:rPr>
              <a:t>Marty Manager is 35 years old.</a:t>
            </a:r>
          </a:p>
          <a:p>
            <a:pPr marL="914400" marR="0" lvl="2" indent="-228600" defTabSz="914400" eaLnBrk="1" fontAlgn="base" hangingPunct="1">
              <a:lnSpc>
                <a:spcPct val="90000"/>
              </a:lnSpc>
              <a:spcBef>
                <a:spcPct val="0"/>
              </a:spcBef>
              <a:spcAft>
                <a:spcPts val="600"/>
              </a:spcAft>
              <a:buClrTx/>
              <a:buSzPct val="100000"/>
              <a:buFont typeface="Arial" panose="020B0604020202020204" pitchFamily="34" charset="0"/>
              <a:buChar char="•"/>
              <a:tabLst>
                <a:tab pos="1371600" algn="l"/>
              </a:tabLst>
            </a:pPr>
            <a:r>
              <a:rPr kumimoji="0" lang="en-US" altLang="en-US" sz="1700" b="0" i="0" u="none" strike="noStrike" cap="none" normalizeH="0" baseline="0" dirty="0">
                <a:ln>
                  <a:noFill/>
                </a:ln>
                <a:effectLst/>
                <a:latin typeface="+mn-lt"/>
              </a:rPr>
              <a:t>He works a day job in an office 5-6 days each week.</a:t>
            </a:r>
          </a:p>
          <a:p>
            <a:pPr marL="914400" marR="0" lvl="2" indent="-228600" defTabSz="914400" eaLnBrk="1" fontAlgn="base" hangingPunct="1">
              <a:lnSpc>
                <a:spcPct val="90000"/>
              </a:lnSpc>
              <a:spcBef>
                <a:spcPct val="0"/>
              </a:spcBef>
              <a:spcAft>
                <a:spcPts val="600"/>
              </a:spcAft>
              <a:buClrTx/>
              <a:buSzPct val="100000"/>
              <a:buFont typeface="Arial" panose="020B0604020202020204" pitchFamily="34" charset="0"/>
              <a:buChar char="•"/>
              <a:tabLst>
                <a:tab pos="1371600" algn="l"/>
              </a:tabLst>
            </a:pPr>
            <a:r>
              <a:rPr kumimoji="0" lang="en-US" altLang="en-US" sz="1700" b="0" i="0" u="none" strike="noStrike" cap="none" normalizeH="0" baseline="0" dirty="0">
                <a:ln>
                  <a:noFill/>
                </a:ln>
                <a:effectLst/>
                <a:latin typeface="+mn-lt"/>
              </a:rPr>
              <a:t>He is married and has a child.</a:t>
            </a:r>
          </a:p>
          <a:p>
            <a:pPr marL="914400" marR="0" lvl="2" indent="-228600" defTabSz="914400" eaLnBrk="1" fontAlgn="base" hangingPunct="1">
              <a:lnSpc>
                <a:spcPct val="90000"/>
              </a:lnSpc>
              <a:spcBef>
                <a:spcPct val="0"/>
              </a:spcBef>
              <a:spcAft>
                <a:spcPts val="600"/>
              </a:spcAft>
              <a:buClrTx/>
              <a:buSzPct val="100000"/>
              <a:buFont typeface="Arial" panose="020B0604020202020204" pitchFamily="34" charset="0"/>
              <a:buChar char="•"/>
              <a:tabLst>
                <a:tab pos="1371600" algn="l"/>
              </a:tabLst>
            </a:pPr>
            <a:r>
              <a:rPr kumimoji="0" lang="en-US" altLang="en-US" sz="1700" b="0" i="0" u="none" strike="noStrike" cap="none" normalizeH="0" baseline="0" dirty="0">
                <a:ln>
                  <a:noFill/>
                </a:ln>
                <a:effectLst/>
                <a:latin typeface="+mn-lt"/>
              </a:rPr>
              <a:t>He has been on the team for 12 seasons, and managed for the last 8.</a:t>
            </a:r>
          </a:p>
        </p:txBody>
      </p:sp>
      <p:sp>
        <p:nvSpPr>
          <p:cNvPr id="78" name="Rectangle 7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descr="A baseball player holding a bat on a field&#10;&#10;Description automatically generated">
            <a:extLst>
              <a:ext uri="{FF2B5EF4-FFF2-40B4-BE49-F238E27FC236}">
                <a16:creationId xmlns:a16="http://schemas.microsoft.com/office/drawing/2014/main" id="{369C1A21-766D-8740-9F4B-95B816DED3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662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16DB0023-E833-FC4A-993D-F65C09876F1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72649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398F4-560B-F042-A69A-763DFC0AE59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i="1" dirty="0">
                <a:latin typeface="Impact" panose="020B0806030902050204" pitchFamily="34" charset="0"/>
              </a:rPr>
              <a:t>PERSONAS – DATA DISTRIBUTORS</a:t>
            </a:r>
          </a:p>
        </p:txBody>
      </p:sp>
      <p:grpSp>
        <p:nvGrpSpPr>
          <p:cNvPr id="87" name="Group 8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8" name="Rectangle 8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56033436-2858-A940-944D-BC50D2113E51}"/>
              </a:ext>
            </a:extLst>
          </p:cNvPr>
          <p:cNvSpPr>
            <a:spLocks noChangeArrowheads="1"/>
          </p:cNvSpPr>
          <p:nvPr/>
        </p:nvSpPr>
        <p:spPr bwMode="auto">
          <a:xfrm>
            <a:off x="590719" y="2330505"/>
            <a:ext cx="4559425" cy="39795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tabLst>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285750" lvl="0" indent="-228600" defTabSz="914400" eaLnBrk="1" hangingPunct="1">
              <a:lnSpc>
                <a:spcPct val="90000"/>
              </a:lnSpc>
              <a:spcAft>
                <a:spcPts val="600"/>
              </a:spcAft>
              <a:buFont typeface="Arial" panose="020B0604020202020204" pitchFamily="34" charset="0"/>
              <a:buChar char="•"/>
            </a:pPr>
            <a:r>
              <a:rPr lang="en-US" altLang="en-US" sz="1400" dirty="0">
                <a:latin typeface="+mn-lt"/>
              </a:rPr>
              <a:t>Paul Player – Paul is a player for the Utah Bears. He doesn’t get involved with managing the team but contacts the manger and other coaches regularly for updates on games and outside events. Paul is young enough to be fairly tech savvy, but doesn’t regularly interact with platforms like Google Hangouts, Discord, or other chat methods. This means most of his communication with the league, team, and coaching staff is done either via text or email. Paul would love to be able to view information JIT (Just in Time) through a single point of contact, rather than awaiting communication for the league or coaching staff.</a:t>
            </a:r>
          </a:p>
          <a:p>
            <a:pPr lvl="2" indent="-228600" defTabSz="914400" eaLnBrk="1" hangingPunct="1">
              <a:lnSpc>
                <a:spcPct val="90000"/>
              </a:lnSpc>
              <a:spcAft>
                <a:spcPts val="600"/>
              </a:spcAft>
              <a:buSzPct val="100000"/>
              <a:buFont typeface="Arial" panose="020B0604020202020204" pitchFamily="34" charset="0"/>
              <a:buChar char="•"/>
            </a:pPr>
            <a:r>
              <a:rPr lang="en-US" altLang="en-US" sz="1400" dirty="0">
                <a:latin typeface="+mn-lt"/>
              </a:rPr>
              <a:t>Paul Player is 22 years old</a:t>
            </a:r>
          </a:p>
          <a:p>
            <a:pPr lvl="2" indent="-228600" defTabSz="914400" eaLnBrk="1" hangingPunct="1">
              <a:lnSpc>
                <a:spcPct val="90000"/>
              </a:lnSpc>
              <a:spcAft>
                <a:spcPts val="600"/>
              </a:spcAft>
              <a:buSzPct val="100000"/>
              <a:buFont typeface="Arial" panose="020B0604020202020204" pitchFamily="34" charset="0"/>
              <a:buChar char="•"/>
            </a:pPr>
            <a:r>
              <a:rPr lang="en-US" altLang="en-US" sz="1400" dirty="0">
                <a:latin typeface="+mn-lt"/>
              </a:rPr>
              <a:t>He works a construction job 5 days each week</a:t>
            </a:r>
          </a:p>
          <a:p>
            <a:pPr lvl="2" indent="-228600" defTabSz="914400" eaLnBrk="1" hangingPunct="1">
              <a:lnSpc>
                <a:spcPct val="90000"/>
              </a:lnSpc>
              <a:spcAft>
                <a:spcPts val="600"/>
              </a:spcAft>
              <a:buSzPct val="100000"/>
              <a:buFont typeface="Arial" panose="020B0604020202020204" pitchFamily="34" charset="0"/>
              <a:buChar char="•"/>
            </a:pPr>
            <a:r>
              <a:rPr lang="en-US" altLang="en-US" sz="1400" dirty="0">
                <a:latin typeface="+mn-lt"/>
              </a:rPr>
              <a:t>He is single.</a:t>
            </a:r>
          </a:p>
          <a:p>
            <a:pPr lvl="2" indent="-228600" defTabSz="914400" eaLnBrk="1" hangingPunct="1">
              <a:lnSpc>
                <a:spcPct val="90000"/>
              </a:lnSpc>
              <a:spcAft>
                <a:spcPts val="600"/>
              </a:spcAft>
              <a:buSzPct val="100000"/>
              <a:buFont typeface="Arial" panose="020B0604020202020204" pitchFamily="34" charset="0"/>
              <a:buChar char="•"/>
            </a:pPr>
            <a:r>
              <a:rPr lang="en-US" altLang="en-US" sz="1400" dirty="0">
                <a:latin typeface="+mn-lt"/>
              </a:rPr>
              <a:t>He lives with his parents.</a:t>
            </a:r>
          </a:p>
          <a:p>
            <a:pPr lvl="2" indent="-228600" defTabSz="914400" eaLnBrk="1" hangingPunct="1">
              <a:lnSpc>
                <a:spcPct val="90000"/>
              </a:lnSpc>
              <a:spcAft>
                <a:spcPts val="600"/>
              </a:spcAft>
              <a:buSzPct val="100000"/>
              <a:buFont typeface="Arial" panose="020B0604020202020204" pitchFamily="34" charset="0"/>
              <a:buChar char="•"/>
            </a:pPr>
            <a:r>
              <a:rPr lang="en-US" altLang="en-US" sz="1400" dirty="0">
                <a:latin typeface="+mn-lt"/>
              </a:rPr>
              <a:t>He has been with the team for 4 seasons.</a:t>
            </a:r>
          </a:p>
        </p:txBody>
      </p:sp>
      <p:sp>
        <p:nvSpPr>
          <p:cNvPr id="93" name="Rectangle 9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erson holding a baseball bat&#10;&#10;Description automatically generated">
            <a:extLst>
              <a:ext uri="{FF2B5EF4-FFF2-40B4-BE49-F238E27FC236}">
                <a16:creationId xmlns:a16="http://schemas.microsoft.com/office/drawing/2014/main" id="{8754AA12-C391-B349-A5D8-65F03F15278E}"/>
              </a:ext>
            </a:extLst>
          </p:cNvPr>
          <p:cNvPicPr/>
          <p:nvPr/>
        </p:nvPicPr>
        <p:blipFill rotWithShape="1">
          <a:blip r:embed="rId2" cstate="print">
            <a:extLst>
              <a:ext uri="{28A0092B-C50C-407E-A947-70E740481C1C}">
                <a14:useLocalDpi xmlns:a14="http://schemas.microsoft.com/office/drawing/2010/main" val="0"/>
              </a:ext>
            </a:extLst>
          </a:blip>
          <a:srcRect t="10568" r="-2" b="14304"/>
          <a:stretch/>
        </p:blipFill>
        <p:spPr>
          <a:xfrm>
            <a:off x="5977788" y="799352"/>
            <a:ext cx="5425410" cy="5259296"/>
          </a:xfrm>
          <a:prstGeom prst="rect">
            <a:avLst/>
          </a:prstGeom>
        </p:spPr>
      </p:pic>
      <p:sp>
        <p:nvSpPr>
          <p:cNvPr id="4" name="Rectangle 2">
            <a:extLst>
              <a:ext uri="{FF2B5EF4-FFF2-40B4-BE49-F238E27FC236}">
                <a16:creationId xmlns:a16="http://schemas.microsoft.com/office/drawing/2014/main" id="{16DB0023-E833-FC4A-993D-F65C09876F1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00407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03" name="Rectangle 10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Rectangle 10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398F4-560B-F042-A69A-763DFC0AE597}"/>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300" i="1" kern="1200" dirty="0">
                <a:solidFill>
                  <a:schemeClr val="tx1"/>
                </a:solidFill>
                <a:latin typeface="Impact" panose="020B0806030902050204" pitchFamily="34" charset="0"/>
              </a:rPr>
              <a:t>PERSONAS – DATA </a:t>
            </a:r>
            <a:r>
              <a:rPr lang="en-US" sz="3300" i="1" dirty="0">
                <a:latin typeface="Impact" panose="020B0806030902050204" pitchFamily="34" charset="0"/>
              </a:rPr>
              <a:t>CONSUMERS</a:t>
            </a:r>
            <a:endParaRPr lang="en-US" sz="3300" i="1" kern="1200" dirty="0">
              <a:solidFill>
                <a:schemeClr val="tx1"/>
              </a:solidFill>
              <a:latin typeface="Impact" panose="020B0806030902050204" pitchFamily="34" charset="0"/>
            </a:endParaRPr>
          </a:p>
        </p:txBody>
      </p:sp>
      <p:sp>
        <p:nvSpPr>
          <p:cNvPr id="5" name="Rectangle 3">
            <a:extLst>
              <a:ext uri="{FF2B5EF4-FFF2-40B4-BE49-F238E27FC236}">
                <a16:creationId xmlns:a16="http://schemas.microsoft.com/office/drawing/2014/main" id="{56033436-2858-A940-944D-BC50D2113E51}"/>
              </a:ext>
            </a:extLst>
          </p:cNvPr>
          <p:cNvSpPr>
            <a:spLocks noChangeArrowheads="1"/>
          </p:cNvSpPr>
          <p:nvPr/>
        </p:nvSpPr>
        <p:spPr bwMode="auto">
          <a:xfrm>
            <a:off x="838201" y="1909721"/>
            <a:ext cx="5796218" cy="45825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lvl1pPr eaLnBrk="0" fontAlgn="base" hangingPunct="0">
              <a:spcBef>
                <a:spcPct val="0"/>
              </a:spcBef>
              <a:spcAft>
                <a:spcPct val="0"/>
              </a:spcAft>
              <a:tabLst>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pPr marL="171450" lvl="0" indent="-228600" defTabSz="914400" eaLnBrk="1" hangingPunct="1">
              <a:lnSpc>
                <a:spcPct val="90000"/>
              </a:lnSpc>
              <a:spcAft>
                <a:spcPts val="600"/>
              </a:spcAft>
              <a:buFont typeface="Arial" panose="020B0604020202020204" pitchFamily="34" charset="0"/>
              <a:buChar char="•"/>
            </a:pPr>
            <a:r>
              <a:rPr lang="en-US" altLang="en-US" sz="1200" dirty="0">
                <a:latin typeface="+mn-lt"/>
              </a:rPr>
              <a:t>Perry Player – Parry is a player for the Utah Bears. He is very similar to Paul with one exception. Perry is very into modern communication on both his desktop and mobile devices. He is comfortable with means of communication like Slack, Hangouts, etc. He s frustrated that players like Paul make communication hard and would except any solution that just gets people to the batting cage on time.</a:t>
            </a:r>
          </a:p>
          <a:p>
            <a:pPr marL="1085850" lvl="2" indent="-228600" defTabSz="914400" eaLnBrk="1" hangingPunct="1">
              <a:lnSpc>
                <a:spcPct val="90000"/>
              </a:lnSpc>
              <a:spcAft>
                <a:spcPts val="600"/>
              </a:spcAft>
              <a:buFont typeface="Arial" panose="020B0604020202020204" pitchFamily="34" charset="0"/>
              <a:buChar char="•"/>
            </a:pPr>
            <a:r>
              <a:rPr lang="en-US" altLang="en-US" sz="1200" dirty="0">
                <a:latin typeface="+mn-lt"/>
              </a:rPr>
              <a:t>Perry Player is 30 years old</a:t>
            </a:r>
          </a:p>
          <a:p>
            <a:pPr marL="1085850" lvl="2" indent="-228600" defTabSz="914400" eaLnBrk="1" hangingPunct="1">
              <a:lnSpc>
                <a:spcPct val="90000"/>
              </a:lnSpc>
              <a:spcAft>
                <a:spcPts val="600"/>
              </a:spcAft>
              <a:buFont typeface="Arial" panose="020B0604020202020204" pitchFamily="34" charset="0"/>
              <a:buChar char="•"/>
            </a:pPr>
            <a:r>
              <a:rPr lang="en-US" altLang="en-US" sz="1200" dirty="0">
                <a:latin typeface="+mn-lt"/>
              </a:rPr>
              <a:t>He owns a small business selling and repairing motorcycles</a:t>
            </a:r>
          </a:p>
          <a:p>
            <a:pPr marL="1085850" lvl="2" indent="-228600" defTabSz="914400" eaLnBrk="1" hangingPunct="1">
              <a:lnSpc>
                <a:spcPct val="90000"/>
              </a:lnSpc>
              <a:spcAft>
                <a:spcPts val="600"/>
              </a:spcAft>
              <a:buFont typeface="Arial" panose="020B0604020202020204" pitchFamily="34" charset="0"/>
              <a:buChar char="•"/>
            </a:pPr>
            <a:r>
              <a:rPr lang="en-US" altLang="en-US" sz="1200" dirty="0">
                <a:latin typeface="+mn-lt"/>
              </a:rPr>
              <a:t>He lives in an apartment with friends.</a:t>
            </a:r>
          </a:p>
          <a:p>
            <a:pPr marL="1085850" lvl="2" indent="-228600" defTabSz="914400" eaLnBrk="1" hangingPunct="1">
              <a:lnSpc>
                <a:spcPct val="90000"/>
              </a:lnSpc>
              <a:spcAft>
                <a:spcPts val="600"/>
              </a:spcAft>
              <a:buFont typeface="Arial" panose="020B0604020202020204" pitchFamily="34" charset="0"/>
              <a:buChar char="•"/>
            </a:pPr>
            <a:r>
              <a:rPr lang="en-US" altLang="en-US" sz="1200" dirty="0">
                <a:latin typeface="+mn-lt"/>
              </a:rPr>
              <a:t>He has been with the team for 2 seasons</a:t>
            </a:r>
          </a:p>
          <a:p>
            <a:pPr marL="1085850" lvl="2" indent="-228600" defTabSz="914400" eaLnBrk="1" hangingPunct="1">
              <a:lnSpc>
                <a:spcPct val="90000"/>
              </a:lnSpc>
              <a:spcAft>
                <a:spcPts val="600"/>
              </a:spcAft>
              <a:buFont typeface="Arial" panose="020B0604020202020204" pitchFamily="34" charset="0"/>
              <a:buChar char="•"/>
            </a:pPr>
            <a:r>
              <a:rPr lang="en-US" altLang="en-US" sz="1200" dirty="0">
                <a:latin typeface="+mn-lt"/>
              </a:rPr>
              <a:t>Perry played Triple A baseball</a:t>
            </a:r>
          </a:p>
          <a:p>
            <a:pPr marL="285750" indent="-228600" defTabSz="914400" eaLnBrk="1" hangingPunct="1">
              <a:lnSpc>
                <a:spcPct val="90000"/>
              </a:lnSpc>
              <a:spcAft>
                <a:spcPts val="600"/>
              </a:spcAft>
              <a:buFont typeface="Arial" panose="020B0604020202020204" pitchFamily="34" charset="0"/>
              <a:buChar char="•"/>
            </a:pPr>
            <a:r>
              <a:rPr lang="en-US" altLang="en-US" sz="1200" dirty="0">
                <a:latin typeface="+mn-lt"/>
              </a:rPr>
              <a:t>Frank </a:t>
            </a:r>
            <a:r>
              <a:rPr lang="en-US" sz="1200" dirty="0">
                <a:latin typeface="+mn-lt"/>
              </a:rPr>
              <a:t>Fan – Frank is a fan and family member of Paul Player. Frank wants to support Paul in his pursuit of baseball, but because of the current communication model, he doesn’t know the schedule or Paul’s stats. This limits his ability to support his family member in the way that he would like. Frank doesn’t expect the team coaching staff to loop him into conversations, and Paul just isn’t the type of person to do so. He would love a place he could look up the schedule of events, or even how Paul did in a game so that he can support his family how he wishes.</a:t>
            </a:r>
          </a:p>
          <a:p>
            <a:pPr marL="1200150" lvl="2" indent="-228600" defTabSz="914400" eaLnBrk="1" hangingPunct="1">
              <a:lnSpc>
                <a:spcPct val="90000"/>
              </a:lnSpc>
              <a:spcAft>
                <a:spcPts val="600"/>
              </a:spcAft>
              <a:buFont typeface="Arial" panose="020B0604020202020204" pitchFamily="34" charset="0"/>
              <a:buChar char="•"/>
            </a:pPr>
            <a:r>
              <a:rPr lang="en-US" sz="1200" dirty="0">
                <a:latin typeface="+mn-lt"/>
              </a:rPr>
              <a:t>Frank Fan is 55 years old.</a:t>
            </a:r>
          </a:p>
          <a:p>
            <a:pPr marL="1200150" lvl="2" indent="-228600" defTabSz="914400" eaLnBrk="1" hangingPunct="1">
              <a:lnSpc>
                <a:spcPct val="90000"/>
              </a:lnSpc>
              <a:spcAft>
                <a:spcPts val="600"/>
              </a:spcAft>
              <a:buFont typeface="Arial" panose="020B0604020202020204" pitchFamily="34" charset="0"/>
              <a:buChar char="•"/>
            </a:pPr>
            <a:r>
              <a:rPr lang="en-US" sz="1200" dirty="0">
                <a:latin typeface="+mn-lt"/>
              </a:rPr>
              <a:t>He is Paul Player’s father.</a:t>
            </a:r>
          </a:p>
          <a:p>
            <a:pPr marL="1200150" lvl="2" indent="-228600" defTabSz="914400" eaLnBrk="1" hangingPunct="1">
              <a:lnSpc>
                <a:spcPct val="90000"/>
              </a:lnSpc>
              <a:spcAft>
                <a:spcPts val="600"/>
              </a:spcAft>
              <a:buFont typeface="Arial" panose="020B0604020202020204" pitchFamily="34" charset="0"/>
              <a:buChar char="•"/>
            </a:pPr>
            <a:r>
              <a:rPr lang="en-US" sz="1200" dirty="0">
                <a:latin typeface="+mn-lt"/>
              </a:rPr>
              <a:t>He works full time at a car dealership in the service department.</a:t>
            </a:r>
          </a:p>
          <a:p>
            <a:pPr marL="1200150" lvl="2" indent="-228600" defTabSz="914400" eaLnBrk="1" hangingPunct="1">
              <a:lnSpc>
                <a:spcPct val="90000"/>
              </a:lnSpc>
              <a:spcAft>
                <a:spcPts val="600"/>
              </a:spcAft>
              <a:buFont typeface="Arial" panose="020B0604020202020204" pitchFamily="34" charset="0"/>
              <a:buChar char="•"/>
            </a:pPr>
            <a:r>
              <a:rPr lang="en-US" sz="1200" dirty="0">
                <a:latin typeface="+mn-lt"/>
              </a:rPr>
              <a:t>He is married and has 3 children.</a:t>
            </a:r>
          </a:p>
          <a:p>
            <a:pPr marL="1200150" lvl="2" indent="-228600" defTabSz="914400" eaLnBrk="1" hangingPunct="1">
              <a:lnSpc>
                <a:spcPct val="90000"/>
              </a:lnSpc>
              <a:spcAft>
                <a:spcPts val="600"/>
              </a:spcAft>
              <a:buFont typeface="Arial" panose="020B0604020202020204" pitchFamily="34" charset="0"/>
              <a:buChar char="•"/>
            </a:pPr>
            <a:r>
              <a:rPr lang="en-US" sz="1200" dirty="0">
                <a:latin typeface="+mn-lt"/>
              </a:rPr>
              <a:t>He has coached Paul since childhood.</a:t>
            </a:r>
          </a:p>
        </p:txBody>
      </p:sp>
      <p:pic>
        <p:nvPicPr>
          <p:cNvPr id="14" name="Picture 3" descr="A picture containing baseball, player, person, outdoor&#10;&#10;Description automatically generated">
            <a:extLst>
              <a:ext uri="{FF2B5EF4-FFF2-40B4-BE49-F238E27FC236}">
                <a16:creationId xmlns:a16="http://schemas.microsoft.com/office/drawing/2014/main" id="{ECA06725-BB79-6A41-A6ED-5733295FE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35" b="36893"/>
          <a:stretch/>
        </p:blipFill>
        <p:spPr bwMode="auto">
          <a:xfrm>
            <a:off x="6788383" y="613148"/>
            <a:ext cx="4565417" cy="26791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erson wearing a blue hat&#10;&#10;Description automatically generated">
            <a:extLst>
              <a:ext uri="{FF2B5EF4-FFF2-40B4-BE49-F238E27FC236}">
                <a16:creationId xmlns:a16="http://schemas.microsoft.com/office/drawing/2014/main" id="{4B1E7EB9-1F21-764B-BA63-42D88547E26C}"/>
              </a:ext>
            </a:extLst>
          </p:cNvPr>
          <p:cNvPicPr/>
          <p:nvPr/>
        </p:nvPicPr>
        <p:blipFill rotWithShape="1">
          <a:blip r:embed="rId3">
            <a:extLst>
              <a:ext uri="{28A0092B-C50C-407E-A947-70E740481C1C}">
                <a14:useLocalDpi xmlns:a14="http://schemas.microsoft.com/office/drawing/2010/main" val="0"/>
              </a:ext>
            </a:extLst>
          </a:blip>
          <a:srcRect t="4652" r="4" b="1456"/>
          <a:stretch/>
        </p:blipFill>
        <p:spPr>
          <a:xfrm>
            <a:off x="6788383" y="3528753"/>
            <a:ext cx="4565417" cy="2679192"/>
          </a:xfrm>
          <a:prstGeom prst="rect">
            <a:avLst/>
          </a:prstGeom>
        </p:spPr>
      </p:pic>
      <p:cxnSp>
        <p:nvCxnSpPr>
          <p:cNvPr id="109" name="Straight Connector 10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16DB0023-E833-FC4A-993D-F65C09876F1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75735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4F17B7A-108C-AE40-8EE8-101209515953}"/>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i="1" kern="1200" dirty="0">
                <a:solidFill>
                  <a:schemeClr val="bg1"/>
                </a:solidFill>
                <a:latin typeface="Impact" panose="020B0806030902050204" pitchFamily="34" charset="0"/>
              </a:rPr>
              <a:t>PROBLEMS AND STORYBOARDS</a:t>
            </a:r>
          </a:p>
        </p:txBody>
      </p:sp>
      <p:sp>
        <p:nvSpPr>
          <p:cNvPr id="3" name="Text Placeholder 2">
            <a:extLst>
              <a:ext uri="{FF2B5EF4-FFF2-40B4-BE49-F238E27FC236}">
                <a16:creationId xmlns:a16="http://schemas.microsoft.com/office/drawing/2014/main" id="{B3094EFC-6D6D-184F-9DCC-CD2C0252B9D1}"/>
              </a:ext>
            </a:extLst>
          </p:cNvPr>
          <p:cNvSpPr>
            <a:spLocks noGrp="1"/>
          </p:cNvSpPr>
          <p:nvPr>
            <p:ph type="body" idx="1"/>
          </p:nvPr>
        </p:nvSpPr>
        <p:spPr>
          <a:xfrm>
            <a:off x="7792278" y="2251873"/>
            <a:ext cx="3681454" cy="2354256"/>
          </a:xfrm>
        </p:spPr>
        <p:txBody>
          <a:bodyPr vert="horz" lIns="91440" tIns="45720" rIns="91440" bIns="45720" rtlCol="0" anchor="ctr">
            <a:normAutofit/>
          </a:bodyPr>
          <a:lstStyle/>
          <a:p>
            <a:r>
              <a:rPr lang="en-US" kern="1200" dirty="0">
                <a:solidFill>
                  <a:schemeClr val="accent4"/>
                </a:solidFill>
                <a:latin typeface="+mn-lt"/>
                <a:ea typeface="+mn-ea"/>
                <a:cs typeface="+mn-cs"/>
              </a:rPr>
              <a:t>WHAT ARE WE SOLVING?</a:t>
            </a:r>
          </a:p>
        </p:txBody>
      </p:sp>
    </p:spTree>
    <p:extLst>
      <p:ext uri="{BB962C8B-B14F-4D97-AF65-F5344CB8AC3E}">
        <p14:creationId xmlns:p14="http://schemas.microsoft.com/office/powerpoint/2010/main" val="20154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182A3E2-F12F-D84E-B276-0095766FD513}"/>
              </a:ext>
            </a:extLst>
          </p:cNvPr>
          <p:cNvSpPr>
            <a:spLocks noGrp="1"/>
          </p:cNvSpPr>
          <p:nvPr>
            <p:ph type="title"/>
          </p:nvPr>
        </p:nvSpPr>
        <p:spPr>
          <a:xfrm>
            <a:off x="841249" y="5529884"/>
            <a:ext cx="5802656" cy="1096331"/>
          </a:xfrm>
        </p:spPr>
        <p:txBody>
          <a:bodyPr>
            <a:normAutofit/>
          </a:bodyPr>
          <a:lstStyle/>
          <a:p>
            <a:r>
              <a:rPr lang="en-US" sz="4000" i="1">
                <a:solidFill>
                  <a:srgbClr val="303030"/>
                </a:solidFill>
                <a:latin typeface="Impact" panose="020B0806030902050204" pitchFamily="34" charset="0"/>
              </a:rPr>
              <a:t>PROBLEMS</a:t>
            </a:r>
          </a:p>
        </p:txBody>
      </p:sp>
      <p:sp>
        <p:nvSpPr>
          <p:cNvPr id="3" name="Content Placeholder 2">
            <a:extLst>
              <a:ext uri="{FF2B5EF4-FFF2-40B4-BE49-F238E27FC236}">
                <a16:creationId xmlns:a16="http://schemas.microsoft.com/office/drawing/2014/main" id="{73E705D6-8E27-A244-884A-DB6AC6F4E86C}"/>
              </a:ext>
            </a:extLst>
          </p:cNvPr>
          <p:cNvSpPr>
            <a:spLocks noGrp="1"/>
          </p:cNvSpPr>
          <p:nvPr>
            <p:ph idx="1"/>
          </p:nvPr>
        </p:nvSpPr>
        <p:spPr>
          <a:xfrm>
            <a:off x="841248" y="731520"/>
            <a:ext cx="5802657" cy="4254137"/>
          </a:xfrm>
        </p:spPr>
        <p:txBody>
          <a:bodyPr anchor="ctr">
            <a:normAutofit/>
          </a:bodyPr>
          <a:lstStyle/>
          <a:p>
            <a:r>
              <a:rPr lang="en-US" sz="2000" dirty="0"/>
              <a:t>MVP Problems</a:t>
            </a:r>
          </a:p>
          <a:p>
            <a:pPr lvl="1"/>
            <a:r>
              <a:rPr lang="en-US" sz="1600" dirty="0"/>
              <a:t>NO SINGLE SOURCE OF TRUTH</a:t>
            </a:r>
          </a:p>
          <a:p>
            <a:pPr lvl="1"/>
            <a:r>
              <a:rPr lang="en-US" sz="1600" dirty="0"/>
              <a:t>COMMUNICATION IS CONSTANT AND TEDIOUS WITH ALL MEMBERS OF THE TEAM</a:t>
            </a:r>
          </a:p>
          <a:p>
            <a:pPr lvl="1"/>
            <a:r>
              <a:rPr lang="en-US" sz="1600" dirty="0"/>
              <a:t>FANS AND FAMILY OF THE TEAM ARE RELIANT ON A GAME OF ‘TELEPHONE’</a:t>
            </a:r>
          </a:p>
          <a:p>
            <a:r>
              <a:rPr lang="en-US" sz="2000" dirty="0"/>
              <a:t>Stretch Problems</a:t>
            </a:r>
          </a:p>
          <a:p>
            <a:pPr lvl="1"/>
            <a:r>
              <a:rPr lang="en-US" sz="1600" dirty="0"/>
              <a:t>STATS ARE NOT LOCATED IN A SINGLE PLACE</a:t>
            </a:r>
          </a:p>
          <a:p>
            <a:pPr lvl="1"/>
            <a:r>
              <a:rPr lang="en-US" sz="1600" dirty="0"/>
              <a:t>STATS ARE HARD TO COMMUNICATE, COMPARE, AND DISCUSS</a:t>
            </a:r>
          </a:p>
          <a:p>
            <a:pPr lvl="1"/>
            <a:r>
              <a:rPr lang="en-US" sz="1600" dirty="0"/>
              <a:t>STATS ARE ONLY AVAILABLE VIA EMAILED DOCUMENT</a:t>
            </a:r>
          </a:p>
        </p:txBody>
      </p:sp>
      <p:pic>
        <p:nvPicPr>
          <p:cNvPr id="7" name="Graphic 6" descr="User Network">
            <a:extLst>
              <a:ext uri="{FF2B5EF4-FFF2-40B4-BE49-F238E27FC236}">
                <a16:creationId xmlns:a16="http://schemas.microsoft.com/office/drawing/2014/main" id="{BEBB33DC-8CFB-4424-A3D0-0B2F14EB4D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4" y="853449"/>
            <a:ext cx="4008102" cy="4008102"/>
          </a:xfrm>
          <a:prstGeom prst="rect">
            <a:avLst/>
          </a:prstGeom>
        </p:spPr>
      </p:pic>
    </p:spTree>
    <p:extLst>
      <p:ext uri="{BB962C8B-B14F-4D97-AF65-F5344CB8AC3E}">
        <p14:creationId xmlns:p14="http://schemas.microsoft.com/office/powerpoint/2010/main" val="26707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AB15-CEEF-0549-81CC-4522F33135EB}"/>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MVP Storyboards</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08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7531C7E-F113-CB4E-91E6-7EF6B973FB7A}"/>
              </a:ext>
            </a:extLst>
          </p:cNvPr>
          <p:cNvSpPr>
            <a:spLocks noGrp="1"/>
          </p:cNvSpPr>
          <p:nvPr>
            <p:ph type="title"/>
          </p:nvPr>
        </p:nvSpPr>
        <p:spPr>
          <a:xfrm>
            <a:off x="767290" y="1166932"/>
            <a:ext cx="3582073" cy="4279709"/>
          </a:xfrm>
        </p:spPr>
        <p:txBody>
          <a:bodyPr anchor="ctr">
            <a:normAutofit/>
          </a:bodyPr>
          <a:lstStyle/>
          <a:p>
            <a:r>
              <a:rPr lang="en-US" sz="4800" i="1">
                <a:solidFill>
                  <a:schemeClr val="bg1"/>
                </a:solidFill>
                <a:latin typeface="Impact" panose="020B0806030902050204" pitchFamily="34" charset="0"/>
              </a:rPr>
              <a:t>PROBLEM #1 – NO SINGLE SOURCE OF TRUTH</a:t>
            </a:r>
          </a:p>
        </p:txBody>
      </p:sp>
      <p:sp>
        <p:nvSpPr>
          <p:cNvPr id="3" name="Content Placeholder 2">
            <a:extLst>
              <a:ext uri="{FF2B5EF4-FFF2-40B4-BE49-F238E27FC236}">
                <a16:creationId xmlns:a16="http://schemas.microsoft.com/office/drawing/2014/main" id="{C54DBEF0-A650-3F40-9564-FAE357494091}"/>
              </a:ext>
            </a:extLst>
          </p:cNvPr>
          <p:cNvSpPr>
            <a:spLocks noGrp="1"/>
          </p:cNvSpPr>
          <p:nvPr>
            <p:ph idx="1"/>
          </p:nvPr>
        </p:nvSpPr>
        <p:spPr>
          <a:xfrm>
            <a:off x="5573864" y="1166933"/>
            <a:ext cx="5716988" cy="4279709"/>
          </a:xfrm>
        </p:spPr>
        <p:txBody>
          <a:bodyPr anchor="ctr">
            <a:normAutofit/>
          </a:bodyPr>
          <a:lstStyle/>
          <a:p>
            <a:r>
              <a:rPr lang="en-US" sz="2400" dirty="0"/>
              <a:t>WHICH PERSONAS ARE AFFECTED?</a:t>
            </a:r>
          </a:p>
          <a:p>
            <a:pPr lvl="1"/>
            <a:r>
              <a:rPr lang="en-US" dirty="0"/>
              <a:t>DISTRIBUTORS – HAVE TO REPEAT THE SAME MESSAGE OVER AND OVER RATHER THAN ONE AND DONE, LOTS OF OVERHEAD</a:t>
            </a:r>
          </a:p>
          <a:p>
            <a:pPr lvl="1"/>
            <a:r>
              <a:rPr lang="en-US" dirty="0"/>
              <a:t>DISTRIBUTORS AND CONSUMERS – NEED THE INFO THEMSELVES, AND THEN HAVE TO PASS IT ON WITH ACCURACY AND INTENT. THERE ARE OFTEN LAPSES IN BOTH.</a:t>
            </a:r>
          </a:p>
          <a:p>
            <a:pPr lvl="1"/>
            <a:r>
              <a:rPr lang="en-US" dirty="0"/>
              <a:t>CONSUMERS – NEED THE INFO, AND CANNOT GET IT WHEN THEY NEED IT</a:t>
            </a:r>
          </a:p>
        </p:txBody>
      </p:sp>
    </p:spTree>
    <p:extLst>
      <p:ext uri="{BB962C8B-B14F-4D97-AF65-F5344CB8AC3E}">
        <p14:creationId xmlns:p14="http://schemas.microsoft.com/office/powerpoint/2010/main" val="514066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0</TotalTime>
  <Words>1710</Words>
  <Application>Microsoft Macintosh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Impact</vt:lpstr>
      <vt:lpstr>Office Theme</vt:lpstr>
      <vt:lpstr>Utah Bears Baseball</vt:lpstr>
      <vt:lpstr>PERONAS</vt:lpstr>
      <vt:lpstr>PERSONAS – DATA DISTRIBUTORS</vt:lpstr>
      <vt:lpstr>PERSONAS – DATA DISTRIBUTORS</vt:lpstr>
      <vt:lpstr>PERSONAS – DATA CONSUMERS</vt:lpstr>
      <vt:lpstr>PROBLEMS AND STORYBOARDS</vt:lpstr>
      <vt:lpstr>PROBLEMS</vt:lpstr>
      <vt:lpstr>MVP Storyboards</vt:lpstr>
      <vt:lpstr>PROBLEM #1 – NO SINGLE SOURCE OF TRUTH</vt:lpstr>
      <vt:lpstr>PROBLEM #1 – NO SINGLE SOURCE OF TRUTH STORYBOARDS</vt:lpstr>
      <vt:lpstr>PROBLEM #1 – NO SINGLE SOURCE OF TRUTH STORYBOARDS</vt:lpstr>
      <vt:lpstr>PROBLEMS #2 &amp; 3 - COMMUNICATION IS CONSTANT AND TEDIOUS WITH ALL MEMBERS OF THE TEAM | FANS AND FAMILY OF THE TEAM ARE RELIANT ON A GAME OF ‘TELEPHONE’</vt:lpstr>
      <vt:lpstr>PROBLEM #2 – COMMUNICATION IS CONSTANT AND TEDIOUS WITH ALL MEMBERS OF THE TEAM STORYBOARDS</vt:lpstr>
      <vt:lpstr>PROBLEM #3 – FANS AND FAMILY OF THE TEAM ARE RELIANT ON A GAME OF ‘TELEPHONE’ STORYBOARDS </vt:lpstr>
      <vt:lpstr>Stretch Goal Storyboards</vt:lpstr>
      <vt:lpstr>PROBLEM #1 – NO SINGLE SOURCE OF TRUTH STORYBOARDS</vt:lpstr>
      <vt:lpstr>PROBLEM #1 – NO SINGLE SOURCE OF TRUTH STORYBOARDS</vt:lpstr>
      <vt:lpstr>PROBLEMS #2 &amp; 3 - COMMUNICATION IS CONSTANT AND TEDIOUS WITH ALL MEMBERS OF THE TEAM | FANS AND FAMILY OF THE TEAM ARE RELIANT ON A GAME OF ‘TELEPHONE’</vt:lpstr>
      <vt:lpstr>PROBLEM #2 – COMMUNICATION IS CONSTANT AND TEDIOUS WITH ALL MEMBERS OF THE TEAM STORYBOARDS</vt:lpstr>
      <vt:lpstr>PROBLEM #3 – FANS AND FAMILY OF THE TEAM ARE RELIANT ON A GAME OF ‘TELEPHONE’ STORYBOARDS </vt:lpstr>
      <vt:lpstr>PROBLEM #4 ,5, &amp; 6 – STATS ARE NOT LOCATED IN ONE PLACE  |  STATS ARE HARD TO COMMUNICATE, COMPARE, AND DISCUSS | STATS ARE ONLY AVAILABLE VIA EMAILED DOCUMENT</vt:lpstr>
      <vt:lpstr>PROBLEM #4 ,5, &amp; 6 – STATS ARE NOT LOCATED IN ONE PLACE  |  STATS ARE HARD TO COMMUNICATE, COMPARE, AND DISCUSS | STATS ARE ONLY AVAILABLE VIA EMAILED DOCUMENT STORYBOARDS</vt:lpstr>
      <vt:lpstr>PROBLEM #4 ,5, &amp; 6 – STATS ARE NOT LOCATED IN ONE PLACE  |  STATS ARE HARD TO COMMUNICATE, COMPARE, AND DISCUSS | STATS ARE ONLY AVAILABLE VIA EMAILED DOCUMENT STORYBOARDS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Utah Bears Baseball</dc:title>
  <dc:creator>Porter, Eric (Brent)</dc:creator>
  <cp:lastModifiedBy>Porter, Eric (Brent)</cp:lastModifiedBy>
  <cp:revision>1</cp:revision>
  <dcterms:created xsi:type="dcterms:W3CDTF">2020-03-29T22:05:48Z</dcterms:created>
  <dcterms:modified xsi:type="dcterms:W3CDTF">2020-03-29T22:06:17Z</dcterms:modified>
</cp:coreProperties>
</file>