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0" r:id="rId3"/>
    <p:sldId id="360" r:id="rId4"/>
    <p:sldId id="340" r:id="rId5"/>
    <p:sldId id="363" r:id="rId6"/>
    <p:sldId id="366" r:id="rId7"/>
    <p:sldId id="345" r:id="rId8"/>
    <p:sldId id="367" r:id="rId9"/>
    <p:sldId id="364" r:id="rId10"/>
    <p:sldId id="346" r:id="rId11"/>
    <p:sldId id="343" r:id="rId12"/>
    <p:sldId id="365" r:id="rId13"/>
    <p:sldId id="354" r:id="rId14"/>
    <p:sldId id="342" r:id="rId15"/>
    <p:sldId id="348" r:id="rId16"/>
    <p:sldId id="349" r:id="rId17"/>
    <p:sldId id="352" r:id="rId18"/>
    <p:sldId id="368" r:id="rId19"/>
    <p:sldId id="369" r:id="rId20"/>
    <p:sldId id="355" r:id="rId21"/>
    <p:sldId id="358" r:id="rId22"/>
    <p:sldId id="359" r:id="rId2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382"/>
    <a:srgbClr val="18396A"/>
    <a:srgbClr val="EFF1F5"/>
    <a:srgbClr val="C5CDD9"/>
    <a:srgbClr val="909FB7"/>
    <a:srgbClr val="090B63"/>
    <a:srgbClr val="6D8ABF"/>
    <a:srgbClr val="6D6D6D"/>
    <a:srgbClr val="315487"/>
    <a:srgbClr val="C4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3455" autoAdjust="0"/>
  </p:normalViewPr>
  <p:slideViewPr>
    <p:cSldViewPr snapToGrid="0">
      <p:cViewPr varScale="1">
        <p:scale>
          <a:sx n="101" d="100"/>
          <a:sy n="101" d="100"/>
        </p:scale>
        <p:origin x="39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36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3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27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59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01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60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7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85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1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r>
              <a:rPr lang="en-US" altLang="ko-KR" dirty="0"/>
              <a:t>Motivation</a:t>
            </a:r>
          </a:p>
          <a:p>
            <a:pPr marL="1143000" lvl="2" indent="-228600">
              <a:buAutoNum type="arabicPeriod"/>
            </a:pPr>
            <a:r>
              <a:rPr lang="en-US" altLang="ko-KR" dirty="0"/>
              <a:t>Torque Vectoring </a:t>
            </a:r>
            <a:r>
              <a:rPr lang="ko-KR" altLang="en-US" dirty="0"/>
              <a:t>위주로 재작성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문제 재기를 위주로 작성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바퀴 부분 제거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Design </a:t>
            </a:r>
            <a:r>
              <a:rPr lang="ko-KR" altLang="en-US" dirty="0"/>
              <a:t>이라는 명목으로 변경 및 재작성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Sliding Mode Control</a:t>
            </a:r>
            <a:r>
              <a:rPr lang="ko-KR" altLang="en-US" dirty="0"/>
              <a:t>에서 한번에 정리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LSTM</a:t>
            </a:r>
            <a:r>
              <a:rPr lang="ko-KR" altLang="en-US" dirty="0"/>
              <a:t>동 동일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5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18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8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3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2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3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0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4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0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8572" y="557462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2" descr="제34회 통신정보 합동학술대회">
            <a:extLst>
              <a:ext uri="{FF2B5EF4-FFF2-40B4-BE49-F238E27FC236}">
                <a16:creationId xmlns:a16="http://schemas.microsoft.com/office/drawing/2014/main" id="{605F4A71-6980-8B7E-A31B-0A238B4A67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10" y="5531941"/>
            <a:ext cx="19050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제34회 통신정보 합동학술대회">
            <a:extLst>
              <a:ext uri="{FF2B5EF4-FFF2-40B4-BE49-F238E27FC236}">
                <a16:creationId xmlns:a16="http://schemas.microsoft.com/office/drawing/2014/main" id="{194DB8F6-CA91-AD0B-F0CB-AA5875F2B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1CE390C3-F03C-275B-3EEF-EABBA47DB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EC26FABB-71C4-FC38-1A7C-D0BE518D50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7AA48B89-15D4-4DDB-1184-968F2CFAD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31" y="6114070"/>
            <a:ext cx="2050853" cy="7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60.png"/><Relationship Id="rId5" Type="http://schemas.openxmlformats.org/officeDocument/2006/relationships/image" Target="../media/image15.png"/><Relationship Id="rId15" Type="http://schemas.openxmlformats.org/officeDocument/2006/relationships/image" Target="../media/image100.png"/><Relationship Id="rId4" Type="http://schemas.openxmlformats.org/officeDocument/2006/relationships/image" Target="../media/image140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009"/>
            <a:ext cx="9144000" cy="1655762"/>
          </a:xfrm>
        </p:spPr>
        <p:txBody>
          <a:bodyPr/>
          <a:lstStyle/>
          <a:p>
            <a:r>
              <a:rPr lang="en-US" altLang="ko-KR" b="0" dirty="0"/>
              <a:t>2024. 4. 26</a:t>
            </a:r>
          </a:p>
          <a:p>
            <a:r>
              <a:rPr lang="ko-KR" altLang="en-US" b="0" dirty="0"/>
              <a:t>김진민 </a:t>
            </a:r>
            <a:r>
              <a:rPr lang="en-US" altLang="ko-KR" b="0" dirty="0"/>
              <a:t>- </a:t>
            </a:r>
            <a:r>
              <a:rPr lang="ko-KR" altLang="en-US" b="0" dirty="0"/>
              <a:t>한양대학교 미래자동차 공학과</a:t>
            </a:r>
            <a:endParaRPr lang="en-US" altLang="ko-KR" b="0" dirty="0"/>
          </a:p>
          <a:p>
            <a:r>
              <a:rPr lang="ko-KR" altLang="en-US" b="0" dirty="0"/>
              <a:t>윤상원</a:t>
            </a:r>
            <a:r>
              <a:rPr lang="en-US" altLang="ko-KR" b="0" baseline="30000" dirty="0"/>
              <a:t>*  </a:t>
            </a:r>
            <a:r>
              <a:rPr lang="en-US" altLang="ko-KR" b="0" dirty="0"/>
              <a:t>- </a:t>
            </a:r>
            <a:r>
              <a:rPr lang="ko-KR" altLang="en-US" b="0" dirty="0"/>
              <a:t>서울대학교 전자 정보 공학부</a:t>
            </a:r>
            <a:endParaRPr lang="en-US" altLang="ko-KR" b="0" dirty="0"/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2402326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LSTM </a:t>
            </a:r>
            <a:r>
              <a:rPr lang="ko-KR" altLang="en-US" sz="2200" dirty="0">
                <a:solidFill>
                  <a:schemeClr val="tx1"/>
                </a:solidFill>
              </a:rPr>
              <a:t>기반 차량 모델 불확실성 변수 예측에 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Sliding Mode Control </a:t>
            </a:r>
            <a:r>
              <a:rPr lang="ko-KR" altLang="en-US" sz="2200" dirty="0">
                <a:solidFill>
                  <a:schemeClr val="tx1"/>
                </a:solidFill>
              </a:rPr>
              <a:t>적용 가능성 연구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Tire Model</a:t>
                </a:r>
                <a:r>
                  <a:rPr lang="ko-KR" altLang="en-US" sz="2000" dirty="0"/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타이어에 작용하는 힘의 방향에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8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800" dirty="0"/>
                  <a:t> 식으로 구분 가능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타이어의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1800" dirty="0"/>
                  <a:t>는 구동계의 출력으로 예측 및 조절 가능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타이어의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800" dirty="0"/>
                  <a:t>는 차량의 방향과 실제 진행 방향의 차이 </a:t>
                </a:r>
                <a:r>
                  <a:rPr lang="en-US" altLang="ko-KR" sz="1800" dirty="0"/>
                  <a:t>Slip Angle</a:t>
                </a:r>
                <a:r>
                  <a:rPr lang="ko-KR" altLang="en-US" sz="1800" dirty="0"/>
                  <a:t>에 변화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427E4BE3-56F9-EA2D-AD3C-50A90998B711}"/>
              </a:ext>
            </a:extLst>
          </p:cNvPr>
          <p:cNvGrpSpPr/>
          <p:nvPr/>
        </p:nvGrpSpPr>
        <p:grpSpPr>
          <a:xfrm>
            <a:off x="8453455" y="3508620"/>
            <a:ext cx="2997066" cy="2840650"/>
            <a:chOff x="4457699" y="1634212"/>
            <a:chExt cx="2296723" cy="2737942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37D4C0E-531A-7184-00A5-073742849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699" y="2957513"/>
              <a:ext cx="728663" cy="112680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8DA8FC3A-DB9E-0EF1-50A8-D5D2C78353C5}"/>
                </a:ext>
              </a:extLst>
            </p:cNvPr>
            <p:cNvSpPr/>
            <p:nvPr/>
          </p:nvSpPr>
          <p:spPr>
            <a:xfrm>
              <a:off x="5186363" y="2228850"/>
              <a:ext cx="1100138" cy="728662"/>
            </a:xfrm>
            <a:custGeom>
              <a:avLst/>
              <a:gdLst>
                <a:gd name="connsiteX0" fmla="*/ 0 w 1100137"/>
                <a:gd name="connsiteY0" fmla="*/ 704850 h 704850"/>
                <a:gd name="connsiteX1" fmla="*/ 442912 w 1100137"/>
                <a:gd name="connsiteY1" fmla="*/ 219075 h 704850"/>
                <a:gd name="connsiteX2" fmla="*/ 1100137 w 1100137"/>
                <a:gd name="connsiteY2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137" h="704850">
                  <a:moveTo>
                    <a:pt x="0" y="704850"/>
                  </a:moveTo>
                  <a:cubicBezTo>
                    <a:pt x="129778" y="520700"/>
                    <a:pt x="259556" y="336550"/>
                    <a:pt x="442912" y="219075"/>
                  </a:cubicBezTo>
                  <a:cubicBezTo>
                    <a:pt x="626268" y="101600"/>
                    <a:pt x="970756" y="37306"/>
                    <a:pt x="1100137" y="0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AE1E8A6-D477-0DB4-DB60-AE46F08693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5370" y="1893092"/>
              <a:ext cx="0" cy="1638301"/>
            </a:xfrm>
            <a:prstGeom prst="line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78D4610-8B1B-6338-05F3-218A9E2CE292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1" y="1882615"/>
              <a:ext cx="0" cy="1638301"/>
            </a:xfrm>
            <a:prstGeom prst="line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192538B-8D76-52EB-CEA5-C6C508561B6E}"/>
                    </a:ext>
                  </a:extLst>
                </p:cNvPr>
                <p:cNvSpPr txBox="1"/>
                <p:nvPr/>
              </p:nvSpPr>
              <p:spPr>
                <a:xfrm>
                  <a:off x="4659258" y="2018578"/>
                  <a:ext cx="567897" cy="26197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192538B-8D76-52EB-CEA5-C6C508561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58" y="2018578"/>
                  <a:ext cx="567897" cy="261971"/>
                </a:xfrm>
                <a:prstGeom prst="rect">
                  <a:avLst/>
                </a:prstGeom>
                <a:blipFill>
                  <a:blip r:embed="rId4"/>
                  <a:stretch>
                    <a:fillRect b="-681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2254693-0864-8D37-743E-914EAF3A7737}"/>
                    </a:ext>
                  </a:extLst>
                </p:cNvPr>
                <p:cNvSpPr txBox="1"/>
                <p:nvPr/>
              </p:nvSpPr>
              <p:spPr>
                <a:xfrm>
                  <a:off x="5451402" y="1997542"/>
                  <a:ext cx="922722" cy="26197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𝑇𝑟𝑎𝑛𝑠𝑖𝑡𝑖𝑜𝑛𝑎𝑙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2254693-0864-8D37-743E-914EAF3A7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402" y="1997542"/>
                  <a:ext cx="922722" cy="261971"/>
                </a:xfrm>
                <a:prstGeom prst="rect">
                  <a:avLst/>
                </a:prstGeom>
                <a:blipFill>
                  <a:blip r:embed="rId5"/>
                  <a:stretch>
                    <a:fillRect b="-4444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08BBA09-8B4C-772E-8D63-9ED7290B164A}"/>
                </a:ext>
              </a:extLst>
            </p:cNvPr>
            <p:cNvGrpSpPr/>
            <p:nvPr/>
          </p:nvGrpSpPr>
          <p:grpSpPr>
            <a:xfrm>
              <a:off x="4457700" y="1634212"/>
              <a:ext cx="2296722" cy="2737942"/>
              <a:chOff x="4457700" y="1634212"/>
              <a:chExt cx="2296722" cy="2737942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381B201E-7AB0-E546-0A71-C932493714EB}"/>
                  </a:ext>
                </a:extLst>
              </p:cNvPr>
              <p:cNvGrpSpPr/>
              <p:nvPr/>
            </p:nvGrpSpPr>
            <p:grpSpPr>
              <a:xfrm>
                <a:off x="4457700" y="1924320"/>
                <a:ext cx="2160000" cy="2160000"/>
                <a:chOff x="4457700" y="1924320"/>
                <a:chExt cx="2160000" cy="216000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CD2B8E6E-83CB-288D-AEAE-B5A13FD04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7700" y="4084320"/>
                  <a:ext cx="21600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A024419D-063F-A8BB-D5EF-B3DD7368F1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461" y="1924320"/>
                  <a:ext cx="0" cy="21600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FB016C9-8A66-E2D7-D5FD-FDABC3EFF0FD}"/>
                      </a:ext>
                    </a:extLst>
                  </p:cNvPr>
                  <p:cNvSpPr txBox="1"/>
                  <p:nvPr/>
                </p:nvSpPr>
                <p:spPr>
                  <a:xfrm>
                    <a:off x="5853960" y="4104880"/>
                    <a:ext cx="900462" cy="267274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𝑆𝑙𝑖𝑝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𝐴𝑛𝑔𝑙𝑒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FB016C9-8A66-E2D7-D5FD-FDABC3EFF0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3960" y="4104880"/>
                    <a:ext cx="900462" cy="2672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218" b="-2444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CE86568-BBC4-00AE-EBA5-7C90642C9A33}"/>
                      </a:ext>
                    </a:extLst>
                  </p:cNvPr>
                  <p:cNvSpPr txBox="1"/>
                  <p:nvPr/>
                </p:nvSpPr>
                <p:spPr>
                  <a:xfrm>
                    <a:off x="4479660" y="1634212"/>
                    <a:ext cx="987459" cy="26197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𝐿𝑎𝑡𝑒𝑟𝑎𝑙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𝐹𝑜𝑟𝑐𝑒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CE86568-BBC4-00AE-EBA5-7C90642C9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9660" y="1634212"/>
                    <a:ext cx="987459" cy="26197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44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776F4F4-6112-2978-EA9B-A73F75AA0620}"/>
              </a:ext>
            </a:extLst>
          </p:cNvPr>
          <p:cNvGrpSpPr/>
          <p:nvPr/>
        </p:nvGrpSpPr>
        <p:grpSpPr>
          <a:xfrm>
            <a:off x="3641546" y="3552067"/>
            <a:ext cx="3880661" cy="2599365"/>
            <a:chOff x="995242" y="3323376"/>
            <a:chExt cx="4256624" cy="2810408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53291C5-94B8-BCC6-5440-F17637145EE6}"/>
                </a:ext>
              </a:extLst>
            </p:cNvPr>
            <p:cNvGrpSpPr/>
            <p:nvPr/>
          </p:nvGrpSpPr>
          <p:grpSpPr>
            <a:xfrm>
              <a:off x="3199294" y="3323376"/>
              <a:ext cx="2052572" cy="2810408"/>
              <a:chOff x="5510273" y="3117933"/>
              <a:chExt cx="1997531" cy="3073547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DC5FBCF-5E57-B401-6BC1-AC8C0B4D7545}"/>
                  </a:ext>
                </a:extLst>
              </p:cNvPr>
              <p:cNvGrpSpPr/>
              <p:nvPr/>
            </p:nvGrpSpPr>
            <p:grpSpPr>
              <a:xfrm>
                <a:off x="5510273" y="3117933"/>
                <a:ext cx="1997531" cy="2540565"/>
                <a:chOff x="5322038" y="683490"/>
                <a:chExt cx="2181190" cy="2764073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35D82A98-3179-AAAD-A79D-9645ADCD49AA}"/>
                    </a:ext>
                  </a:extLst>
                </p:cNvPr>
                <p:cNvGrpSpPr/>
                <p:nvPr/>
              </p:nvGrpSpPr>
              <p:grpSpPr>
                <a:xfrm>
                  <a:off x="5322038" y="683490"/>
                  <a:ext cx="2181190" cy="2764073"/>
                  <a:chOff x="5322038" y="683490"/>
                  <a:chExt cx="2181190" cy="2764073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F7059D63-0E0D-B745-7E71-2B9C29DAC079}"/>
                      </a:ext>
                    </a:extLst>
                  </p:cNvPr>
                  <p:cNvSpPr/>
                  <p:nvPr/>
                </p:nvSpPr>
                <p:spPr>
                  <a:xfrm rot="14111534">
                    <a:off x="5510121" y="246999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E3179D7D-8F25-001D-7813-948867150D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384800" y="683490"/>
                    <a:ext cx="813491" cy="19743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F5E8B8B7-E761-FD90-76D1-872982F6E0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13054" y="683490"/>
                        <a:ext cx="1990174" cy="3662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𝐷𝑖𝑟𝑒𝑐𝑡𝑖𝑜𝑛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𝑀𝑜𝑡𝑖𝑜𝑛</m:t>
                              </m:r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F5E8B8B7-E761-FD90-76D1-872982F6E05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13054" y="683490"/>
                        <a:ext cx="1990174" cy="36620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3214"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원호 37">
                    <a:extLst>
                      <a:ext uri="{FF2B5EF4-FFF2-40B4-BE49-F238E27FC236}">
                        <a16:creationId xmlns:a16="http://schemas.microsoft.com/office/drawing/2014/main" id="{D86CCE1B-FD33-7C1D-9935-BD77EFCA6F2C}"/>
                      </a:ext>
                    </a:extLst>
                  </p:cNvPr>
                  <p:cNvSpPr/>
                  <p:nvPr/>
                </p:nvSpPr>
                <p:spPr>
                  <a:xfrm rot="3506336">
                    <a:off x="5466610" y="1500666"/>
                    <a:ext cx="505287" cy="573912"/>
                  </a:xfrm>
                  <a:prstGeom prst="arc">
                    <a:avLst>
                      <a:gd name="adj1" fmla="val 8830780"/>
                      <a:gd name="adj2" fmla="val 13149219"/>
                    </a:avLst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A5E6EEE4-C246-9FAE-2114-0E37543310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22038" y="1198995"/>
                        <a:ext cx="4112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ko-KR" altLang="en-US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BAEFE6B2-8AFD-E88B-29FF-79E92EF00CC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22038" y="1198995"/>
                        <a:ext cx="411266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0CD208F6-CE5E-915F-1466-AFC69C3E81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02494" y="2657793"/>
                    <a:ext cx="595797" cy="3693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71323F1B-27DB-BCD7-9C92-365DE97311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49882" y="2899155"/>
                      <a:ext cx="483466" cy="3912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95F5B4B2-7340-F542-20B0-482F4DE259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49882" y="2899155"/>
                      <a:ext cx="483466" cy="39126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50B3B-58D2-7EB9-2F97-A93061D07083}"/>
                  </a:ext>
                </a:extLst>
              </p:cNvPr>
              <p:cNvSpPr txBox="1"/>
              <p:nvPr/>
            </p:nvSpPr>
            <p:spPr>
              <a:xfrm>
                <a:off x="5941758" y="5883703"/>
                <a:ext cx="10134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Slip Angle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5808857-D86A-3490-E2C3-33B0CE1BF14A}"/>
                    </a:ext>
                  </a:extLst>
                </p:cNvPr>
                <p:cNvSpPr txBox="1"/>
                <p:nvPr/>
              </p:nvSpPr>
              <p:spPr>
                <a:xfrm>
                  <a:off x="995242" y="3843339"/>
                  <a:ext cx="1993048" cy="307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𝐷𝑖𝑟𝑒𝑐𝑡𝑖𝑜𝑛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5808857-D86A-3490-E2C3-33B0CE1B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42" y="3843339"/>
                  <a:ext cx="1993048" cy="307778"/>
                </a:xfrm>
                <a:prstGeom prst="rect">
                  <a:avLst/>
                </a:prstGeom>
                <a:blipFill>
                  <a:blip r:embed="rId13"/>
                  <a:stretch>
                    <a:fillRect r="-4027"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7C6BDDC-6C75-5836-7214-7C313F3B76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4690" y="3497470"/>
              <a:ext cx="1076235" cy="14686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BBA501F-A9C4-9E77-2BA2-B7D17DE1FB90}"/>
              </a:ext>
            </a:extLst>
          </p:cNvPr>
          <p:cNvGrpSpPr/>
          <p:nvPr/>
        </p:nvGrpSpPr>
        <p:grpSpPr>
          <a:xfrm>
            <a:off x="1290484" y="3508620"/>
            <a:ext cx="1904755" cy="2527411"/>
            <a:chOff x="3085758" y="824080"/>
            <a:chExt cx="4476337" cy="5195575"/>
          </a:xfrm>
        </p:grpSpPr>
        <p:pic>
          <p:nvPicPr>
            <p:cNvPr id="5" name="Picture 2" descr="승용차용 | NEXEN TIRE">
              <a:extLst>
                <a:ext uri="{FF2B5EF4-FFF2-40B4-BE49-F238E27FC236}">
                  <a16:creationId xmlns:a16="http://schemas.microsoft.com/office/drawing/2014/main" id="{47FDC6F8-35A0-9A26-249E-7086366B9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067C31D9-EB34-626B-EAB1-729EBF9ADD6D}"/>
                </a:ext>
              </a:extLst>
            </p:cNvPr>
            <p:cNvSpPr/>
            <p:nvPr/>
          </p:nvSpPr>
          <p:spPr>
            <a:xfrm rot="10057650">
              <a:off x="3259802" y="5193109"/>
              <a:ext cx="2652081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8A2C3EB-E206-ABB5-2A8E-557CA0847DDD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001040-9F98-094C-0E7E-A42240CFDD77}"/>
                    </a:ext>
                  </a:extLst>
                </p:cNvPr>
                <p:cNvSpPr txBox="1"/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4C71C9-DF7A-F39D-EFE6-86BC67C5C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A363A8-F2B6-5A65-39A5-4C2DF5EC55AA}"/>
                    </a:ext>
                  </a:extLst>
                </p:cNvPr>
                <p:cNvSpPr txBox="1"/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BEA65A-E4DB-7D10-38A6-6AD5771BD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blipFill>
                  <a:blip r:embed="rId1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859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ADE71-C7FE-AAC4-A3DB-FC9B3E3E13F9}"/>
              </a:ext>
            </a:extLst>
          </p:cNvPr>
          <p:cNvSpPr txBox="1"/>
          <p:nvPr/>
        </p:nvSpPr>
        <p:spPr>
          <a:xfrm>
            <a:off x="8759025" y="5640904"/>
            <a:ext cx="193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Sliding Mode Control</a:t>
            </a:r>
            <a:endParaRPr lang="ko-KR" altLang="en-US" sz="14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5E95D9F-B3F2-9EF3-01BA-1778B35616F3}"/>
              </a:ext>
            </a:extLst>
          </p:cNvPr>
          <p:cNvGrpSpPr/>
          <p:nvPr/>
        </p:nvGrpSpPr>
        <p:grpSpPr>
          <a:xfrm>
            <a:off x="7813589" y="1815156"/>
            <a:ext cx="3977712" cy="3369072"/>
            <a:chOff x="7813589" y="1815156"/>
            <a:chExt cx="3977712" cy="33690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3C61E41-7BF9-CA8E-9E9E-37505F6C642E}"/>
                </a:ext>
              </a:extLst>
            </p:cNvPr>
            <p:cNvGrpSpPr/>
            <p:nvPr/>
          </p:nvGrpSpPr>
          <p:grpSpPr>
            <a:xfrm>
              <a:off x="7813589" y="1815156"/>
              <a:ext cx="3977712" cy="3369072"/>
              <a:chOff x="4460788" y="1779576"/>
              <a:chExt cx="2705830" cy="258985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CCCA082A-C674-0EDC-E2C1-C4CB72653CD6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8379686B-4AA9-1158-72B0-4A03B0182EBF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362B0836-184F-4F49-5F5E-4D3432B3BF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20DC8128-F4F2-5C28-8C81-17EE50688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F6049028-33EA-AFE5-9382-CF0BECC1D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32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id="{D4E98905-3628-A836-B0D1-78AC46BBAF02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F953967A-7F1B-6ECE-88C9-2C744C5FEDBD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D36323C-A9AC-5550-C9F0-C079EF59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순서도: 연결자 14">
                <a:extLst>
                  <a:ext uri="{FF2B5EF4-FFF2-40B4-BE49-F238E27FC236}">
                    <a16:creationId xmlns:a16="http://schemas.microsoft.com/office/drawing/2014/main" id="{FB18CFFF-8EAA-044D-958A-FDFB6C775BE6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E986A37-8EEE-AAEE-DDBA-367B77E106CD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D8C86F-7D9C-5DFA-57D5-7B0C06B1E3FA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110E059B-BC28-0C85-3672-FF79D068D4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7632E51A-0881-6D6F-1C3E-7F15EF058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28C3C212-4BD9-2317-1B2D-53042EA2D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FA3A3DC8-0350-C9B4-000B-EC3811C3D0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D006C522-AFE3-4C98-25EA-3A288F73D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22C24CB-C27D-7E4C-32D5-6AB35D158D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A73FA79-9F0E-4E6C-10DC-56CAF8681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E538F97-BF14-4753-4FF9-F984655FB47E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4BEA4780-4475-CF05-612E-46AF64704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4F858FFB-71F8-B3FA-1F79-A149BC377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855CFE7-69C9-AA59-78EE-2D1FE4828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904211E8-A8EB-AC67-A66E-6C45A9C77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B76A6C00-9BF3-2A4E-A366-19AC843D6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94F8449C-DAFA-1596-C414-DDE9E3E33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164AE60E-37B0-C52E-3E07-DAE39CDE2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Sliding Mode Control(SMC)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비선형 제어 기법 중 하나로 </a:t>
                </a:r>
                <a:r>
                  <a:rPr lang="ko-KR" altLang="en-US" sz="2000" dirty="0" err="1"/>
                  <a:t>외란</a:t>
                </a:r>
                <a:r>
                  <a:rPr lang="en-US" altLang="ko-KR" sz="2000" dirty="0"/>
                  <a:t>(Disturbance)</a:t>
                </a:r>
                <a:r>
                  <a:rPr lang="ko-KR" altLang="en-US" sz="2000" dirty="0"/>
                  <a:t>에 강함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주요 특징으로 제어하고자 하는 모델이 미끄러지면서</a:t>
                </a:r>
                <a:r>
                  <a:rPr lang="en-US" altLang="ko-KR" sz="2000" dirty="0"/>
                  <a:t>(Sliding) </a:t>
                </a:r>
                <a:r>
                  <a:rPr lang="ko-KR" altLang="en-US" sz="2000" dirty="0"/>
                  <a:t>수렴하는 </a:t>
                </a:r>
                <a:r>
                  <a:rPr lang="en-US" altLang="ko-KR" sz="2000" dirty="0"/>
                  <a:t>Sliding Surface</a:t>
                </a:r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정의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단점으로 수렴할 시 </a:t>
                </a:r>
                <a:r>
                  <a:rPr lang="en-US" altLang="ko-KR" sz="2000" dirty="0"/>
                  <a:t>Chattering</a:t>
                </a:r>
                <a:r>
                  <a:rPr lang="ko-KR" altLang="en-US" sz="2000" dirty="0"/>
                  <a:t>이라는 입력의 떨림이 발생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  <a:blipFill>
                <a:blip r:embed="rId7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79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D8B5D7-AD8C-A1A7-8690-69EB73DD7B9E}"/>
              </a:ext>
            </a:extLst>
          </p:cNvPr>
          <p:cNvSpPr txBox="1">
            <a:spLocks/>
          </p:cNvSpPr>
          <p:nvPr/>
        </p:nvSpPr>
        <p:spPr>
          <a:xfrm>
            <a:off x="796926" y="1130075"/>
            <a:ext cx="7057654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SMC </a:t>
            </a:r>
            <a:r>
              <a:rPr lang="ko-KR" altLang="en-US" sz="2400" dirty="0"/>
              <a:t>설계</a:t>
            </a:r>
          </a:p>
          <a:p>
            <a:pPr marL="457166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438EA7-0EE6-B409-82C9-CBFBF91711D2}"/>
              </a:ext>
            </a:extLst>
          </p:cNvPr>
          <p:cNvGrpSpPr/>
          <p:nvPr/>
        </p:nvGrpSpPr>
        <p:grpSpPr>
          <a:xfrm>
            <a:off x="1731981" y="2147513"/>
            <a:ext cx="3418436" cy="3571949"/>
            <a:chOff x="726141" y="2117033"/>
            <a:chExt cx="3418436" cy="35719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871AA0-893C-A8AE-2317-CE28397FA248}"/>
                </a:ext>
              </a:extLst>
            </p:cNvPr>
            <p:cNvSpPr txBox="1"/>
            <p:nvPr/>
          </p:nvSpPr>
          <p:spPr>
            <a:xfrm>
              <a:off x="1175014" y="2117033"/>
              <a:ext cx="252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Sliding Surface </a:t>
              </a:r>
              <a:r>
                <a:rPr lang="ko-KR" altLang="en-US" sz="2000" dirty="0"/>
                <a:t>설정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ABF6E-27D1-C1A7-3BBD-CCB5E30424D0}"/>
                </a:ext>
              </a:extLst>
            </p:cNvPr>
            <p:cNvSpPr txBox="1"/>
            <p:nvPr/>
          </p:nvSpPr>
          <p:spPr>
            <a:xfrm>
              <a:off x="1161357" y="4260666"/>
              <a:ext cx="2548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 </a:t>
              </a:r>
              <a:r>
                <a:rPr lang="ko-KR" altLang="en-US" sz="2000" dirty="0"/>
                <a:t>추가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20F88D-DA5B-48F9-4001-9D847922FA93}"/>
                </a:ext>
              </a:extLst>
            </p:cNvPr>
            <p:cNvSpPr txBox="1"/>
            <p:nvPr/>
          </p:nvSpPr>
          <p:spPr>
            <a:xfrm>
              <a:off x="726141" y="5288872"/>
              <a:ext cx="3418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</a:t>
              </a:r>
              <a:r>
                <a:rPr lang="ko-KR" altLang="en-US" sz="2000" dirty="0"/>
                <a:t>의 </a:t>
              </a:r>
              <a:r>
                <a:rPr lang="en-US" altLang="ko-KR" sz="2000" dirty="0"/>
                <a:t>Gain </a:t>
              </a:r>
              <a:r>
                <a:rPr lang="ko-KR" altLang="en-US" sz="2000" dirty="0"/>
                <a:t>선정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399F-D4D8-9C3A-6AF0-0E35B74A548C}"/>
                </a:ext>
              </a:extLst>
            </p:cNvPr>
            <p:cNvSpPr txBox="1"/>
            <p:nvPr/>
          </p:nvSpPr>
          <p:spPr>
            <a:xfrm>
              <a:off x="1217942" y="3193515"/>
              <a:ext cx="2345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Control Input </a:t>
              </a:r>
              <a:r>
                <a:rPr lang="ko-KR" altLang="en-US" sz="2000" dirty="0"/>
                <a:t>선정</a:t>
              </a:r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AB9BB1FC-BF3A-482D-231F-FB86E5121258}"/>
                </a:ext>
              </a:extLst>
            </p:cNvPr>
            <p:cNvSpPr/>
            <p:nvPr/>
          </p:nvSpPr>
          <p:spPr>
            <a:xfrm>
              <a:off x="2292103" y="2621182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08D990F1-34FB-5784-81AE-8D39C2472060}"/>
                </a:ext>
              </a:extLst>
            </p:cNvPr>
            <p:cNvSpPr/>
            <p:nvPr/>
          </p:nvSpPr>
          <p:spPr>
            <a:xfrm>
              <a:off x="2292103" y="3688333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E02211D7-9451-7F26-202B-DE6D70FBEAA0}"/>
                </a:ext>
              </a:extLst>
            </p:cNvPr>
            <p:cNvSpPr/>
            <p:nvPr/>
          </p:nvSpPr>
          <p:spPr>
            <a:xfrm>
              <a:off x="2292103" y="4755484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292F5C-41AA-A5ED-8838-B2C0E956AC07}"/>
              </a:ext>
            </a:extLst>
          </p:cNvPr>
          <p:cNvCxnSpPr>
            <a:cxnSpLocks/>
          </p:cNvCxnSpPr>
          <p:nvPr/>
        </p:nvCxnSpPr>
        <p:spPr>
          <a:xfrm flipH="1">
            <a:off x="5235032" y="2326419"/>
            <a:ext cx="896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814F94-6507-46FA-1CA1-AA6BF9016F5B}"/>
              </a:ext>
            </a:extLst>
          </p:cNvPr>
          <p:cNvSpPr txBox="1"/>
          <p:nvPr/>
        </p:nvSpPr>
        <p:spPr>
          <a:xfrm>
            <a:off x="6329175" y="212636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수렴하고자 하는 값을 선정해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E8F4D-893E-1EA2-C8BA-B251EC98EB69}"/>
              </a:ext>
            </a:extLst>
          </p:cNvPr>
          <p:cNvSpPr txBox="1"/>
          <p:nvPr/>
        </p:nvSpPr>
        <p:spPr>
          <a:xfrm>
            <a:off x="6329175" y="3207889"/>
            <a:ext cx="381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Sliding Surface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되는 값 선정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23E796-36D5-DEF2-6975-45A6BE382581}"/>
              </a:ext>
            </a:extLst>
          </p:cNvPr>
          <p:cNvCxnSpPr>
            <a:cxnSpLocks/>
          </p:cNvCxnSpPr>
          <p:nvPr/>
        </p:nvCxnSpPr>
        <p:spPr>
          <a:xfrm flipH="1">
            <a:off x="5235032" y="3393569"/>
            <a:ext cx="896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3C0E69-BE8C-4EBF-71EB-F3D750CD2BB0}"/>
              </a:ext>
            </a:extLst>
          </p:cNvPr>
          <p:cNvCxnSpPr>
            <a:cxnSpLocks/>
          </p:cNvCxnSpPr>
          <p:nvPr/>
        </p:nvCxnSpPr>
        <p:spPr>
          <a:xfrm flipH="1">
            <a:off x="5235032" y="4460719"/>
            <a:ext cx="896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FB7619-6C86-0CB1-4C5A-F0ADD01037D4}"/>
              </a:ext>
            </a:extLst>
          </p:cNvPr>
          <p:cNvCxnSpPr>
            <a:cxnSpLocks/>
          </p:cNvCxnSpPr>
          <p:nvPr/>
        </p:nvCxnSpPr>
        <p:spPr>
          <a:xfrm flipH="1">
            <a:off x="5235032" y="5527870"/>
            <a:ext cx="896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4DB144-3D7A-14B7-41F8-E68F763E068B}"/>
              </a:ext>
            </a:extLst>
          </p:cNvPr>
          <p:cNvSpPr txBox="1"/>
          <p:nvPr/>
        </p:nvSpPr>
        <p:spPr>
          <a:xfrm>
            <a:off x="6329175" y="5370939"/>
            <a:ext cx="436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Lyapunov </a:t>
            </a:r>
            <a:r>
              <a:rPr lang="ko-KR" altLang="en-US" dirty="0"/>
              <a:t>관점에서 </a:t>
            </a:r>
            <a:r>
              <a:rPr lang="en-US" altLang="ko-KR" dirty="0"/>
              <a:t>stable</a:t>
            </a:r>
            <a:r>
              <a:rPr lang="ko-KR" altLang="en-US" dirty="0"/>
              <a:t>한 </a:t>
            </a:r>
            <a:r>
              <a:rPr lang="en-US" altLang="ko-KR" dirty="0"/>
              <a:t>Gain </a:t>
            </a:r>
            <a:r>
              <a:rPr lang="ko-KR" altLang="en-US" dirty="0"/>
              <a:t>설정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F5EB5-1F3A-20F0-F2A8-72DEF30D638F}"/>
              </a:ext>
            </a:extLst>
          </p:cNvPr>
          <p:cNvSpPr txBox="1"/>
          <p:nvPr/>
        </p:nvSpPr>
        <p:spPr>
          <a:xfrm>
            <a:off x="6329175" y="4289414"/>
            <a:ext cx="523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외란을</a:t>
            </a:r>
            <a:r>
              <a:rPr lang="ko-KR" altLang="en-US" dirty="0"/>
              <a:t> 제거하기 위해 </a:t>
            </a:r>
            <a:r>
              <a:rPr lang="en-US" altLang="ko-KR" sz="1800" dirty="0"/>
              <a:t>Control </a:t>
            </a:r>
            <a:r>
              <a:rPr lang="en-US" altLang="ko-KR" dirty="0"/>
              <a:t>Input</a:t>
            </a:r>
            <a:r>
              <a:rPr lang="ko-KR" altLang="en-US" dirty="0"/>
              <a:t>에 항 추가 </a:t>
            </a:r>
          </a:p>
        </p:txBody>
      </p:sp>
    </p:spTree>
    <p:extLst>
      <p:ext uri="{BB962C8B-B14F-4D97-AF65-F5344CB8AC3E}">
        <p14:creationId xmlns:p14="http://schemas.microsoft.com/office/powerpoint/2010/main" val="367280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Control Input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안정적인 제어를 위해 차량의 </a:t>
                </a:r>
                <a:r>
                  <a:rPr lang="en-US" altLang="ko-KR" sz="2000" dirty="0"/>
                  <a:t>Yaw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rate(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가</a:t>
                </a:r>
                <a:r>
                  <a:rPr lang="en-US" altLang="ko-KR" sz="2000" dirty="0"/>
                  <a:t> Neutral Steer</a:t>
                </a:r>
                <a:r>
                  <a:rPr lang="ko-KR" altLang="en-US" sz="2000" dirty="0"/>
                  <a:t>가 되도록 설정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예측할 수 있느냐에 따라 컨트롤 </a:t>
                </a:r>
                <a:r>
                  <a:rPr lang="en-US" altLang="ko-KR" sz="2000" dirty="0"/>
                  <a:t>Input</a:t>
                </a:r>
                <a:r>
                  <a:rPr lang="ko-KR" altLang="en-US" sz="2000" dirty="0"/>
                  <a:t>을 두개로 구할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예측을 할 시 </a:t>
                </a:r>
                <a:r>
                  <a:rPr lang="en-US" altLang="ko-KR" sz="2000" dirty="0"/>
                  <a:t>Switching Term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작게 할 수 있고 이는 </a:t>
                </a:r>
                <a:r>
                  <a:rPr lang="en-US" altLang="ko-KR" sz="2000" dirty="0"/>
                  <a:t>Chattering </a:t>
                </a:r>
                <a:r>
                  <a:rPr lang="ko-KR" altLang="en-US" sz="2000" dirty="0"/>
                  <a:t>현상을 감소 시킬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b="1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/>
              <p:nvPr/>
            </p:nvSpPr>
            <p:spPr>
              <a:xfrm>
                <a:off x="5887239" y="4229540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239" y="4229540"/>
                <a:ext cx="5411728" cy="461665"/>
              </a:xfrm>
              <a:prstGeom prst="rect">
                <a:avLst/>
              </a:prstGeom>
              <a:blipFill>
                <a:blip r:embed="rId4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3A45CD5-7211-FC31-BDCA-C22C10DCE7AB}"/>
              </a:ext>
            </a:extLst>
          </p:cNvPr>
          <p:cNvSpPr/>
          <p:nvPr/>
        </p:nvSpPr>
        <p:spPr>
          <a:xfrm>
            <a:off x="3548377" y="4966920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/>
              <p:nvPr/>
            </p:nvSpPr>
            <p:spPr>
              <a:xfrm>
                <a:off x="8475374" y="5509686"/>
                <a:ext cx="2265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74" y="5509686"/>
                <a:ext cx="226594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218A97A0-7412-D2FC-932E-DCE15006360A}"/>
              </a:ext>
            </a:extLst>
          </p:cNvPr>
          <p:cNvSpPr/>
          <p:nvPr/>
        </p:nvSpPr>
        <p:spPr>
          <a:xfrm>
            <a:off x="3423074" y="4197362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/>
              <p:nvPr/>
            </p:nvSpPr>
            <p:spPr>
              <a:xfrm>
                <a:off x="292888" y="4229540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88" y="4229540"/>
                <a:ext cx="5411728" cy="461665"/>
              </a:xfrm>
              <a:prstGeom prst="rect">
                <a:avLst/>
              </a:prstGeom>
              <a:blipFill>
                <a:blip r:embed="rId6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155CEA2-22FF-EA2F-B810-4F94A55BD346}"/>
              </a:ext>
            </a:extLst>
          </p:cNvPr>
          <p:cNvSpPr/>
          <p:nvPr/>
        </p:nvSpPr>
        <p:spPr>
          <a:xfrm>
            <a:off x="9407107" y="4191170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F356C4DF-EB0D-053F-0C74-93C6506F074E}"/>
              </a:ext>
            </a:extLst>
          </p:cNvPr>
          <p:cNvSpPr/>
          <p:nvPr/>
        </p:nvSpPr>
        <p:spPr>
          <a:xfrm>
            <a:off x="9532410" y="4895079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/>
              <p:nvPr/>
            </p:nvSpPr>
            <p:spPr>
              <a:xfrm>
                <a:off x="2219471" y="5522379"/>
                <a:ext cx="2809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71" y="5522379"/>
                <a:ext cx="2809679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39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100789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</a:t>
            </a:r>
            <a:r>
              <a:rPr lang="ko-KR" altLang="en-US" sz="2400" dirty="0"/>
              <a:t> </a:t>
            </a:r>
            <a:r>
              <a:rPr lang="en-US" altLang="ko-KR" sz="2400" dirty="0"/>
              <a:t>Memory(LSTM)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Serial Data</a:t>
            </a:r>
            <a:r>
              <a:rPr lang="ko-KR" altLang="en-US" sz="2000" dirty="0"/>
              <a:t>에 효과적으로 작동하는 </a:t>
            </a:r>
            <a:r>
              <a:rPr lang="en-US" altLang="ko-KR" sz="2000" dirty="0"/>
              <a:t>ML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Formula Student </a:t>
            </a:r>
            <a:r>
              <a:rPr lang="ko-KR" altLang="en-US" sz="2000" dirty="0"/>
              <a:t>을 위해 최소한 작은 모델을 지양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2628BE-B39A-AD60-D52C-5D0BDA158CEC}"/>
              </a:ext>
            </a:extLst>
          </p:cNvPr>
          <p:cNvGrpSpPr/>
          <p:nvPr/>
        </p:nvGrpSpPr>
        <p:grpSpPr>
          <a:xfrm>
            <a:off x="3068594" y="2553673"/>
            <a:ext cx="6054811" cy="3629415"/>
            <a:chOff x="3295134" y="2463046"/>
            <a:chExt cx="6054811" cy="3629415"/>
          </a:xfrm>
        </p:grpSpPr>
        <p:pic>
          <p:nvPicPr>
            <p:cNvPr id="5" name="그림 4" descr="도표, 텍스트, 스크린샷, 평면도이(가) 표시된 사진&#10;&#10;자동 생성된 설명">
              <a:extLst>
                <a:ext uri="{FF2B5EF4-FFF2-40B4-BE49-F238E27FC236}">
                  <a16:creationId xmlns:a16="http://schemas.microsoft.com/office/drawing/2014/main" id="{82548132-94FA-A6AE-7D75-973B910E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34" y="2463046"/>
              <a:ext cx="6054811" cy="32646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B59D2A-1483-2C8C-2109-E741D5D1E3D0}"/>
                </a:ext>
              </a:extLst>
            </p:cNvPr>
            <p:cNvSpPr txBox="1"/>
            <p:nvPr/>
          </p:nvSpPr>
          <p:spPr>
            <a:xfrm>
              <a:off x="5715642" y="5784684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LSTM Model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67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실제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데이터 수집이 어려움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이에 가상환경 시뮬레이션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 사용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에서 제공하는 </a:t>
                </a:r>
                <a:r>
                  <a:rPr lang="en-US" altLang="ko-KR" sz="2000" dirty="0"/>
                  <a:t>Formula Student </a:t>
                </a:r>
                <a:r>
                  <a:rPr lang="ko-KR" altLang="en-US" sz="2000" dirty="0"/>
                  <a:t>차량 사용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9F0474D-147C-9F30-AAFC-DE29E8754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8639" y="2852632"/>
            <a:ext cx="2921102" cy="287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758C6-6058-2FEA-48D5-AD1BC05100BD}"/>
              </a:ext>
            </a:extLst>
          </p:cNvPr>
          <p:cNvSpPr txBox="1"/>
          <p:nvPr/>
        </p:nvSpPr>
        <p:spPr>
          <a:xfrm>
            <a:off x="7422738" y="5836445"/>
            <a:ext cx="2172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Formula Student Vehicle</a:t>
            </a:r>
            <a:endParaRPr lang="ko-KR" altLang="en-US" sz="1400" dirty="0"/>
          </a:p>
        </p:txBody>
      </p:sp>
      <p:pic>
        <p:nvPicPr>
          <p:cNvPr id="16" name="그림 15" descr="텍스트, 자동차, 바퀴, 육상 차량이(가) 표시된 사진&#10;&#10;자동 생성된 설명">
            <a:extLst>
              <a:ext uri="{FF2B5EF4-FFF2-40B4-BE49-F238E27FC236}">
                <a16:creationId xmlns:a16="http://schemas.microsoft.com/office/drawing/2014/main" id="{BA740DEF-61AD-E211-E5D3-16EA08908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5" y="3058934"/>
            <a:ext cx="4616762" cy="26721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4FCA09-F55B-8504-2E9E-298F9056DBB6}"/>
              </a:ext>
            </a:extLst>
          </p:cNvPr>
          <p:cNvSpPr txBox="1"/>
          <p:nvPr/>
        </p:nvSpPr>
        <p:spPr>
          <a:xfrm>
            <a:off x="3831813" y="5836445"/>
            <a:ext cx="1609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CarMaker</a:t>
            </a:r>
            <a:r>
              <a:rPr lang="en-US" altLang="ko-KR" sz="1400" dirty="0"/>
              <a:t> 11.2ver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00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Input Data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Sensitivity Analysis </a:t>
                </a:r>
                <a:r>
                  <a:rPr lang="ko-KR" altLang="en-US" sz="2000" dirty="0"/>
                  <a:t>기법 중 하나인 </a:t>
                </a:r>
                <a:r>
                  <a:rPr lang="en-US" altLang="ko-KR" sz="2000" dirty="0"/>
                  <a:t>Boruta Algorithm</a:t>
                </a:r>
                <a:r>
                  <a:rPr lang="ko-KR" altLang="en-US" sz="2000" dirty="0"/>
                  <a:t>을 사용하여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전체 수집 가능 데이터 중</a:t>
                </a:r>
                <a:r>
                  <a:rPr lang="en-US" altLang="ko-KR" sz="2000" dirty="0"/>
                  <a:t> Velocity, Motor Torque(FL,FR,RL,RR), ay, Roll Vel, Yaw Vel, Steer angle </a:t>
                </a:r>
                <a:r>
                  <a:rPr lang="ko-KR" altLang="en-US" sz="2000" dirty="0"/>
                  <a:t>총</a:t>
                </a:r>
                <a:r>
                  <a:rPr lang="en-US" altLang="ko-KR" sz="2000" dirty="0"/>
                  <a:t> 9</a:t>
                </a:r>
                <a:r>
                  <a:rPr lang="ko-KR" altLang="en-US" sz="2000" dirty="0"/>
                  <a:t>개를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Output Data</a:t>
                </a:r>
                <a:r>
                  <a:rPr lang="ko-KR" altLang="en-US" sz="2000" dirty="0"/>
                  <a:t>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선정 하여 지도학습 진행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2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4" y="1126900"/>
            <a:ext cx="11422534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LSTM Test Set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Test Set</a:t>
            </a:r>
            <a:r>
              <a:rPr lang="ko-KR" altLang="en-US" sz="2000" dirty="0"/>
              <a:t>의 </a:t>
            </a:r>
            <a:r>
              <a:rPr lang="en-US" altLang="ko-KR" sz="2000" dirty="0"/>
              <a:t>Worst Case</a:t>
            </a:r>
            <a:r>
              <a:rPr lang="ko-KR" altLang="en-US" sz="2000" dirty="0"/>
              <a:t>로 에러가 </a:t>
            </a:r>
            <a:r>
              <a:rPr lang="en-US" altLang="ko-KR" sz="2000" dirty="0"/>
              <a:t>1250[Nm] </a:t>
            </a:r>
            <a:r>
              <a:rPr lang="ko-KR" altLang="en-US" sz="2000" dirty="0"/>
              <a:t>발생</a:t>
            </a:r>
            <a:endParaRPr lang="en-US" altLang="ko-KR" sz="2000" dirty="0"/>
          </a:p>
        </p:txBody>
      </p:sp>
      <p:pic>
        <p:nvPicPr>
          <p:cNvPr id="5" name="그림 4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9DCEF4EE-6BC5-4518-6E29-9FB06DA78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584" y="2276670"/>
            <a:ext cx="5067477" cy="38006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91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Simulation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b="0" dirty="0"/>
                  <a:t> LSTM</a:t>
                </a:r>
                <a:r>
                  <a:rPr lang="ko-KR" altLang="en-US" sz="2000" b="0" dirty="0"/>
                  <a:t>을 사용하지 않은 모델과 사용한 모델 결과 비교 </a:t>
                </a:r>
                <a:endParaRPr lang="en-US" altLang="ko-KR" sz="2000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두 모델 모두 </a:t>
                </a:r>
                <a:r>
                  <a:rPr lang="en-US" altLang="ko-KR" sz="2000" dirty="0"/>
                  <a:t>1000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 </a:t>
                </a:r>
                <a:r>
                  <a:rPr lang="ko-KR" altLang="en-US" sz="2000" dirty="0"/>
                  <a:t>여유를 두어서 세팅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수집 데이터 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최댓값은 </a:t>
                </a:r>
                <a:r>
                  <a:rPr lang="en-US" altLang="ko-KR" sz="2000" dirty="0"/>
                  <a:t>3600[Nm]</a:t>
                </a:r>
                <a:r>
                  <a:rPr lang="ko-KR" altLang="en-US" sz="2000" dirty="0"/>
                  <a:t>으로</a:t>
                </a: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사용하지 않은 모델의 경우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4600</a:t>
                </a:r>
                <a:r>
                  <a:rPr lang="ko-KR" altLang="en-US" sz="2000" dirty="0"/>
                  <a:t>으로 설정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사용할 경우 최대 오차가 </a:t>
                </a:r>
                <a:r>
                  <a:rPr lang="en-US" altLang="ko-KR" sz="2000" dirty="0"/>
                  <a:t>1250[Nm] </a:t>
                </a:r>
                <a:r>
                  <a:rPr lang="ko-KR" altLang="en-US" sz="2000" dirty="0"/>
                  <a:t>이므로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2250</a:t>
                </a:r>
                <a:r>
                  <a:rPr lang="ko-KR" altLang="en-US" sz="2000" dirty="0"/>
                  <a:t>으로 설정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76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Sinus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0" dirty="0"/>
              <a:t> </a:t>
            </a:r>
            <a:endParaRPr lang="en-US" altLang="ko-KR" sz="2000" dirty="0"/>
          </a:p>
        </p:txBody>
      </p:sp>
      <p:pic>
        <p:nvPicPr>
          <p:cNvPr id="5" name="그림 4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AAE39DEE-05E1-D634-CA0B-844B2D15CB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r="8847" b="6042"/>
          <a:stretch/>
        </p:blipFill>
        <p:spPr>
          <a:xfrm>
            <a:off x="5157659" y="1818449"/>
            <a:ext cx="6892147" cy="404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6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CFB3-0F70-420F-83BA-5CD85560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C056E-DF14-AC1F-1794-BAB7CDC3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AB6ED4-88D0-0869-5159-01D26331AB81}"/>
              </a:ext>
            </a:extLst>
          </p:cNvPr>
          <p:cNvGrpSpPr/>
          <p:nvPr/>
        </p:nvGrpSpPr>
        <p:grpSpPr>
          <a:xfrm>
            <a:off x="939800" y="1234750"/>
            <a:ext cx="6487627" cy="542270"/>
            <a:chOff x="2694991" y="1426489"/>
            <a:chExt cx="6487627" cy="54227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B3F992-0246-FE31-BD47-0DE1F1BF835C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6BB2776-AF66-F5D1-1C54-3AC97B82B1A3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25B5793-F2D6-7EA0-5C5C-48DB238A4835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DD6413A-467E-B4BE-FBEB-72C662564712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B228D9-8C4A-FEC5-ADC7-BAAADB8AB56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01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F8228F-A853-450C-0CF2-CD7802590D56}"/>
                </a:ext>
              </a:extLst>
            </p:cNvPr>
            <p:cNvSpPr txBox="1"/>
            <p:nvPr/>
          </p:nvSpPr>
          <p:spPr>
            <a:xfrm>
              <a:off x="3572196" y="1496024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Introduction</a:t>
              </a:r>
              <a:endParaRPr lang="ko-KR" altLang="en-US" sz="2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54F1807-B0EC-856D-14B9-63D73BC12371}"/>
              </a:ext>
            </a:extLst>
          </p:cNvPr>
          <p:cNvGrpSpPr/>
          <p:nvPr/>
        </p:nvGrpSpPr>
        <p:grpSpPr>
          <a:xfrm>
            <a:off x="939800" y="3345826"/>
            <a:ext cx="6488522" cy="542270"/>
            <a:chOff x="2694991" y="1426489"/>
            <a:chExt cx="6488522" cy="5422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80431A1-4A03-EED1-A058-96F5A2F794DB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F67D6CE9-3360-5E9F-20C5-089107DA5DC0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30DE448-1E5D-A52A-87EA-BA0C8111AE1A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39ABC4C-D62E-87C9-157A-E05E40DF342F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1770C8-9A6A-BB7A-0EC0-0775B3A44B2A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DC9611-B213-C1A2-30AA-099BE3D37CFD}"/>
                </a:ext>
              </a:extLst>
            </p:cNvPr>
            <p:cNvSpPr txBox="1"/>
            <p:nvPr/>
          </p:nvSpPr>
          <p:spPr>
            <a:xfrm>
              <a:off x="3573091" y="1486182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Sliding Mode Control</a:t>
              </a:r>
              <a:endParaRPr lang="ko-KR" altLang="en-US" sz="2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81FFCF-D5CC-CAC8-4EE3-6EDCD68B9944}"/>
              </a:ext>
            </a:extLst>
          </p:cNvPr>
          <p:cNvGrpSpPr/>
          <p:nvPr/>
        </p:nvGrpSpPr>
        <p:grpSpPr>
          <a:xfrm>
            <a:off x="939800" y="4401364"/>
            <a:ext cx="6488522" cy="542270"/>
            <a:chOff x="2694991" y="1426489"/>
            <a:chExt cx="6488522" cy="5422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D91D58F-73B5-C258-8B3E-B89AECFD6016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162F22E-53AC-B733-07B1-B1A3F808AF12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82FB893-F4E8-DD13-60CE-EBCA8D92E861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E34961D-4399-38BC-4708-D2E148949D2D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8B9473-3CEA-FAAB-F3DC-D2D65BC877BC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6C71F-CBD0-87DD-DA57-AC499CFB3DC1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Long Short-Term Memory</a:t>
              </a:r>
              <a:endParaRPr lang="ko-KR" altLang="en-US" sz="2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7A6C6F-FFA6-C1C8-9AC5-098398353576}"/>
              </a:ext>
            </a:extLst>
          </p:cNvPr>
          <p:cNvGrpSpPr/>
          <p:nvPr/>
        </p:nvGrpSpPr>
        <p:grpSpPr>
          <a:xfrm>
            <a:off x="939800" y="2290288"/>
            <a:ext cx="6488522" cy="542270"/>
            <a:chOff x="2694991" y="1426489"/>
            <a:chExt cx="6488522" cy="54227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143A11-5BDA-A835-C381-6EEC4DB5BE83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A49B6CB-8263-FCF0-586F-701EFBD70BCE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4A5FEEB-C40E-2CF8-1F17-6C19917D7A83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9B07A3-A6A7-01B6-D80C-ED6F2C4E5723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4DA8C5-76ED-4B0A-01FA-95D094031142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EFE852-9829-617B-6A8A-10C3650C1830}"/>
                </a:ext>
              </a:extLst>
            </p:cNvPr>
            <p:cNvSpPr txBox="1"/>
            <p:nvPr/>
          </p:nvSpPr>
          <p:spPr>
            <a:xfrm>
              <a:off x="3573091" y="1484470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Model Design</a:t>
              </a:r>
              <a:endParaRPr lang="ko-KR" altLang="en-US" sz="2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34324-61B8-6469-55F0-6B785C48B069}"/>
              </a:ext>
            </a:extLst>
          </p:cNvPr>
          <p:cNvGrpSpPr/>
          <p:nvPr/>
        </p:nvGrpSpPr>
        <p:grpSpPr>
          <a:xfrm>
            <a:off x="939800" y="5456901"/>
            <a:ext cx="6488522" cy="542270"/>
            <a:chOff x="2694991" y="1426489"/>
            <a:chExt cx="6488522" cy="542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687F975-EBA8-A84E-CDAE-AC7833F3D4F0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68E675D-24C9-DCB3-F48B-A25AC01AC8F6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9659A04-E06F-B33D-5536-58EB5D49728D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17F2CF-1CF2-1F86-22EF-242B0614D72A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750495-D8D6-2EB6-3E13-802ED6DBFD0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ACC68-F364-F01C-0FCB-1B7F980BDC80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Simulation and Result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751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Sinus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0" dirty="0"/>
              <a:t> 60</a:t>
            </a:r>
            <a:r>
              <a:rPr lang="en-US" altLang="ko-KR" sz="2000" dirty="0"/>
              <a:t>km/h</a:t>
            </a:r>
            <a:r>
              <a:rPr lang="ko-KR" altLang="en-US" sz="2000" dirty="0"/>
              <a:t> 속도에서 일정한 주기로 </a:t>
            </a:r>
            <a:r>
              <a:rPr lang="en-US" altLang="ko-KR" sz="2000" dirty="0"/>
              <a:t>handle</a:t>
            </a:r>
            <a:r>
              <a:rPr lang="ko-KR" altLang="en-US" sz="2000" dirty="0"/>
              <a:t> 조작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Torque Vectoring </a:t>
            </a:r>
            <a:r>
              <a:rPr lang="ko-KR" altLang="en-US" sz="2000" dirty="0"/>
              <a:t>사용하지 않았을 때와</a:t>
            </a:r>
            <a:r>
              <a:rPr lang="en-US" altLang="ko-KR" sz="2000" dirty="0"/>
              <a:t> LSTM O 2</a:t>
            </a:r>
            <a:r>
              <a:rPr lang="ko-KR" altLang="en-US" sz="2000" dirty="0"/>
              <a:t>가지 비교 진행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47260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</a:t>
                </a:r>
                <a:r>
                  <a:rPr lang="ko-KR" altLang="en-US" sz="2400" dirty="0"/>
                  <a:t>결과 및 토의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2000" dirty="0"/>
                  <a:t> 전체적으로 가까워지는 것을 확인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하지만 </a:t>
                </a:r>
                <a:r>
                  <a:rPr lang="en-US" altLang="ko-KR" sz="2000" dirty="0"/>
                  <a:t>LSTM</a:t>
                </a:r>
                <a:r>
                  <a:rPr lang="ko-KR" altLang="en-US" sz="2000" dirty="0"/>
                  <a:t> 결과가 크게 흔들릴 때 제어가 흔들리는 것을 확인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성능적으로 </a:t>
                </a:r>
                <a:r>
                  <a:rPr lang="ko-KR" altLang="en-US" sz="2000" dirty="0" err="1"/>
                  <a:t>조향</a:t>
                </a:r>
                <a:r>
                  <a:rPr lang="ko-KR" altLang="en-US" sz="2000" dirty="0"/>
                  <a:t> 성능의 향상이 있을 수 있을 수 있으나 안정도가 떨어질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 </a:t>
                </a:r>
                <a:r>
                  <a:rPr lang="ko-KR" altLang="en-US" sz="2000" dirty="0"/>
                  <a:t>결과가 흔들리지 않고 일정하게 나올 수 있는 방안 추가 필요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 r="-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/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ko-KR" sz="1400" dirty="0"/>
                  <a:t> during a sinus steers for the controlled vehicle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E928-8607-DE58-F559-70CF9B5B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126080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Formula Student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ko-KR" altLang="en-US" sz="2000" dirty="0"/>
              <a:t>레이싱 차량은 높은 속도로 코너를 도는 능력이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이를 위하여 여러가지 기술들이 사용됨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8B3B9E-E0B0-CDAA-E8B3-DC000C7A03AB}"/>
              </a:ext>
            </a:extLst>
          </p:cNvPr>
          <p:cNvGrpSpPr/>
          <p:nvPr/>
        </p:nvGrpSpPr>
        <p:grpSpPr>
          <a:xfrm>
            <a:off x="6194323" y="1689417"/>
            <a:ext cx="5868147" cy="3934327"/>
            <a:chOff x="5815914" y="2083950"/>
            <a:chExt cx="5868147" cy="3934327"/>
          </a:xfrm>
        </p:grpSpPr>
        <p:pic>
          <p:nvPicPr>
            <p:cNvPr id="1028" name="Picture 4" descr="undefined">
              <a:extLst>
                <a:ext uri="{FF2B5EF4-FFF2-40B4-BE49-F238E27FC236}">
                  <a16:creationId xmlns:a16="http://schemas.microsoft.com/office/drawing/2014/main" id="{47999869-4277-4546-BF2E-2832C2E27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914" y="2083950"/>
              <a:ext cx="5868147" cy="352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F51CE-9AD6-97F6-A49E-B46ABF9B09AF}"/>
                </a:ext>
              </a:extLst>
            </p:cNvPr>
            <p:cNvSpPr txBox="1"/>
            <p:nvPr/>
          </p:nvSpPr>
          <p:spPr>
            <a:xfrm>
              <a:off x="7884750" y="5679723"/>
              <a:ext cx="1730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  <a:cs typeface="Times New Roman" panose="02020603050405020304" pitchFamily="18" charset="0"/>
                </a:rPr>
                <a:t>Formula Student</a:t>
              </a:r>
              <a:endParaRPr lang="ko-KR" altLang="en-US" sz="16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2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2067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Torque Vectoring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좌우의 출력을 분배하여 추가적인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생성 가능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이러한 </a:t>
            </a:r>
            <a:r>
              <a:rPr lang="en-US" altLang="ko-KR" sz="2000" dirty="0"/>
              <a:t>Yaw Moment</a:t>
            </a:r>
            <a:r>
              <a:rPr lang="ko-KR" altLang="en-US" sz="2000" dirty="0"/>
              <a:t>를 이용하여 선회능력</a:t>
            </a:r>
            <a:r>
              <a:rPr lang="en-US" altLang="ko-KR" sz="2000" dirty="0"/>
              <a:t>, </a:t>
            </a:r>
            <a:r>
              <a:rPr lang="ko-KR" altLang="en-US" sz="2000" dirty="0"/>
              <a:t>핸들링을 향상 가능</a:t>
            </a: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B80AFC-9CC0-2C88-E50B-2929FE85B6B4}"/>
              </a:ext>
            </a:extLst>
          </p:cNvPr>
          <p:cNvGrpSpPr/>
          <p:nvPr/>
        </p:nvGrpSpPr>
        <p:grpSpPr>
          <a:xfrm>
            <a:off x="5799438" y="1425146"/>
            <a:ext cx="6483347" cy="4261625"/>
            <a:chOff x="4636170" y="2204608"/>
            <a:chExt cx="6179713" cy="40778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96B1C3-AA31-9163-F5D8-F3E2470E3915}"/>
                </a:ext>
              </a:extLst>
            </p:cNvPr>
            <p:cNvSpPr txBox="1"/>
            <p:nvPr/>
          </p:nvSpPr>
          <p:spPr>
            <a:xfrm>
              <a:off x="5169878" y="6039501"/>
              <a:ext cx="5646005" cy="24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사진 출처 </a:t>
              </a:r>
              <a:r>
                <a:rPr lang="en-US" altLang="ko-K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:https://www.autoevolution.com/news/what-is-torque-vectoring-and-how-it-works-152235.html</a:t>
              </a:r>
              <a:endParaRPr lang="ko-KR" alt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401F50A-290D-5FB8-C1C3-EDBCF4F76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170" y="2204608"/>
              <a:ext cx="6035777" cy="3772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585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1551594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 목표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en-US" altLang="ko-KR" sz="2000" dirty="0"/>
              <a:t>Torque Vectoring</a:t>
            </a:r>
            <a:r>
              <a:rPr lang="ko-KR" altLang="en-US" sz="2000" dirty="0"/>
              <a:t>을 위해서는 필요한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계산이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차량의 타이어는 비선형성으로 인해 정확한 모델을 계산하기 힘듦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ML </a:t>
            </a:r>
            <a:r>
              <a:rPr lang="ko-KR" altLang="en-US" sz="2000" dirty="0"/>
              <a:t>모델 중 하나인 </a:t>
            </a:r>
            <a:r>
              <a:rPr lang="en-US" altLang="ko-KR" sz="2000" dirty="0"/>
              <a:t>LSTM</a:t>
            </a:r>
            <a:r>
              <a:rPr lang="ko-KR" altLang="en-US" sz="2000" dirty="0"/>
              <a:t>을 통해 차량의 비선형 부분을 예측하여 모델링 정확도를 향상으로 제어기 성능 향상을 목표</a:t>
            </a:r>
            <a:endParaRPr lang="en-US" altLang="ko-KR" sz="2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85CD03-4EFA-1292-3434-3A48D6A67587}"/>
              </a:ext>
            </a:extLst>
          </p:cNvPr>
          <p:cNvGrpSpPr/>
          <p:nvPr/>
        </p:nvGrpSpPr>
        <p:grpSpPr>
          <a:xfrm>
            <a:off x="2388636" y="3532420"/>
            <a:ext cx="7414727" cy="3169298"/>
            <a:chOff x="1729273" y="3532420"/>
            <a:chExt cx="7414727" cy="3169298"/>
          </a:xfrm>
        </p:grpSpPr>
        <p:pic>
          <p:nvPicPr>
            <p:cNvPr id="5" name="그래픽 4" descr="컨버터블 단색으로 채워진">
              <a:extLst>
                <a:ext uri="{FF2B5EF4-FFF2-40B4-BE49-F238E27FC236}">
                  <a16:creationId xmlns:a16="http://schemas.microsoft.com/office/drawing/2014/main" id="{D6637B0F-F0B2-103E-3D5F-5B9958BB3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9273" y="3532420"/>
              <a:ext cx="3169298" cy="3169298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F471678-85B7-B452-9589-966C6A7D9FD4}"/>
                </a:ext>
              </a:extLst>
            </p:cNvPr>
            <p:cNvGrpSpPr/>
            <p:nvPr/>
          </p:nvGrpSpPr>
          <p:grpSpPr>
            <a:xfrm>
              <a:off x="3956179" y="5117069"/>
              <a:ext cx="5187821" cy="665429"/>
              <a:chOff x="3956179" y="5117069"/>
              <a:chExt cx="5187821" cy="665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64E170-42FE-4E93-289B-9386DC4388DF}"/>
                  </a:ext>
                </a:extLst>
              </p:cNvPr>
              <p:cNvSpPr/>
              <p:nvPr/>
            </p:nvSpPr>
            <p:spPr>
              <a:xfrm>
                <a:off x="3956179" y="5117069"/>
                <a:ext cx="513184" cy="6108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C0BFB50A-04EC-5CE7-0E3E-D5FD057785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8653" y="5607698"/>
                <a:ext cx="209005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576F1B-0B8D-D028-2767-4C0E5688B133}"/>
                  </a:ext>
                </a:extLst>
              </p:cNvPr>
              <p:cNvSpPr txBox="1"/>
              <p:nvPr/>
            </p:nvSpPr>
            <p:spPr>
              <a:xfrm>
                <a:off x="6792686" y="5413166"/>
                <a:ext cx="2351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으로 예측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17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/>
              <a:t>조향각과</a:t>
            </a:r>
            <a:r>
              <a:rPr lang="ko-KR" altLang="en-US" sz="2000" dirty="0"/>
              <a:t> 차량회전에 따라 </a:t>
            </a:r>
            <a:r>
              <a:rPr lang="en-US" altLang="ko-KR" sz="2000" dirty="0"/>
              <a:t>3</a:t>
            </a:r>
            <a:r>
              <a:rPr lang="ko-KR" altLang="en-US" sz="2000" dirty="0"/>
              <a:t>가지로 분류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Under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작게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Neutral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조향각에</a:t>
            </a:r>
            <a:r>
              <a:rPr lang="ko-KR" altLang="en-US" sz="2000" dirty="0"/>
              <a:t> 따라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Over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많이 회전 </a:t>
            </a:r>
            <a:endParaRPr lang="en-US" altLang="ko-KR" sz="2000" dirty="0"/>
          </a:p>
        </p:txBody>
      </p:sp>
      <p:pic>
        <p:nvPicPr>
          <p:cNvPr id="5" name="그림 4" descr="스크린샷, 사각형, 디자인이(가) 표시된 사진&#10;&#10;자동 생성된 설명">
            <a:extLst>
              <a:ext uri="{FF2B5EF4-FFF2-40B4-BE49-F238E27FC236}">
                <a16:creationId xmlns:a16="http://schemas.microsoft.com/office/drawing/2014/main" id="{7D613C4B-EA80-724F-72A2-5B5F63B29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321" y="1094941"/>
            <a:ext cx="2346245" cy="4630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2E340-8C73-974D-7CB0-BCD78857E0C4}"/>
              </a:ext>
            </a:extLst>
          </p:cNvPr>
          <p:cNvSpPr txBox="1"/>
          <p:nvPr/>
        </p:nvSpPr>
        <p:spPr>
          <a:xfrm>
            <a:off x="9281730" y="5768269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Turning radius of vehicles </a:t>
            </a:r>
          </a:p>
          <a:p>
            <a:pPr algn="ctr"/>
            <a:r>
              <a:rPr lang="en-US" altLang="ko-KR" sz="1400" dirty="0"/>
              <a:t>with neutral, under, and over steer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82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차량의 </a:t>
            </a:r>
            <a:r>
              <a:rPr lang="en-US" altLang="ko-KR" sz="2000" dirty="0"/>
              <a:t>Yaw moment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 타이어에서 발생하는 힘으로 </a:t>
            </a:r>
            <a:r>
              <a:rPr lang="en-US" altLang="ko-KR" sz="2000" dirty="0"/>
              <a:t>Yaw </a:t>
            </a:r>
            <a:r>
              <a:rPr lang="ko-KR" altLang="en-US" sz="2000" dirty="0"/>
              <a:t>가속도 계산 가능</a:t>
            </a:r>
            <a:endParaRPr lang="en-US" altLang="ko-KR" sz="2000" dirty="0"/>
          </a:p>
        </p:txBody>
      </p:sp>
      <p:pic>
        <p:nvPicPr>
          <p:cNvPr id="20" name="그림 19" descr="스케치, 도표, 스크린샷, 그림이(가) 표시된 사진&#10;&#10;자동 생성된 설명">
            <a:extLst>
              <a:ext uri="{FF2B5EF4-FFF2-40B4-BE49-F238E27FC236}">
                <a16:creationId xmlns:a16="http://schemas.microsoft.com/office/drawing/2014/main" id="{71278B35-6975-CB9E-6127-E1EF62044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" y="3003468"/>
            <a:ext cx="5567036" cy="24282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E8CE50-5649-E6F1-162E-EDE6B45EDCCE}"/>
              </a:ext>
            </a:extLst>
          </p:cNvPr>
          <p:cNvSpPr txBox="1"/>
          <p:nvPr/>
        </p:nvSpPr>
        <p:spPr>
          <a:xfrm>
            <a:off x="2086124" y="5815563"/>
            <a:ext cx="21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Vehicle Dynamic Model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/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ko-KR" altLang="ko-KR" sz="1500" i="1" kern="100" smtClean="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ko-KR" altLang="ko-KR" sz="1500" kern="100" dirty="0">
                  <a:effectLst/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86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Tire Model</a:t>
                </a:r>
                <a:r>
                  <a:rPr lang="ko-KR" altLang="en-US" sz="2000" dirty="0"/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타이어에 작용하는 힘의 방향에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20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식으로 구분 가능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는 구동계의 출력으로 예측 및 조절 가능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는 비선형성이 강해 예측과 조절이 힘듦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0BBA501F-A9C4-9E77-2BA2-B7D17DE1FB90}"/>
              </a:ext>
            </a:extLst>
          </p:cNvPr>
          <p:cNvGrpSpPr/>
          <p:nvPr/>
        </p:nvGrpSpPr>
        <p:grpSpPr>
          <a:xfrm>
            <a:off x="8266922" y="1465216"/>
            <a:ext cx="3521811" cy="4431730"/>
            <a:chOff x="3085758" y="824080"/>
            <a:chExt cx="4476337" cy="5195575"/>
          </a:xfrm>
        </p:grpSpPr>
        <p:pic>
          <p:nvPicPr>
            <p:cNvPr id="5" name="Picture 2" descr="승용차용 | NEXEN TIRE">
              <a:extLst>
                <a:ext uri="{FF2B5EF4-FFF2-40B4-BE49-F238E27FC236}">
                  <a16:creationId xmlns:a16="http://schemas.microsoft.com/office/drawing/2014/main" id="{47FDC6F8-35A0-9A26-249E-7086366B9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067C31D9-EB34-626B-EAB1-729EBF9ADD6D}"/>
                </a:ext>
              </a:extLst>
            </p:cNvPr>
            <p:cNvSpPr/>
            <p:nvPr/>
          </p:nvSpPr>
          <p:spPr>
            <a:xfrm rot="10057650">
              <a:off x="3259802" y="5193109"/>
              <a:ext cx="2652081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8A2C3EB-E206-ABB5-2A8E-557CA0847DDD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001040-9F98-094C-0E7E-A42240CFDD77}"/>
                    </a:ext>
                  </a:extLst>
                </p:cNvPr>
                <p:cNvSpPr txBox="1"/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4C71C9-DF7A-F39D-EFE6-86BC67C5C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A363A8-F2B6-5A65-39A5-4C2DF5EC55AA}"/>
                    </a:ext>
                  </a:extLst>
                </p:cNvPr>
                <p:cNvSpPr txBox="1"/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BEA65A-E4DB-7D10-38A6-6AD5771BD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blipFill>
                  <a:blip r:embed="rId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87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Vehicle Dynamic Equation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800" dirty="0"/>
                  <a:t>Yaw Moment Equation</a:t>
                </a:r>
                <a:r>
                  <a:rPr lang="ko-KR" altLang="en-US" sz="1800" dirty="0"/>
                  <a:t>을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8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800" dirty="0"/>
                  <a:t> 식으로 구분 가능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가능한 부분을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800" b="0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b="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en-US" altLang="ko-KR" sz="18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en-US" altLang="ko-KR" sz="18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en-US" altLang="ko-KR" sz="18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𝐹𝑅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ko-KR" altLang="en-US" sz="1800" i="1" kern="1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1800" i="1" kern="10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ko-KR" altLang="en-US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ko-KR" altLang="ko-KR" sz="1800" i="1" kern="1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en-US" altLang="ko-KR" sz="18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en-US" altLang="ko-KR" sz="18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en-US" altLang="ko-KR" sz="18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ko-KR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𝐹𝑅</m:t>
                            </m:r>
                          </m:sub>
                        </m:sSub>
                      </m:e>
                    </m:d>
                  </m:oMath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힘든 부분을 </a:t>
                </a:r>
                <a:r>
                  <a:rPr lang="en-US" altLang="ko-KR" sz="1800" kern="100" dirty="0">
                    <a:ea typeface="HY신명조" panose="0203060000010101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ko-KR" alt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ko-KR" alt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ko-KR" altLang="en-US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ko-KR" alt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e>
                    </m:d>
                    <m:r>
                      <a:rPr lang="ko-KR" altLang="en-US" sz="18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ko-KR" alt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</m:oMath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57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29488</TotalTime>
  <Words>966</Words>
  <Application>Microsoft Office PowerPoint</Application>
  <PresentationFormat>와이드스크린</PresentationFormat>
  <Paragraphs>207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HY신명조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Model Design</vt:lpstr>
      <vt:lpstr>Model Design</vt:lpstr>
      <vt:lpstr>Model Design</vt:lpstr>
      <vt:lpstr>Model Design</vt:lpstr>
      <vt:lpstr>Model Design</vt:lpstr>
      <vt:lpstr>Sliding Mode Control</vt:lpstr>
      <vt:lpstr>Sliding Mode Control</vt:lpstr>
      <vt:lpstr>Sliding Mode Control</vt:lpstr>
      <vt:lpstr>Long Short-Term Memory</vt:lpstr>
      <vt:lpstr>Long Short-Term Memory</vt:lpstr>
      <vt:lpstr>Long Short-Term Memory</vt:lpstr>
      <vt:lpstr>Long Short-Term Memory</vt:lpstr>
      <vt:lpstr>Simulation and Result</vt:lpstr>
      <vt:lpstr>Simulation and Result</vt:lpstr>
      <vt:lpstr>Simulation and Result</vt:lpstr>
      <vt:lpstr>Simulation and 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1224</cp:revision>
  <dcterms:created xsi:type="dcterms:W3CDTF">2021-01-28T07:50:46Z</dcterms:created>
  <dcterms:modified xsi:type="dcterms:W3CDTF">2024-04-18T17:42:12Z</dcterms:modified>
</cp:coreProperties>
</file>