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1" r:id="rId3"/>
    <p:sldId id="279" r:id="rId4"/>
    <p:sldId id="276" r:id="rId5"/>
    <p:sldId id="277" r:id="rId6"/>
    <p:sldId id="280" r:id="rId7"/>
    <p:sldId id="281" r:id="rId8"/>
    <p:sldId id="284" r:id="rId9"/>
    <p:sldId id="285" r:id="rId10"/>
    <p:sldId id="286" r:id="rId11"/>
    <p:sldId id="287" r:id="rId12"/>
    <p:sldId id="288" r:id="rId13"/>
    <p:sldId id="289" r:id="rId14"/>
    <p:sldId id="275" r:id="rId15"/>
    <p:sldId id="259" r:id="rId16"/>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382"/>
    <a:srgbClr val="18396A"/>
    <a:srgbClr val="EFF1F5"/>
    <a:srgbClr val="C5CDD9"/>
    <a:srgbClr val="909FB7"/>
    <a:srgbClr val="090B63"/>
    <a:srgbClr val="6D8ABF"/>
    <a:srgbClr val="6D6D6D"/>
    <a:srgbClr val="315487"/>
    <a:srgbClr val="C4D3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3" autoAdjust="0"/>
    <p:restoredTop sz="95487" autoAdjust="0"/>
  </p:normalViewPr>
  <p:slideViewPr>
    <p:cSldViewPr snapToGrid="0">
      <p:cViewPr varScale="1">
        <p:scale>
          <a:sx n="159" d="100"/>
          <a:sy n="159" d="100"/>
        </p:scale>
        <p:origin x="20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5" d="100"/>
          <a:sy n="85" d="100"/>
        </p:scale>
        <p:origin x="303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E2F9FF4-863D-48E5-A554-C904FC911BE9}"/>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E596C44C-8FB1-4F34-AF5C-6F0F90279C35}"/>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D1DA2BEC-7E6F-47A9-9115-3EED439C6DA5}" type="datetimeFigureOut">
              <a:rPr lang="ko-KR" altLang="en-US" smtClean="0"/>
              <a:t>2024-01-03</a:t>
            </a:fld>
            <a:endParaRPr lang="ko-KR" altLang="en-US"/>
          </a:p>
        </p:txBody>
      </p:sp>
      <p:sp>
        <p:nvSpPr>
          <p:cNvPr id="4" name="바닥글 개체 틀 3">
            <a:extLst>
              <a:ext uri="{FF2B5EF4-FFF2-40B4-BE49-F238E27FC236}">
                <a16:creationId xmlns:a16="http://schemas.microsoft.com/office/drawing/2014/main" id="{32D22F06-340C-45EB-9852-8B38EC4757B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850C819-5405-4E7C-8A91-4EB4CFA383FA}"/>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F9FC30F-08BE-47A5-ACC1-355FFE2663B7}" type="slidenum">
              <a:rPr lang="ko-KR" altLang="en-US" smtClean="0"/>
              <a:t>‹#›</a:t>
            </a:fld>
            <a:endParaRPr lang="ko-KR" altLang="en-US"/>
          </a:p>
        </p:txBody>
      </p:sp>
    </p:spTree>
    <p:extLst>
      <p:ext uri="{BB962C8B-B14F-4D97-AF65-F5344CB8AC3E}">
        <p14:creationId xmlns:p14="http://schemas.microsoft.com/office/powerpoint/2010/main" val="34583539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BF98C93F-AAD7-4410-AA25-972027873478}" type="datetimeFigureOut">
              <a:rPr lang="ko-KR" altLang="en-US" smtClean="0"/>
              <a:t>2024-01-03</a:t>
            </a:fld>
            <a:endParaRPr lang="ko-KR" altLang="en-US"/>
          </a:p>
        </p:txBody>
      </p:sp>
      <p:sp>
        <p:nvSpPr>
          <p:cNvPr id="4" name="슬라이드 이미지 개체 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9D3DC29-C20B-4A99-A3AC-B5CC8D20ABB4}" type="slidenum">
              <a:rPr lang="ko-KR" altLang="en-US" smtClean="0"/>
              <a:t>‹#›</a:t>
            </a:fld>
            <a:endParaRPr lang="ko-KR" altLang="en-US"/>
          </a:p>
        </p:txBody>
      </p:sp>
    </p:spTree>
    <p:extLst>
      <p:ext uri="{BB962C8B-B14F-4D97-AF65-F5344CB8AC3E}">
        <p14:creationId xmlns:p14="http://schemas.microsoft.com/office/powerpoint/2010/main" val="4259309613"/>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C9D3DC29-C20B-4A99-A3AC-B5CC8D20ABB4}" type="slidenum">
              <a:rPr lang="ko-KR" altLang="en-US" smtClean="0"/>
              <a:t>1</a:t>
            </a:fld>
            <a:endParaRPr lang="ko-KR" altLang="en-US"/>
          </a:p>
        </p:txBody>
      </p:sp>
    </p:spTree>
    <p:extLst>
      <p:ext uri="{BB962C8B-B14F-4D97-AF65-F5344CB8AC3E}">
        <p14:creationId xmlns:p14="http://schemas.microsoft.com/office/powerpoint/2010/main" val="3553848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buFont typeface="Arial" panose="020B0604020202020204" pitchFamily="34" charset="0"/>
              <a:buChar char="•"/>
            </a:pPr>
            <a:endParaRPr lang="ko-KR" altLang="en-US" dirty="0"/>
          </a:p>
        </p:txBody>
      </p:sp>
      <p:sp>
        <p:nvSpPr>
          <p:cNvPr id="4" name="슬라이드 번호 개체 틀 3"/>
          <p:cNvSpPr>
            <a:spLocks noGrp="1"/>
          </p:cNvSpPr>
          <p:nvPr>
            <p:ph type="sldNum" sz="quarter" idx="5"/>
          </p:nvPr>
        </p:nvSpPr>
        <p:spPr/>
        <p:txBody>
          <a:bodyPr/>
          <a:lstStyle/>
          <a:p>
            <a:fld id="{C9D3DC29-C20B-4A99-A3AC-B5CC8D20ABB4}" type="slidenum">
              <a:rPr lang="ko-KR" altLang="en-US" smtClean="0"/>
              <a:t>15</a:t>
            </a:fld>
            <a:endParaRPr lang="ko-KR" altLang="en-US"/>
          </a:p>
        </p:txBody>
      </p:sp>
    </p:spTree>
    <p:extLst>
      <p:ext uri="{BB962C8B-B14F-4D97-AF65-F5344CB8AC3E}">
        <p14:creationId xmlns:p14="http://schemas.microsoft.com/office/powerpoint/2010/main" val="3966257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표지">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3CDA805E-C60B-49EC-9F37-0B77DAE54140}"/>
              </a:ext>
            </a:extLst>
          </p:cNvPr>
          <p:cNvSpPr>
            <a:spLocks noGrp="1"/>
          </p:cNvSpPr>
          <p:nvPr>
            <p:ph type="subTitle" idx="1"/>
          </p:nvPr>
        </p:nvSpPr>
        <p:spPr>
          <a:xfrm>
            <a:off x="1524000" y="3602038"/>
            <a:ext cx="9144000" cy="1655762"/>
          </a:xfrm>
        </p:spPr>
        <p:txBody>
          <a:bodyPr/>
          <a:lstStyle>
            <a:lvl1pPr marL="0" indent="0" algn="ctr">
              <a:buNone/>
              <a:defRPr sz="1800" b="1" u="none">
                <a:solidFill>
                  <a:srgbClr val="18396A"/>
                </a:solidFill>
                <a:latin typeface="Times New Roman" panose="02020603050405020304" pitchFamily="18" charset="0"/>
                <a:cs typeface="Times New Roman" panose="02020603050405020304" pitchFamily="18" charset="0"/>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endParaRPr lang="en-US" altLang="ko-KR"/>
          </a:p>
        </p:txBody>
      </p:sp>
      <p:pic>
        <p:nvPicPr>
          <p:cNvPr id="11" name="Picture 4">
            <a:extLst>
              <a:ext uri="{FF2B5EF4-FFF2-40B4-BE49-F238E27FC236}">
                <a16:creationId xmlns:a16="http://schemas.microsoft.com/office/drawing/2014/main" id="{8C299158-F609-43AC-99E5-6F9C5EC7137D}"/>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852290" y="5574359"/>
            <a:ext cx="2487420" cy="633587"/>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62EEF90-3F1D-4CCB-9784-B6610CC09C8F}"/>
              </a:ext>
            </a:extLst>
          </p:cNvPr>
          <p:cNvSpPr>
            <a:spLocks noGrp="1"/>
          </p:cNvSpPr>
          <p:nvPr userDrawn="1">
            <p:ph type="ctrTitle"/>
          </p:nvPr>
        </p:nvSpPr>
        <p:spPr>
          <a:xfrm>
            <a:off x="1524000" y="2225573"/>
            <a:ext cx="9144000" cy="743112"/>
          </a:xfrm>
        </p:spPr>
        <p:txBody>
          <a:bodyPr anchor="b">
            <a:normAutofit/>
          </a:bodyPr>
          <a:lstStyle>
            <a:lvl1pPr algn="ctr">
              <a:defRPr sz="3000" b="1">
                <a:solidFill>
                  <a:srgbClr val="18396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endParaRPr lang="ko-KR" altLang="en-US" dirty="0"/>
          </a:p>
        </p:txBody>
      </p:sp>
      <p:sp>
        <p:nvSpPr>
          <p:cNvPr id="6" name="화살표: 오각형 5">
            <a:extLst>
              <a:ext uri="{FF2B5EF4-FFF2-40B4-BE49-F238E27FC236}">
                <a16:creationId xmlns:a16="http://schemas.microsoft.com/office/drawing/2014/main" id="{E032F138-CA7E-4096-8704-327C8C529AFB}"/>
              </a:ext>
            </a:extLst>
          </p:cNvPr>
          <p:cNvSpPr/>
          <p:nvPr userDrawn="1"/>
        </p:nvSpPr>
        <p:spPr>
          <a:xfrm rot="5400000">
            <a:off x="5232923" y="-595993"/>
            <a:ext cx="1726165" cy="2918151"/>
          </a:xfrm>
          <a:prstGeom prst="homePlate">
            <a:avLst>
              <a:gd name="adj" fmla="val 34865"/>
            </a:avLst>
          </a:prstGeom>
          <a:solidFill>
            <a:srgbClr val="1839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화살표: 오각형 14">
            <a:extLst>
              <a:ext uri="{FF2B5EF4-FFF2-40B4-BE49-F238E27FC236}">
                <a16:creationId xmlns:a16="http://schemas.microsoft.com/office/drawing/2014/main" id="{76E25320-513B-44D3-9642-987EF961727D}"/>
              </a:ext>
            </a:extLst>
          </p:cNvPr>
          <p:cNvSpPr/>
          <p:nvPr userDrawn="1"/>
        </p:nvSpPr>
        <p:spPr>
          <a:xfrm rot="16200000">
            <a:off x="5819404" y="485404"/>
            <a:ext cx="553201" cy="12192001"/>
          </a:xfrm>
          <a:prstGeom prst="homePlate">
            <a:avLst>
              <a:gd name="adj" fmla="val 34865"/>
            </a:avLst>
          </a:prstGeom>
          <a:solidFill>
            <a:srgbClr val="18396A"/>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428522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88997"/>
            <a:ext cx="10515600" cy="734120"/>
          </a:xfrm>
        </p:spPr>
        <p:txBody>
          <a:bodyPr/>
          <a:lstStyle>
            <a:lvl1pPr>
              <a:defRPr b="1">
                <a:solidFill>
                  <a:srgbClr val="18396A"/>
                </a:solidFill>
              </a:defRPr>
            </a:lvl1pPr>
          </a:lstStyle>
          <a:p>
            <a:endParaRPr lang="ko-KR" altLang="en-US" dirty="0"/>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10" name="직선 연결선 9">
            <a:extLst>
              <a:ext uri="{FF2B5EF4-FFF2-40B4-BE49-F238E27FC236}">
                <a16:creationId xmlns:a16="http://schemas.microsoft.com/office/drawing/2014/main" id="{86C17CBB-CFA6-4948-B928-39AE91925522}"/>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
        <p:nvSpPr>
          <p:cNvPr id="14" name="이등변 삼각형 13">
            <a:extLst>
              <a:ext uri="{FF2B5EF4-FFF2-40B4-BE49-F238E27FC236}">
                <a16:creationId xmlns:a16="http://schemas.microsoft.com/office/drawing/2014/main" id="{8A383C40-7C6E-460D-87FE-A8AEF45E9701}"/>
              </a:ext>
            </a:extLst>
          </p:cNvPr>
          <p:cNvSpPr/>
          <p:nvPr userDrawn="1"/>
        </p:nvSpPr>
        <p:spPr>
          <a:xfrm rot="5400000">
            <a:off x="-404022" y="404018"/>
            <a:ext cx="1646244" cy="838200"/>
          </a:xfrm>
          <a:prstGeom prst="triangle">
            <a:avLst/>
          </a:prstGeom>
          <a:solidFill>
            <a:srgbClr val="1839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18" name="그림 17">
            <a:extLst>
              <a:ext uri="{FF2B5EF4-FFF2-40B4-BE49-F238E27FC236}">
                <a16:creationId xmlns:a16="http://schemas.microsoft.com/office/drawing/2014/main" id="{2DAAD764-793F-49A8-9863-50C47D817E7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cxnSp>
        <p:nvCxnSpPr>
          <p:cNvPr id="15" name="직선 연결선 14">
            <a:extLst>
              <a:ext uri="{FF2B5EF4-FFF2-40B4-BE49-F238E27FC236}">
                <a16:creationId xmlns:a16="http://schemas.microsoft.com/office/drawing/2014/main" id="{F72E73E9-B3B0-491D-92BB-B2B83FCDABCF}"/>
              </a:ext>
            </a:extLst>
          </p:cNvPr>
          <p:cNvCxnSpPr>
            <a:cxnSpLocks/>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42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2878721"/>
            <a:ext cx="10515600" cy="734120"/>
          </a:xfrm>
        </p:spPr>
        <p:txBody>
          <a:bodyPr/>
          <a:lstStyle>
            <a:lvl1pPr algn="ctr">
              <a:defRPr b="1">
                <a:solidFill>
                  <a:srgbClr val="18396A"/>
                </a:solidFill>
              </a:defRPr>
            </a:lvl1pPr>
          </a:lstStyle>
          <a:p>
            <a:endParaRPr lang="ko-KR" altLang="en-US" dirty="0"/>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7" name="직선 연결선 6">
            <a:extLst>
              <a:ext uri="{FF2B5EF4-FFF2-40B4-BE49-F238E27FC236}">
                <a16:creationId xmlns:a16="http://schemas.microsoft.com/office/drawing/2014/main" id="{A1C4CED9-6A84-4FB6-B54F-E348248B6EB0}"/>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cxnSp>
        <p:nvCxnSpPr>
          <p:cNvPr id="11" name="직선 연결선 10">
            <a:extLst>
              <a:ext uri="{FF2B5EF4-FFF2-40B4-BE49-F238E27FC236}">
                <a16:creationId xmlns:a16="http://schemas.microsoft.com/office/drawing/2014/main" id="{11A26FED-B704-4D3A-A04F-978C115E5942}"/>
              </a:ext>
            </a:extLst>
          </p:cNvPr>
          <p:cNvCxnSpPr>
            <a:cxnSpLocks/>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1EF710B8-87B8-7950-1ACC-154BCE0AADE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spTree>
    <p:extLst>
      <p:ext uri="{BB962C8B-B14F-4D97-AF65-F5344CB8AC3E}">
        <p14:creationId xmlns:p14="http://schemas.microsoft.com/office/powerpoint/2010/main" val="231302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939800" y="88997"/>
            <a:ext cx="10515600" cy="734120"/>
          </a:xfrm>
        </p:spPr>
        <p:txBody>
          <a:bodyPr/>
          <a:lstStyle>
            <a:lvl1pPr>
              <a:defRPr b="1">
                <a:solidFill>
                  <a:srgbClr val="18396A"/>
                </a:solidFill>
              </a:defRPr>
            </a:lvl1pPr>
          </a:lstStyle>
          <a:p>
            <a:endParaRPr lang="ko-KR" altLang="en-US" dirty="0"/>
          </a:p>
        </p:txBody>
      </p:sp>
      <p:sp>
        <p:nvSpPr>
          <p:cNvPr id="3" name="내용 개체 틀 2">
            <a:extLst>
              <a:ext uri="{FF2B5EF4-FFF2-40B4-BE49-F238E27FC236}">
                <a16:creationId xmlns:a16="http://schemas.microsoft.com/office/drawing/2014/main" id="{F4A91764-5061-4141-B8C8-A1154A8574AD}"/>
              </a:ext>
            </a:extLst>
          </p:cNvPr>
          <p:cNvSpPr>
            <a:spLocks noGrp="1"/>
          </p:cNvSpPr>
          <p:nvPr>
            <p:ph idx="1" hasCustomPrompt="1"/>
          </p:nvPr>
        </p:nvSpPr>
        <p:spPr>
          <a:xfrm>
            <a:off x="838200" y="1123952"/>
            <a:ext cx="10515600" cy="5053013"/>
          </a:xfrm>
        </p:spPr>
        <p:txBody>
          <a:bodyPr/>
          <a:lstStyle>
            <a:lvl1pPr marL="228584" indent="-228584">
              <a:lnSpc>
                <a:spcPct val="150000"/>
              </a:lnSpc>
              <a:buFont typeface="Wingdings" panose="05000000000000000000" pitchFamily="2" charset="2"/>
              <a:buChar char="Ø"/>
              <a:defRPr sz="2400">
                <a:solidFill>
                  <a:schemeClr val="tx1"/>
                </a:solidFill>
              </a:defRPr>
            </a:lvl1pPr>
            <a:lvl2pPr marL="685750" indent="-228584">
              <a:lnSpc>
                <a:spcPct val="150000"/>
              </a:lnSpc>
              <a:buClrTx/>
              <a:buSzPct val="95000"/>
              <a:buFont typeface="Wingdings" panose="05000000000000000000" pitchFamily="2" charset="2"/>
              <a:buChar char="§"/>
              <a:defRPr sz="2000">
                <a:solidFill>
                  <a:schemeClr val="tx1"/>
                </a:solidFill>
              </a:defRPr>
            </a:lvl2pPr>
            <a:lvl3pPr marL="1142914" indent="-228584">
              <a:lnSpc>
                <a:spcPct val="150000"/>
              </a:lnSpc>
              <a:buFont typeface="Arial" panose="020B0604020202020204" pitchFamily="34" charset="0"/>
              <a:buChar char="•"/>
              <a:defRPr sz="1800">
                <a:solidFill>
                  <a:schemeClr val="tx1"/>
                </a:solidFill>
              </a:defRPr>
            </a:lvl3pPr>
            <a:lvl4pPr>
              <a:defRPr>
                <a:solidFill>
                  <a:srgbClr val="18396A"/>
                </a:solidFill>
              </a:defRPr>
            </a:lvl4pPr>
            <a:lvl5pPr>
              <a:defRPr>
                <a:solidFill>
                  <a:srgbClr val="18396A"/>
                </a:solidFill>
              </a:defRPr>
            </a:lvl5pPr>
          </a:lstStyle>
          <a:p>
            <a:pPr lvl="0"/>
            <a:r>
              <a:rPr lang="ko-KR" altLang="en-US" dirty="0"/>
              <a:t> 마스터 텍스트 스타일을 편집하려면 클릭</a:t>
            </a:r>
          </a:p>
          <a:p>
            <a:pPr lvl="1"/>
            <a:r>
              <a:rPr lang="ko-KR" altLang="en-US" dirty="0"/>
              <a:t>두 번째 수준</a:t>
            </a:r>
          </a:p>
          <a:p>
            <a:pPr lvl="2"/>
            <a:r>
              <a:rPr lang="ko-KR" altLang="en-US" dirty="0"/>
              <a:t>세 번째 수준</a:t>
            </a:r>
          </a:p>
        </p:txBody>
      </p:sp>
      <p:sp>
        <p:nvSpPr>
          <p:cNvPr id="6" name="슬라이드 번호 개체 틀 5">
            <a:extLst>
              <a:ext uri="{FF2B5EF4-FFF2-40B4-BE49-F238E27FC236}">
                <a16:creationId xmlns:a16="http://schemas.microsoft.com/office/drawing/2014/main" id="{CE3EBA65-9FFF-4C4F-9E0D-268F2F899F39}"/>
              </a:ext>
            </a:extLst>
          </p:cNvPr>
          <p:cNvSpPr>
            <a:spLocks noGrp="1"/>
          </p:cNvSpPr>
          <p:nvPr>
            <p:ph type="sldNum" sz="quarter" idx="12"/>
          </p:nvPr>
        </p:nvSpPr>
        <p:spPr>
          <a:xfrm>
            <a:off x="4822723" y="6477006"/>
            <a:ext cx="2743200" cy="365125"/>
          </a:xfrm>
          <a:effectLst/>
        </p:spPr>
        <p:txBody>
          <a:bodyPr/>
          <a:lstStyle>
            <a:lvl1pPr algn="ctr">
              <a:defRPr sz="2800" b="1">
                <a:solidFill>
                  <a:srgbClr val="18396A"/>
                </a:solidFill>
                <a:latin typeface="맑은 고딕" panose="020B0503020000020004" pitchFamily="50" charset="-127"/>
                <a:ea typeface="맑은 고딕" panose="020B0503020000020004" pitchFamily="50" charset="-127"/>
              </a:defRPr>
            </a:lvl1pPr>
          </a:lstStyle>
          <a:p>
            <a:fld id="{DCF30976-4E8F-417C-866E-A81683010615}" type="slidenum">
              <a:rPr lang="ko-KR" altLang="en-US" smtClean="0"/>
              <a:pPr/>
              <a:t>‹#›</a:t>
            </a:fld>
            <a:endParaRPr lang="ko-KR" altLang="en-US"/>
          </a:p>
        </p:txBody>
      </p:sp>
      <p:cxnSp>
        <p:nvCxnSpPr>
          <p:cNvPr id="10" name="직선 연결선 9">
            <a:extLst>
              <a:ext uri="{FF2B5EF4-FFF2-40B4-BE49-F238E27FC236}">
                <a16:creationId xmlns:a16="http://schemas.microsoft.com/office/drawing/2014/main" id="{86C17CBB-CFA6-4948-B928-39AE91925522}"/>
              </a:ext>
            </a:extLst>
          </p:cNvPr>
          <p:cNvCxnSpPr>
            <a:cxnSpLocks/>
          </p:cNvCxnSpPr>
          <p:nvPr userDrawn="1"/>
        </p:nvCxnSpPr>
        <p:spPr>
          <a:xfrm flipH="1">
            <a:off x="6" y="6350545"/>
            <a:ext cx="12191999" cy="0"/>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sp>
        <p:nvSpPr>
          <p:cNvPr id="14" name="이등변 삼각형 13">
            <a:extLst>
              <a:ext uri="{FF2B5EF4-FFF2-40B4-BE49-F238E27FC236}">
                <a16:creationId xmlns:a16="http://schemas.microsoft.com/office/drawing/2014/main" id="{8A383C40-7C6E-460D-87FE-A8AEF45E9701}"/>
              </a:ext>
            </a:extLst>
          </p:cNvPr>
          <p:cNvSpPr/>
          <p:nvPr userDrawn="1"/>
        </p:nvSpPr>
        <p:spPr>
          <a:xfrm rot="5400000">
            <a:off x="-404022" y="404018"/>
            <a:ext cx="1646244" cy="838200"/>
          </a:xfrm>
          <a:prstGeom prst="triangle">
            <a:avLst/>
          </a:prstGeom>
          <a:solidFill>
            <a:srgbClr val="1839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6" name="직선 연결선 15">
            <a:extLst>
              <a:ext uri="{FF2B5EF4-FFF2-40B4-BE49-F238E27FC236}">
                <a16:creationId xmlns:a16="http://schemas.microsoft.com/office/drawing/2014/main" id="{BF8D936B-6EFB-4AAD-BA8B-218B60D3ED29}"/>
              </a:ext>
            </a:extLst>
          </p:cNvPr>
          <p:cNvCxnSpPr>
            <a:cxnSpLocks/>
            <a:stCxn id="14" idx="3"/>
          </p:cNvCxnSpPr>
          <p:nvPr userDrawn="1"/>
        </p:nvCxnSpPr>
        <p:spPr>
          <a:xfrm>
            <a:off x="0" y="823118"/>
            <a:ext cx="12192003" cy="4882"/>
          </a:xfrm>
          <a:prstGeom prst="line">
            <a:avLst/>
          </a:prstGeom>
          <a:ln w="50800">
            <a:solidFill>
              <a:srgbClr val="18396A"/>
            </a:solidFill>
          </a:ln>
        </p:spPr>
        <p:style>
          <a:lnRef idx="1">
            <a:schemeClr val="accent1"/>
          </a:lnRef>
          <a:fillRef idx="0">
            <a:schemeClr val="accent1"/>
          </a:fillRef>
          <a:effectRef idx="0">
            <a:schemeClr val="accent1"/>
          </a:effectRef>
          <a:fontRef idx="minor">
            <a:schemeClr val="tx1"/>
          </a:fontRef>
        </p:style>
      </p:cxnSp>
      <p:pic>
        <p:nvPicPr>
          <p:cNvPr id="4" name="그림 3">
            <a:extLst>
              <a:ext uri="{FF2B5EF4-FFF2-40B4-BE49-F238E27FC236}">
                <a16:creationId xmlns:a16="http://schemas.microsoft.com/office/drawing/2014/main" id="{BF5C52DC-B3CA-541B-394D-203C4681950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0815145" y="6429847"/>
            <a:ext cx="1233062" cy="412276"/>
          </a:xfrm>
          <a:prstGeom prst="rect">
            <a:avLst/>
          </a:prstGeom>
        </p:spPr>
      </p:pic>
    </p:spTree>
    <p:extLst>
      <p:ext uri="{BB962C8B-B14F-4D97-AF65-F5344CB8AC3E}">
        <p14:creationId xmlns:p14="http://schemas.microsoft.com/office/powerpoint/2010/main" val="117910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마지막">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0B6CD104-BE63-422C-9A1A-CF79AB071E0C}"/>
              </a:ext>
            </a:extLst>
          </p:cNvPr>
          <p:cNvSpPr/>
          <p:nvPr userDrawn="1"/>
        </p:nvSpPr>
        <p:spPr>
          <a:xfrm>
            <a:off x="0" y="2800351"/>
            <a:ext cx="12192000" cy="1362075"/>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a:extLst>
              <a:ext uri="{FF2B5EF4-FFF2-40B4-BE49-F238E27FC236}">
                <a16:creationId xmlns:a16="http://schemas.microsoft.com/office/drawing/2014/main" id="{948A9194-ABCE-4889-8E43-B9E05C51BF74}"/>
              </a:ext>
            </a:extLst>
          </p:cNvPr>
          <p:cNvSpPr>
            <a:spLocks noGrp="1"/>
          </p:cNvSpPr>
          <p:nvPr>
            <p:ph type="title"/>
          </p:nvPr>
        </p:nvSpPr>
        <p:spPr>
          <a:xfrm>
            <a:off x="787402" y="3163538"/>
            <a:ext cx="10883900" cy="734120"/>
          </a:xfrm>
        </p:spPr>
        <p:txBody>
          <a:bodyPr>
            <a:normAutofit/>
          </a:bodyPr>
          <a:lstStyle>
            <a:lvl1pPr algn="ctr">
              <a:defRPr sz="4400" b="1">
                <a:solidFill>
                  <a:srgbClr val="18396A"/>
                </a:solidFill>
              </a:defRPr>
            </a:lvl1pPr>
          </a:lstStyle>
          <a:p>
            <a:endParaRPr lang="ko-KR" altLang="en-US" dirty="0"/>
          </a:p>
        </p:txBody>
      </p:sp>
      <p:pic>
        <p:nvPicPr>
          <p:cNvPr id="9" name="그림 8">
            <a:extLst>
              <a:ext uri="{FF2B5EF4-FFF2-40B4-BE49-F238E27FC236}">
                <a16:creationId xmlns:a16="http://schemas.microsoft.com/office/drawing/2014/main" id="{15A31B8E-325E-43B4-A278-7BB6307DCA5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869214" y="6114070"/>
            <a:ext cx="2178993" cy="728053"/>
          </a:xfrm>
          <a:prstGeom prst="rect">
            <a:avLst/>
          </a:prstGeom>
        </p:spPr>
      </p:pic>
    </p:spTree>
    <p:extLst>
      <p:ext uri="{BB962C8B-B14F-4D97-AF65-F5344CB8AC3E}">
        <p14:creationId xmlns:p14="http://schemas.microsoft.com/office/powerpoint/2010/main" val="400028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FC6FD25-6B26-49DC-BF22-85E94B51F23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306AB7F-6380-4BAC-BBA2-29AADE6D8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70E8FE9-7468-47D7-8422-9205FBBA51E0}"/>
              </a:ext>
            </a:extLst>
          </p:cNvPr>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7899517D-8D93-414E-BD81-25CF73B6A6B3}"/>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3042CE-1539-4076-B84E-014142E7E6A8}"/>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30976-4E8F-417C-866E-A81683010615}" type="slidenum">
              <a:rPr lang="ko-KR" altLang="en-US" smtClean="0"/>
              <a:t>‹#›</a:t>
            </a:fld>
            <a:endParaRPr lang="ko-KR" altLang="en-US"/>
          </a:p>
        </p:txBody>
      </p:sp>
    </p:spTree>
    <p:extLst>
      <p:ext uri="{BB962C8B-B14F-4D97-AF65-F5344CB8AC3E}">
        <p14:creationId xmlns:p14="http://schemas.microsoft.com/office/powerpoint/2010/main" val="3652402185"/>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2" r:id="rId3"/>
    <p:sldLayoutId id="2147483683" r:id="rId4"/>
    <p:sldLayoutId id="2147483663" r:id="rId5"/>
  </p:sldLayoutIdLst>
  <p:hf hdr="0" ftr="0" dt="0"/>
  <p:txStyles>
    <p:titleStyle>
      <a:lvl1pPr algn="l" defTabSz="914332"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332" rtl="0" eaLnBrk="1" latinLnBrk="1" hangingPunct="1">
        <a:defRPr sz="1800" kern="1200">
          <a:solidFill>
            <a:schemeClr val="tx1"/>
          </a:solidFill>
          <a:latin typeface="+mn-lt"/>
          <a:ea typeface="+mn-ea"/>
          <a:cs typeface="+mn-cs"/>
        </a:defRPr>
      </a:lvl1pPr>
      <a:lvl2pPr marL="457167" algn="l" defTabSz="914332" rtl="0" eaLnBrk="1" latinLnBrk="1" hangingPunct="1">
        <a:defRPr sz="1800" kern="1200">
          <a:solidFill>
            <a:schemeClr val="tx1"/>
          </a:solidFill>
          <a:latin typeface="+mn-lt"/>
          <a:ea typeface="+mn-ea"/>
          <a:cs typeface="+mn-cs"/>
        </a:defRPr>
      </a:lvl2pPr>
      <a:lvl3pPr marL="914332" algn="l" defTabSz="914332" rtl="0" eaLnBrk="1" latinLnBrk="1" hangingPunct="1">
        <a:defRPr sz="1800" kern="1200">
          <a:solidFill>
            <a:schemeClr val="tx1"/>
          </a:solidFill>
          <a:latin typeface="+mn-lt"/>
          <a:ea typeface="+mn-ea"/>
          <a:cs typeface="+mn-cs"/>
        </a:defRPr>
      </a:lvl3pPr>
      <a:lvl4pPr marL="1371498" algn="l" defTabSz="914332" rtl="0" eaLnBrk="1" latinLnBrk="1" hangingPunct="1">
        <a:defRPr sz="1800" kern="1200">
          <a:solidFill>
            <a:schemeClr val="tx1"/>
          </a:solidFill>
          <a:latin typeface="+mn-lt"/>
          <a:ea typeface="+mn-ea"/>
          <a:cs typeface="+mn-cs"/>
        </a:defRPr>
      </a:lvl4pPr>
      <a:lvl5pPr marL="1828664" algn="l" defTabSz="914332" rtl="0" eaLnBrk="1" latinLnBrk="1" hangingPunct="1">
        <a:defRPr sz="1800" kern="1200">
          <a:solidFill>
            <a:schemeClr val="tx1"/>
          </a:solidFill>
          <a:latin typeface="+mn-lt"/>
          <a:ea typeface="+mn-ea"/>
          <a:cs typeface="+mn-cs"/>
        </a:defRPr>
      </a:lvl5pPr>
      <a:lvl6pPr marL="2285830" algn="l" defTabSz="914332" rtl="0" eaLnBrk="1" latinLnBrk="1" hangingPunct="1">
        <a:defRPr sz="1800" kern="1200">
          <a:solidFill>
            <a:schemeClr val="tx1"/>
          </a:solidFill>
          <a:latin typeface="+mn-lt"/>
          <a:ea typeface="+mn-ea"/>
          <a:cs typeface="+mn-cs"/>
        </a:defRPr>
      </a:lvl6pPr>
      <a:lvl7pPr marL="2742994" algn="l" defTabSz="914332" rtl="0" eaLnBrk="1" latinLnBrk="1" hangingPunct="1">
        <a:defRPr sz="1800" kern="1200">
          <a:solidFill>
            <a:schemeClr val="tx1"/>
          </a:solidFill>
          <a:latin typeface="+mn-lt"/>
          <a:ea typeface="+mn-ea"/>
          <a:cs typeface="+mn-cs"/>
        </a:defRPr>
      </a:lvl7pPr>
      <a:lvl8pPr marL="3200160" algn="l" defTabSz="914332" rtl="0" eaLnBrk="1" latinLnBrk="1" hangingPunct="1">
        <a:defRPr sz="1800" kern="1200">
          <a:solidFill>
            <a:schemeClr val="tx1"/>
          </a:solidFill>
          <a:latin typeface="+mn-lt"/>
          <a:ea typeface="+mn-ea"/>
          <a:cs typeface="+mn-cs"/>
        </a:defRPr>
      </a:lvl8pPr>
      <a:lvl9pPr marL="3657327" algn="l" defTabSz="914332"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1">
            <a:extLst>
              <a:ext uri="{FF2B5EF4-FFF2-40B4-BE49-F238E27FC236}">
                <a16:creationId xmlns:a16="http://schemas.microsoft.com/office/drawing/2014/main" id="{C15D24C3-761D-4AFC-A7EC-70D5CA86D7CE}"/>
              </a:ext>
            </a:extLst>
          </p:cNvPr>
          <p:cNvSpPr>
            <a:spLocks noGrp="1"/>
          </p:cNvSpPr>
          <p:nvPr>
            <p:ph type="subTitle" idx="1"/>
          </p:nvPr>
        </p:nvSpPr>
        <p:spPr>
          <a:xfrm>
            <a:off x="1523999" y="4618038"/>
            <a:ext cx="9144000" cy="1655762"/>
          </a:xfrm>
        </p:spPr>
        <p:txBody>
          <a:bodyPr/>
          <a:lstStyle/>
          <a:p>
            <a:r>
              <a:rPr lang="en-US" altLang="ko-KR" b="0" dirty="0"/>
              <a:t>2023. 12. 06</a:t>
            </a:r>
          </a:p>
          <a:p>
            <a:r>
              <a:rPr lang="en-US" altLang="ko-KR" b="0" dirty="0"/>
              <a:t>SMEET LAB</a:t>
            </a:r>
          </a:p>
        </p:txBody>
      </p:sp>
      <p:sp>
        <p:nvSpPr>
          <p:cNvPr id="4" name="제목 2">
            <a:extLst>
              <a:ext uri="{FF2B5EF4-FFF2-40B4-BE49-F238E27FC236}">
                <a16:creationId xmlns:a16="http://schemas.microsoft.com/office/drawing/2014/main" id="{CE7985A6-8713-4C3E-A09C-22158675DD75}"/>
              </a:ext>
            </a:extLst>
          </p:cNvPr>
          <p:cNvSpPr txBox="1">
            <a:spLocks/>
          </p:cNvSpPr>
          <p:nvPr/>
        </p:nvSpPr>
        <p:spPr>
          <a:xfrm>
            <a:off x="935371" y="3036641"/>
            <a:ext cx="10321255" cy="784718"/>
          </a:xfrm>
          <a:prstGeom prst="rect">
            <a:avLst/>
          </a:prstGeom>
        </p:spPr>
        <p:txBody>
          <a:bodyPr vert="horz" lIns="91440" tIns="45720" rIns="91440" bIns="45720" rtlCol="0" anchor="b">
            <a:noAutofit/>
          </a:bodyPr>
          <a:lstStyle>
            <a:lvl1pPr algn="ctr" defTabSz="914332" rtl="0" eaLnBrk="1" latinLnBrk="1" hangingPunct="1">
              <a:lnSpc>
                <a:spcPct val="90000"/>
              </a:lnSpc>
              <a:spcBef>
                <a:spcPct val="0"/>
              </a:spcBef>
              <a:buNone/>
              <a:defRPr sz="3000" b="1" kern="1200">
                <a:solidFill>
                  <a:srgbClr val="18396A"/>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defRPr>
            </a:lvl1pPr>
          </a:lstStyle>
          <a:p>
            <a:r>
              <a:rPr lang="en-US" altLang="ko-KR" sz="3600" dirty="0"/>
              <a:t>Sensitivity analysis</a:t>
            </a:r>
            <a:endParaRPr lang="en-US" altLang="ko-KR" sz="2200" dirty="0">
              <a:solidFill>
                <a:schemeClr val="tx1"/>
              </a:solidFill>
            </a:endParaRPr>
          </a:p>
        </p:txBody>
      </p:sp>
    </p:spTree>
    <p:extLst>
      <p:ext uri="{BB962C8B-B14F-4D97-AF65-F5344CB8AC3E}">
        <p14:creationId xmlns:p14="http://schemas.microsoft.com/office/powerpoint/2010/main" val="20211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Random Forest</a:t>
            </a:r>
          </a:p>
          <a:p>
            <a:pPr lvl="1"/>
            <a:r>
              <a:rPr lang="en-US" altLang="ko-KR" dirty="0"/>
              <a:t>Derived from Decision Tree</a:t>
            </a:r>
          </a:p>
          <a:p>
            <a:pPr lvl="1"/>
            <a:r>
              <a:rPr lang="en-US" altLang="ko-KR" dirty="0"/>
              <a:t>Added Ensemble</a:t>
            </a:r>
          </a:p>
          <a:p>
            <a:pPr lvl="1"/>
            <a:endParaRPr lang="en-US" altLang="ko-KR" dirty="0"/>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10</a:t>
            </a:fld>
            <a:endParaRPr lang="ko-KR" altLang="en-US"/>
          </a:p>
        </p:txBody>
      </p:sp>
      <p:pic>
        <p:nvPicPr>
          <p:cNvPr id="1026" name="Picture 2" descr="Anas Brital | Random Forest Algorithm Explained .">
            <a:extLst>
              <a:ext uri="{FF2B5EF4-FFF2-40B4-BE49-F238E27FC236}">
                <a16:creationId xmlns:a16="http://schemas.microsoft.com/office/drawing/2014/main" id="{5CA359DF-31F3-F0F1-FDDD-739B01DED4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4323" y="1472453"/>
            <a:ext cx="5478332" cy="391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54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Boruta </a:t>
            </a:r>
          </a:p>
          <a:p>
            <a:pPr lvl="1"/>
            <a:r>
              <a:rPr lang="en-US" altLang="ko-KR" dirty="0"/>
              <a:t>Added Shadow variables.</a:t>
            </a:r>
          </a:p>
          <a:p>
            <a:pPr lvl="1"/>
            <a:r>
              <a:rPr lang="en-US" altLang="ko-KR" dirty="0"/>
              <a:t>Train Random </a:t>
            </a:r>
            <a:r>
              <a:rPr lang="en-US" altLang="ko-KR" dirty="0" err="1"/>
              <a:t>Foreset</a:t>
            </a:r>
            <a:endParaRPr lang="en-US" altLang="ko-KR" dirty="0"/>
          </a:p>
          <a:p>
            <a:pPr lvl="1"/>
            <a:r>
              <a:rPr lang="en-US" altLang="ko-KR" dirty="0"/>
              <a:t>Extract </a:t>
            </a:r>
            <a:r>
              <a:rPr lang="en-US" altLang="ko-KR" dirty="0" err="1"/>
              <a:t>importances</a:t>
            </a:r>
            <a:endParaRPr lang="en-US" altLang="ko-KR" dirty="0"/>
          </a:p>
          <a:p>
            <a:pPr lvl="1"/>
            <a:r>
              <a:rPr lang="en-US" altLang="ko-KR" dirty="0"/>
              <a:t>Determine the values that have lower importance than shadow variables</a:t>
            </a:r>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11</a:t>
            </a:fld>
            <a:endParaRPr lang="ko-KR" altLang="en-US"/>
          </a:p>
        </p:txBody>
      </p:sp>
    </p:spTree>
    <p:extLst>
      <p:ext uri="{BB962C8B-B14F-4D97-AF65-F5344CB8AC3E}">
        <p14:creationId xmlns:p14="http://schemas.microsoft.com/office/powerpoint/2010/main" val="425909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Result</a:t>
            </a:r>
          </a:p>
          <a:p>
            <a:pPr lvl="1"/>
            <a:r>
              <a:rPr lang="en-US" altLang="ko-KR" dirty="0"/>
              <a:t>Input : random select , output : </a:t>
            </a:r>
            <a:r>
              <a:rPr lang="en-US" altLang="ko-KR" dirty="0" err="1"/>
              <a:t>FyFL</a:t>
            </a:r>
            <a:r>
              <a:rPr lang="en-US" altLang="ko-KR" dirty="0"/>
              <a:t>(Front Left Wheel y axis Force)</a:t>
            </a:r>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12</a:t>
            </a:fld>
            <a:endParaRPr lang="ko-KR" altLang="en-US"/>
          </a:p>
        </p:txBody>
      </p:sp>
      <p:pic>
        <p:nvPicPr>
          <p:cNvPr id="6" name="그림 5">
            <a:extLst>
              <a:ext uri="{FF2B5EF4-FFF2-40B4-BE49-F238E27FC236}">
                <a16:creationId xmlns:a16="http://schemas.microsoft.com/office/drawing/2014/main" id="{DE817D7B-2B59-8863-4AF8-3BAF24E75045}"/>
              </a:ext>
            </a:extLst>
          </p:cNvPr>
          <p:cNvPicPr>
            <a:picLocks noChangeAspect="1"/>
          </p:cNvPicPr>
          <p:nvPr/>
        </p:nvPicPr>
        <p:blipFill>
          <a:blip r:embed="rId2"/>
          <a:stretch>
            <a:fillRect/>
          </a:stretch>
        </p:blipFill>
        <p:spPr>
          <a:xfrm>
            <a:off x="10001579" y="1123952"/>
            <a:ext cx="1453821" cy="4893187"/>
          </a:xfrm>
          <a:prstGeom prst="rect">
            <a:avLst/>
          </a:prstGeom>
        </p:spPr>
      </p:pic>
    </p:spTree>
    <p:extLst>
      <p:ext uri="{BB962C8B-B14F-4D97-AF65-F5344CB8AC3E}">
        <p14:creationId xmlns:p14="http://schemas.microsoft.com/office/powerpoint/2010/main" val="82235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My Model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Method</a:t>
            </a:r>
          </a:p>
          <a:p>
            <a:pPr lvl="1"/>
            <a:r>
              <a:rPr lang="en-US" altLang="ko-KR" dirty="0"/>
              <a:t>Use Boruta </a:t>
            </a:r>
          </a:p>
          <a:p>
            <a:pPr lvl="1"/>
            <a:r>
              <a:rPr lang="en-US" altLang="ko-KR" dirty="0"/>
              <a:t>Visualization the select data.</a:t>
            </a:r>
          </a:p>
          <a:p>
            <a:pPr lvl="1"/>
            <a:endParaRPr lang="en-US" altLang="ko-KR" dirty="0"/>
          </a:p>
          <a:p>
            <a:r>
              <a:rPr lang="en-US" altLang="ko-KR" dirty="0"/>
              <a:t>Variables</a:t>
            </a:r>
          </a:p>
          <a:p>
            <a:pPr lvl="1"/>
            <a:r>
              <a:rPr lang="en-US" altLang="ko-KR" dirty="0"/>
              <a:t>Gathering Data using CARMAKER</a:t>
            </a:r>
          </a:p>
          <a:p>
            <a:pPr lvl="1"/>
            <a:r>
              <a:rPr lang="en-US" altLang="ko-KR" dirty="0"/>
              <a:t>Data is </a:t>
            </a:r>
            <a:r>
              <a:rPr lang="en-US" altLang="ko-KR" dirty="0" err="1"/>
              <a:t>gatherd</a:t>
            </a:r>
            <a:r>
              <a:rPr lang="en-US" altLang="ko-KR" dirty="0"/>
              <a:t> sensor Data and control Data that can achieve </a:t>
            </a:r>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13</a:t>
            </a:fld>
            <a:endParaRPr lang="ko-KR" altLang="en-US"/>
          </a:p>
        </p:txBody>
      </p:sp>
    </p:spTree>
    <p:extLst>
      <p:ext uri="{BB962C8B-B14F-4D97-AF65-F5344CB8AC3E}">
        <p14:creationId xmlns:p14="http://schemas.microsoft.com/office/powerpoint/2010/main" val="2326590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44D25B-0504-65AE-A0A2-A2E0522BEE05}"/>
              </a:ext>
            </a:extLst>
          </p:cNvPr>
          <p:cNvSpPr>
            <a:spLocks noGrp="1"/>
          </p:cNvSpPr>
          <p:nvPr>
            <p:ph type="title"/>
          </p:nvPr>
        </p:nvSpPr>
        <p:spPr/>
        <p:txBody>
          <a:bodyPr/>
          <a:lstStyle/>
          <a:p>
            <a:r>
              <a:rPr lang="en-US" altLang="ko-KR" dirty="0"/>
              <a:t>Q&amp;A</a:t>
            </a:r>
            <a:endParaRPr lang="ko-KR" altLang="en-US" dirty="0"/>
          </a:p>
        </p:txBody>
      </p:sp>
    </p:spTree>
    <p:extLst>
      <p:ext uri="{BB962C8B-B14F-4D97-AF65-F5344CB8AC3E}">
        <p14:creationId xmlns:p14="http://schemas.microsoft.com/office/powerpoint/2010/main" val="344588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9AB753-FCF7-45F7-AFB9-9DBC5D6BF354}"/>
              </a:ext>
            </a:extLst>
          </p:cNvPr>
          <p:cNvSpPr>
            <a:spLocks noGrp="1"/>
          </p:cNvSpPr>
          <p:nvPr>
            <p:ph type="title"/>
          </p:nvPr>
        </p:nvSpPr>
        <p:spPr/>
        <p:txBody>
          <a:bodyPr/>
          <a:lstStyle/>
          <a:p>
            <a:r>
              <a:rPr lang="en-US" altLang="ko-KR" b="1"/>
              <a:t>THANK YOU!</a:t>
            </a:r>
            <a:endParaRPr lang="ko-KR" altLang="en-US" b="1"/>
          </a:p>
        </p:txBody>
      </p:sp>
    </p:spTree>
    <p:extLst>
      <p:ext uri="{BB962C8B-B14F-4D97-AF65-F5344CB8AC3E}">
        <p14:creationId xmlns:p14="http://schemas.microsoft.com/office/powerpoint/2010/main" val="221284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Sensitivity analysis</a:t>
            </a:r>
            <a:endParaRPr lang="en-US" altLang="ko-KR" sz="2400" dirty="0"/>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Why Select a variable</a:t>
            </a:r>
          </a:p>
          <a:p>
            <a:pPr lvl="1"/>
            <a:r>
              <a:rPr lang="en-US" altLang="ko-KR" sz="1600" dirty="0"/>
              <a:t>DNN may not need to choose input variables. Because the coefficients of unnecessary variables will converge to zero. However, selecting many variables to make the model increases the computational cost of estimation</a:t>
            </a:r>
          </a:p>
          <a:p>
            <a:pPr lvl="1"/>
            <a:r>
              <a:rPr lang="en-US" altLang="ko-KR" sz="1600" dirty="0"/>
              <a:t>So, We need to find sensitivity input variable for reducing computing load</a:t>
            </a:r>
          </a:p>
          <a:p>
            <a:pPr lvl="1"/>
            <a:endParaRPr lang="en-US" altLang="ko-KR" sz="12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2</a:t>
            </a:fld>
            <a:endParaRPr lang="ko-KR" altLang="en-US"/>
          </a:p>
        </p:txBody>
      </p:sp>
    </p:spTree>
    <p:extLst>
      <p:ext uri="{BB962C8B-B14F-4D97-AF65-F5344CB8AC3E}">
        <p14:creationId xmlns:p14="http://schemas.microsoft.com/office/powerpoint/2010/main" val="29041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normAutofit/>
          </a:bodyPr>
          <a:lstStyle/>
          <a:p>
            <a:r>
              <a:rPr lang="en-US" altLang="ko-KR" dirty="0"/>
              <a:t>Sobol’s method</a:t>
            </a:r>
          </a:p>
        </p:txBody>
      </p:sp>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Variance Based analysis</a:t>
            </a:r>
          </a:p>
          <a:p>
            <a:pPr lvl="1"/>
            <a:r>
              <a:rPr lang="en-US" altLang="ko-KR" sz="1600" dirty="0"/>
              <a:t>As</a:t>
            </a:r>
            <a:r>
              <a:rPr lang="ko-KR" altLang="en-US" sz="1600" dirty="0"/>
              <a:t> </a:t>
            </a:r>
            <a:r>
              <a:rPr lang="en-US" altLang="ko-KR" sz="1600" dirty="0"/>
              <a:t>also</a:t>
            </a:r>
            <a:r>
              <a:rPr lang="ko-KR" altLang="en-US" sz="1600" dirty="0"/>
              <a:t> </a:t>
            </a:r>
            <a:r>
              <a:rPr lang="en-US" altLang="ko-KR" sz="1600" dirty="0"/>
              <a:t>known</a:t>
            </a:r>
            <a:r>
              <a:rPr lang="ko-KR" altLang="en-US" sz="1600" dirty="0"/>
              <a:t> </a:t>
            </a:r>
            <a:r>
              <a:rPr lang="en-US" altLang="ko-KR" sz="1600" dirty="0"/>
              <a:t>Sobol’s</a:t>
            </a:r>
            <a:r>
              <a:rPr lang="ko-KR" altLang="en-US" sz="1600" dirty="0"/>
              <a:t> </a:t>
            </a:r>
            <a:r>
              <a:rPr lang="en-US" altLang="ko-KR" sz="1600" dirty="0"/>
              <a:t>method</a:t>
            </a:r>
          </a:p>
          <a:p>
            <a:pPr lvl="1"/>
            <a:r>
              <a:rPr lang="en-US" altLang="ko-KR" sz="1600" dirty="0"/>
              <a:t>Using Decomposition of Variance</a:t>
            </a:r>
          </a:p>
          <a:p>
            <a:pPr lvl="1"/>
            <a:r>
              <a:rPr lang="en-US" altLang="ko-KR" sz="1600" dirty="0"/>
              <a:t>Can measure sensitivity across the whole input space</a:t>
            </a:r>
            <a:endParaRPr lang="ko-KR" altLang="ko-KR" sz="1600" dirty="0"/>
          </a:p>
          <a:p>
            <a:pPr lvl="1"/>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dirty="0"/>
          </a:p>
        </p:txBody>
      </p:sp>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3</a:t>
            </a:fld>
            <a:endParaRPr lang="ko-KR" altLang="en-US"/>
          </a:p>
        </p:txBody>
      </p:sp>
    </p:spTree>
    <p:extLst>
      <p:ext uri="{BB962C8B-B14F-4D97-AF65-F5344CB8AC3E}">
        <p14:creationId xmlns:p14="http://schemas.microsoft.com/office/powerpoint/2010/main" val="428879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normAutofit/>
          </a:bodyPr>
          <a:lstStyle/>
          <a:p>
            <a:r>
              <a:rPr lang="en-US" altLang="ko-KR" dirty="0"/>
              <a:t>Sobol’s method</a:t>
            </a:r>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Decomposition of variance</a:t>
                </a:r>
              </a:p>
              <a:p>
                <a:pPr lvl="1"/>
                <a14:m>
                  <m:oMath xmlns:m="http://schemas.openxmlformats.org/officeDocument/2006/math">
                    <m:r>
                      <a:rPr lang="en-US" altLang="ko-KR" sz="1600" b="0" i="1" smtClean="0">
                        <a:latin typeface="Cambria Math" panose="02040503050406030204" pitchFamily="18" charset="0"/>
                      </a:rPr>
                      <m:t>𝑖𝑛𝑝𝑢𝑡𝑠</m:t>
                    </m:r>
                    <m:r>
                      <a:rPr lang="en-US" altLang="ko-KR" sz="1600" b="0" i="1" smtClean="0">
                        <a:latin typeface="Cambria Math" panose="02040503050406030204" pitchFamily="18" charset="0"/>
                      </a:rPr>
                      <m:t> : </m:t>
                    </m:r>
                    <m:d>
                      <m:dPr>
                        <m:begChr m:val="{"/>
                        <m:endChr m:val="}"/>
                        <m:ctrlPr>
                          <a:rPr lang="en-US" altLang="ko-KR" sz="1600" b="0" i="1" smtClean="0">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1</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2</m:t>
                            </m:r>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3</m:t>
                            </m:r>
                          </m:sub>
                        </m:sSub>
                        <m:r>
                          <a:rPr lang="en-US" altLang="ko-KR" sz="1600" b="0" i="1" smtClean="0">
                            <a:latin typeface="Cambria Math" panose="02040503050406030204" pitchFamily="18" charset="0"/>
                          </a:rPr>
                          <m:t>,….</m:t>
                        </m:r>
                      </m:e>
                    </m:d>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𝑜𝑢𝑡𝑝𝑢𝑡</m:t>
                    </m:r>
                    <m:r>
                      <a:rPr lang="en-US" altLang="ko-KR" sz="1600" b="0" i="1" smtClean="0">
                        <a:latin typeface="Cambria Math" panose="02040503050406030204" pitchFamily="18" charset="0"/>
                      </a:rPr>
                      <m:t> :</m:t>
                    </m:r>
                    <m:r>
                      <a:rPr lang="en-US" altLang="ko-KR" sz="1600" b="0" i="1" smtClean="0">
                        <a:latin typeface="Cambria Math" panose="02040503050406030204" pitchFamily="18" charset="0"/>
                      </a:rPr>
                      <m:t>𝑌</m:t>
                    </m:r>
                  </m:oMath>
                </a14:m>
                <a:endParaRPr lang="en-US" altLang="ko-KR" sz="1600" dirty="0"/>
              </a:p>
              <a:p>
                <a:pPr lvl="1"/>
                <a14:m>
                  <m:oMath xmlns:m="http://schemas.openxmlformats.org/officeDocument/2006/math">
                    <m:r>
                      <a:rPr lang="en-US" altLang="ko-KR" sz="1600" i="1" kern="100" smtClean="0">
                        <a:effectLst/>
                        <a:latin typeface="Cambria Math" panose="02040503050406030204" pitchFamily="18" charset="0"/>
                        <a:ea typeface="맑은 고딕" panose="020B0503020000020004" pitchFamily="50" charset="-127"/>
                        <a:cs typeface="Times New Roman" panose="02020603050405020304" pitchFamily="18" charset="0"/>
                      </a:rPr>
                      <m:t>𝑌</m:t>
                    </m:r>
                    <m:r>
                      <a:rPr lang="en-US" altLang="ko-KR" sz="1600" i="1" kern="100" smtClean="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e>
                        </m:d>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𝑗</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𝑖𝑗</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𝑗</m:t>
                                </m:r>
                              </m:sub>
                            </m:sSub>
                          </m:e>
                        </m:d>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1,2,</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b>
                    </m:sSub>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b>
                        </m:sSub>
                      </m:e>
                    </m:d>
                  </m:oMath>
                </a14:m>
                <a:r>
                  <a:rPr lang="en-US" altLang="ko-KR" sz="1600" dirty="0"/>
                  <a:t> </a:t>
                </a:r>
                <a14:m>
                  <m:oMath xmlns:m="http://schemas.openxmlformats.org/officeDocument/2006/math">
                    <m:r>
                      <m:rPr>
                        <m:nor/>
                      </m:rPr>
                      <a:rPr lang="en-US" altLang="ko-KR" sz="900" i="1"/>
                      <m:t>f</m:t>
                    </m:r>
                    <m:r>
                      <m:rPr>
                        <m:nor/>
                      </m:rPr>
                      <a:rPr lang="en-US" altLang="ko-KR" sz="900" baseline="-25000"/>
                      <m:t>0</m:t>
                    </m:r>
                    <m:r>
                      <m:rPr>
                        <m:nor/>
                      </m:rPr>
                      <a:rPr lang="en-US" altLang="ko-KR" sz="900"/>
                      <m:t> </m:t>
                    </m:r>
                    <m:r>
                      <m:rPr>
                        <m:nor/>
                      </m:rPr>
                      <a:rPr lang="en-US" altLang="ko-KR" sz="900"/>
                      <m:t>is</m:t>
                    </m:r>
                    <m:r>
                      <m:rPr>
                        <m:nor/>
                      </m:rPr>
                      <a:rPr lang="en-US" altLang="ko-KR" sz="900"/>
                      <m:t> </m:t>
                    </m:r>
                    <m:r>
                      <m:rPr>
                        <m:nor/>
                      </m:rPr>
                      <a:rPr lang="en-US" altLang="ko-KR" sz="900"/>
                      <m:t>a</m:t>
                    </m:r>
                    <m:r>
                      <m:rPr>
                        <m:nor/>
                      </m:rPr>
                      <a:rPr lang="en-US" altLang="ko-KR" sz="900"/>
                      <m:t> </m:t>
                    </m:r>
                    <m:r>
                      <m:rPr>
                        <m:nor/>
                      </m:rPr>
                      <a:rPr lang="en-US" altLang="ko-KR" sz="900"/>
                      <m:t>constant</m:t>
                    </m:r>
                    <m:r>
                      <m:rPr>
                        <m:nor/>
                      </m:rPr>
                      <a:rPr lang="en-US" altLang="ko-KR" sz="900"/>
                      <m:t> </m:t>
                    </m:r>
                    <m:r>
                      <m:rPr>
                        <m:nor/>
                      </m:rPr>
                      <a:rPr lang="en-US" altLang="ko-KR" sz="900"/>
                      <m:t>and</m:t>
                    </m:r>
                    <m:r>
                      <m:rPr>
                        <m:nor/>
                      </m:rPr>
                      <a:rPr lang="en-US" altLang="ko-KR" sz="900"/>
                      <m:t> </m:t>
                    </m:r>
                    <m:r>
                      <m:rPr>
                        <m:nor/>
                      </m:rPr>
                      <a:rPr lang="en-US" altLang="ko-KR" sz="900" i="1"/>
                      <m:t>f</m:t>
                    </m:r>
                    <m:r>
                      <m:rPr>
                        <m:nor/>
                      </m:rPr>
                      <a:rPr lang="en-US" altLang="ko-KR" sz="900" i="1" baseline="-25000"/>
                      <m:t>i</m:t>
                    </m:r>
                    <m:r>
                      <m:rPr>
                        <m:nor/>
                      </m:rPr>
                      <a:rPr lang="en-US" altLang="ko-KR" sz="900"/>
                      <m:t> </m:t>
                    </m:r>
                    <m:r>
                      <m:rPr>
                        <m:nor/>
                      </m:rPr>
                      <a:rPr lang="en-US" altLang="ko-KR" sz="900"/>
                      <m:t>is</m:t>
                    </m:r>
                    <m:r>
                      <m:rPr>
                        <m:nor/>
                      </m:rPr>
                      <a:rPr lang="en-US" altLang="ko-KR" sz="900"/>
                      <m:t> </m:t>
                    </m:r>
                    <m:r>
                      <m:rPr>
                        <m:nor/>
                      </m:rPr>
                      <a:rPr lang="en-US" altLang="ko-KR" sz="900"/>
                      <m:t>a</m:t>
                    </m:r>
                    <m:r>
                      <m:rPr>
                        <m:nor/>
                      </m:rPr>
                      <a:rPr lang="en-US" altLang="ko-KR" sz="900"/>
                      <m:t> </m:t>
                    </m:r>
                    <m:r>
                      <m:rPr>
                        <m:nor/>
                      </m:rPr>
                      <a:rPr lang="en-US" altLang="ko-KR" sz="900"/>
                      <m:t>function</m:t>
                    </m:r>
                    <m:r>
                      <m:rPr>
                        <m:nor/>
                      </m:rPr>
                      <a:rPr lang="en-US" altLang="ko-KR" sz="900"/>
                      <m:t> </m:t>
                    </m:r>
                    <m:r>
                      <m:rPr>
                        <m:nor/>
                      </m:rPr>
                      <a:rPr lang="en-US" altLang="ko-KR" sz="900"/>
                      <m:t>of</m:t>
                    </m:r>
                    <m:r>
                      <m:rPr>
                        <m:nor/>
                      </m:rPr>
                      <a:rPr lang="en-US" altLang="ko-KR" sz="900"/>
                      <m:t> </m:t>
                    </m:r>
                    <m:r>
                      <m:rPr>
                        <m:nor/>
                      </m:rPr>
                      <a:rPr lang="en-US" altLang="ko-KR" sz="900" i="1"/>
                      <m:t>X</m:t>
                    </m:r>
                    <m:r>
                      <m:rPr>
                        <m:nor/>
                      </m:rPr>
                      <a:rPr lang="en-US" altLang="ko-KR" sz="900" i="1" baseline="-25000"/>
                      <m:t>i</m:t>
                    </m:r>
                    <m:r>
                      <m:rPr>
                        <m:nor/>
                      </m:rPr>
                      <a:rPr lang="en-US" altLang="ko-KR" sz="900"/>
                      <m:t>, </m:t>
                    </m:r>
                    <m:r>
                      <m:rPr>
                        <m:nor/>
                      </m:rPr>
                      <a:rPr lang="en-US" altLang="ko-KR" sz="900" i="1"/>
                      <m:t>f</m:t>
                    </m:r>
                    <m:r>
                      <m:rPr>
                        <m:nor/>
                      </m:rPr>
                      <a:rPr lang="en-US" altLang="ko-KR" sz="900" i="1" baseline="-25000"/>
                      <m:t>ij</m:t>
                    </m:r>
                    <m:r>
                      <m:rPr>
                        <m:nor/>
                      </m:rPr>
                      <a:rPr lang="en-US" altLang="ko-KR" sz="900"/>
                      <m:t> </m:t>
                    </m:r>
                    <m:r>
                      <m:rPr>
                        <m:nor/>
                      </m:rPr>
                      <a:rPr lang="en-US" altLang="ko-KR" sz="900"/>
                      <m:t>a</m:t>
                    </m:r>
                    <m:r>
                      <m:rPr>
                        <m:nor/>
                      </m:rPr>
                      <a:rPr lang="en-US" altLang="ko-KR" sz="900"/>
                      <m:t> </m:t>
                    </m:r>
                    <m:r>
                      <m:rPr>
                        <m:nor/>
                      </m:rPr>
                      <a:rPr lang="en-US" altLang="ko-KR" sz="900"/>
                      <m:t>function</m:t>
                    </m:r>
                    <m:r>
                      <m:rPr>
                        <m:nor/>
                      </m:rPr>
                      <a:rPr lang="en-US" altLang="ko-KR" sz="900"/>
                      <m:t> </m:t>
                    </m:r>
                    <m:r>
                      <m:rPr>
                        <m:nor/>
                      </m:rPr>
                      <a:rPr lang="en-US" altLang="ko-KR" sz="900"/>
                      <m:t>of</m:t>
                    </m:r>
                    <m:r>
                      <m:rPr>
                        <m:nor/>
                      </m:rPr>
                      <a:rPr lang="en-US" altLang="ko-KR" sz="900"/>
                      <m:t> </m:t>
                    </m:r>
                    <m:r>
                      <m:rPr>
                        <m:nor/>
                      </m:rPr>
                      <a:rPr lang="en-US" altLang="ko-KR" sz="900" i="1"/>
                      <m:t>X</m:t>
                    </m:r>
                    <m:r>
                      <m:rPr>
                        <m:nor/>
                      </m:rPr>
                      <a:rPr lang="en-US" altLang="ko-KR" sz="900" i="1" baseline="-25000"/>
                      <m:t>i</m:t>
                    </m:r>
                    <m:r>
                      <m:rPr>
                        <m:nor/>
                      </m:rPr>
                      <a:rPr lang="en-US" altLang="ko-KR" sz="900"/>
                      <m:t> </m:t>
                    </m:r>
                    <m:r>
                      <m:rPr>
                        <m:nor/>
                      </m:rPr>
                      <a:rPr lang="en-US" altLang="ko-KR" sz="900"/>
                      <m:t>and</m:t>
                    </m:r>
                    <m:r>
                      <m:rPr>
                        <m:nor/>
                      </m:rPr>
                      <a:rPr lang="en-US" altLang="ko-KR" sz="900"/>
                      <m:t> </m:t>
                    </m:r>
                    <m:r>
                      <m:rPr>
                        <m:nor/>
                      </m:rPr>
                      <a:rPr lang="en-US" altLang="ko-KR" sz="900" i="1"/>
                      <m:t>X</m:t>
                    </m:r>
                    <m:r>
                      <m:rPr>
                        <m:nor/>
                      </m:rPr>
                      <a:rPr lang="en-US" altLang="ko-KR" sz="900" i="1" baseline="-25000"/>
                      <m:t>j</m:t>
                    </m:r>
                    <m:r>
                      <m:rPr>
                        <m:nor/>
                      </m:rPr>
                      <a:rPr lang="en-US" altLang="ko-KR" sz="900"/>
                      <m:t>,</m:t>
                    </m:r>
                  </m:oMath>
                </a14:m>
                <a:endParaRPr lang="en-US" altLang="ko-KR"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dirty="0"/>
                  <a:t>Let’s assume all the terms in the functional decomposition are orthogonal. (it is important)</a:t>
                </a:r>
              </a:p>
              <a:p>
                <a:pPr lvl="1"/>
                <a14:m>
                  <m:oMath xmlns:m="http://schemas.openxmlformats.org/officeDocument/2006/math">
                    <m:nary>
                      <m:naryPr>
                        <m:subHide m:val="on"/>
                        <m:supHide m:val="on"/>
                        <m:ctrlPr>
                          <a:rPr lang="ko-KR" altLang="ko-KR"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p>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d>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𝑑𝑋</m:t>
                        </m:r>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nary>
                          <m:naryPr>
                            <m:chr m:val="∑"/>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&lt;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up>
                          <m:e>
                            <m:nary>
                              <m:naryPr>
                                <m:subHide m:val="on"/>
                                <m:supHide m:val="on"/>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e>
                            </m:nary>
                          </m:e>
                        </m:nary>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1</m:t>
                            </m:r>
                          </m:sub>
                        </m:sSub>
                      </m:sub>
                    </m:sSub>
                    <m:r>
                      <a:rPr lang="ko-KR" altLang="ko-KR" sz="1600" kern="100">
                        <a:effectLst/>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m:t>
                    </m:r>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sub>
                        <m:sSub>
                          <m:sSub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𝑖</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𝑠</m:t>
                            </m:r>
                          </m:sub>
                        </m:sSub>
                      </m:sub>
                    </m:sSub>
                  </m:oMath>
                </a14:m>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kern="100" dirty="0">
                    <a:effectLst/>
                    <a:ea typeface="Cambria Math" panose="02040503050406030204" pitchFamily="18" charset="0"/>
                    <a:cs typeface="Times New Roman" panose="02020603050405020304" pitchFamily="18" charset="0"/>
                  </a:rPr>
                  <a:t>Left </a:t>
                </a:r>
                <a:r>
                  <a:rPr lang="en-US" altLang="ko-KR" sz="1600" kern="100" dirty="0">
                    <a:ea typeface="Cambria Math" panose="02040503050406030204" pitchFamily="18" charset="0"/>
                    <a:cs typeface="Times New Roman" panose="02020603050405020304" pitchFamily="18" charset="0"/>
                  </a:rPr>
                  <a:t>hand side is </a:t>
                </a:r>
                <a14:m>
                  <m:oMath xmlns:m="http://schemas.openxmlformats.org/officeDocument/2006/math">
                    <m:nary>
                      <m:naryPr>
                        <m:subHide m:val="on"/>
                        <m:supHide m:val="on"/>
                        <m:ctrlPr>
                          <a:rPr lang="ko-KR" altLang="ko-KR"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sSup>
                          <m:s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p>
                        <m:d>
                          <m:d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𝑋</m:t>
                            </m:r>
                          </m:e>
                        </m:d>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𝑑𝑋</m:t>
                        </m:r>
                      </m:e>
                    </m:nary>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m:t>
                    </m:r>
                    <m:sSubSup>
                      <m:sSubSupPr>
                        <m:ctrlPr>
                          <a:rPr lang="ko-KR" altLang="ko-KR" sz="16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𝑓</m:t>
                        </m:r>
                      </m:e>
                      <m:sub>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sz="1600" i="1" kern="100">
                            <a:effectLst/>
                            <a:latin typeface="Cambria Math" panose="02040503050406030204" pitchFamily="18" charset="0"/>
                            <a:ea typeface="맑은 고딕" panose="020B0503020000020004" pitchFamily="50" charset="-127"/>
                            <a:cs typeface="Times New Roman" panose="02020603050405020304" pitchFamily="18" charset="0"/>
                          </a:rPr>
                          <m:t>2</m:t>
                        </m:r>
                      </m:sup>
                    </m:sSubSup>
                  </m:oMath>
                </a14:m>
                <a:r>
                  <a:rPr lang="en-US" altLang="ko-KR" sz="1600" dirty="0"/>
                  <a:t> = </a:t>
                </a:r>
                <a14:m>
                  <m:oMath xmlns:m="http://schemas.openxmlformats.org/officeDocument/2006/math">
                    <m:r>
                      <a:rPr lang="en-US" altLang="ko-KR" sz="1600" b="0" i="1" smtClean="0">
                        <a:latin typeface="Cambria Math" panose="02040503050406030204" pitchFamily="18" charset="0"/>
                      </a:rPr>
                      <m:t>𝑉𝑎𝑟</m:t>
                    </m:r>
                    <m:d>
                      <m:dPr>
                        <m:ctrlPr>
                          <a:rPr lang="en-US" altLang="ko-KR" sz="1600" b="0" i="1" smtClean="0">
                            <a:latin typeface="Cambria Math" panose="02040503050406030204" pitchFamily="18" charset="0"/>
                          </a:rPr>
                        </m:ctrlPr>
                      </m:dPr>
                      <m:e>
                        <m:r>
                          <a:rPr lang="en-US" altLang="ko-KR" sz="1600" b="0" i="1" smtClean="0">
                            <a:latin typeface="Cambria Math" panose="02040503050406030204" pitchFamily="18" charset="0"/>
                          </a:rPr>
                          <m:t>𝑌</m:t>
                        </m:r>
                      </m:e>
                    </m:d>
                  </m:oMath>
                </a14:m>
                <a:endParaRPr lang="en-US" altLang="ko-KR" sz="1600" b="0" i="1" dirty="0">
                  <a:latin typeface="Cambria Math" panose="02040503050406030204" pitchFamily="18" charset="0"/>
                </a:endParaRPr>
              </a:p>
              <a:p>
                <a:pPr lvl="1"/>
                <a:r>
                  <a:rPr lang="en-US" altLang="ko-KR" sz="1600" kern="100" dirty="0">
                    <a:ea typeface="Cambria Math" panose="02040503050406030204" pitchFamily="18" charset="0"/>
                    <a:cs typeface="Times New Roman" panose="02020603050405020304" pitchFamily="18" charset="0"/>
                  </a:rPr>
                  <a:t>Right hand side is </a:t>
                </a:r>
                <a14:m>
                  <m:oMath xmlns:m="http://schemas.openxmlformats.org/officeDocument/2006/math">
                    <m:nary>
                      <m:naryPr>
                        <m: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latin typeface="Cambria Math" panose="02040503050406030204" pitchFamily="18" charset="0"/>
                            <a:cs typeface="Times New Roman" panose="02020603050405020304" pitchFamily="18" charset="0"/>
                          </a:rPr>
                          <m:t>𝑠</m:t>
                        </m:r>
                        <m:r>
                          <a:rPr lang="en-US" altLang="ko-KR" sz="1600" i="1" kern="100">
                            <a:latin typeface="Cambria Math" panose="02040503050406030204" pitchFamily="18" charset="0"/>
                            <a:cs typeface="Times New Roman" panose="02020603050405020304" pitchFamily="18" charset="0"/>
                          </a:rPr>
                          <m:t>=1</m:t>
                        </m:r>
                      </m:sub>
                      <m:sup>
                        <m:r>
                          <a:rPr lang="en-US" altLang="ko-KR" sz="1600" i="1" kern="100">
                            <a:latin typeface="Cambria Math" panose="02040503050406030204" pitchFamily="18" charset="0"/>
                            <a:cs typeface="Times New Roman" panose="02020603050405020304" pitchFamily="18" charset="0"/>
                          </a:rPr>
                          <m:t>𝑑</m:t>
                        </m:r>
                      </m:sup>
                      <m:e>
                        <m:nary>
                          <m:naryPr>
                            <m: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r>
                              <a:rPr lang="en-US" altLang="ko-KR" sz="1600" i="1" kern="100">
                                <a:latin typeface="Cambria Math" panose="02040503050406030204" pitchFamily="18" charset="0"/>
                                <a:cs typeface="Times New Roman" panose="02020603050405020304" pitchFamily="18" charset="0"/>
                              </a:rPr>
                              <m:t>&lt;</m:t>
                            </m:r>
                            <m:r>
                              <a:rPr lang="ko-KR" altLang="ko-KR" sz="1600" kern="100">
                                <a:latin typeface="Cambria Math" panose="02040503050406030204" pitchFamily="18" charset="0"/>
                                <a:cs typeface="Times New Roman" panose="02020603050405020304" pitchFamily="18" charset="0"/>
                              </a:rPr>
                              <m:t>…</m:t>
                            </m:r>
                            <m:r>
                              <a:rPr lang="en-US" altLang="ko-KR" sz="1600" i="1" kern="100">
                                <a:latin typeface="Cambria Math" panose="02040503050406030204" pitchFamily="18" charset="0"/>
                                <a:cs typeface="Times New Roman" panose="02020603050405020304" pitchFamily="18" charset="0"/>
                              </a:rPr>
                              <m:t>&lt;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up>
                            <m:r>
                              <a:rPr lang="en-US" altLang="ko-KR" sz="1600" i="1" kern="100">
                                <a:latin typeface="Cambria Math" panose="02040503050406030204" pitchFamily="18" charset="0"/>
                                <a:cs typeface="Times New Roman" panose="02020603050405020304" pitchFamily="18" charset="0"/>
                              </a:rPr>
                              <m:t>𝑑</m:t>
                            </m:r>
                          </m:sup>
                          <m:e>
                            <m:nary>
                              <m:naryPr>
                                <m:subHide m:val="on"/>
                                <m:supHide m:val="on"/>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naryPr>
                              <m:sub/>
                              <m:sup/>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cs typeface="Times New Roman" panose="02020603050405020304" pitchFamily="18" charset="0"/>
                                      </a:rPr>
                                      <m:t>𝑓</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r>
                                      <a:rPr lang="ko-KR" altLang="ko-KR" sz="1600" kern="100">
                                        <a:latin typeface="Cambria Math" panose="02040503050406030204" pitchFamily="18" charset="0"/>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up>
                                    <m:r>
                                      <a:rPr lang="en-US" altLang="ko-KR" sz="1600" i="1" kern="100">
                                        <a:latin typeface="Cambria Math" panose="02040503050406030204" pitchFamily="18" charset="0"/>
                                        <a:cs typeface="Times New Roman" panose="02020603050405020304" pitchFamily="18" charset="0"/>
                                      </a:rPr>
                                      <m:t>2</m:t>
                                    </m:r>
                                  </m:sup>
                                </m:sSubSup>
                              </m:e>
                            </m:nary>
                          </m:e>
                        </m:nary>
                      </m:e>
                    </m:nary>
                    <m:r>
                      <a:rPr lang="en-US" altLang="ko-KR" sz="1600" i="1" kern="100">
                        <a:latin typeface="Cambria Math" panose="02040503050406030204" pitchFamily="18" charset="0"/>
                        <a:cs typeface="Times New Roman" panose="02020603050405020304" pitchFamily="18" charset="0"/>
                      </a:rPr>
                      <m:t>𝑑</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𝑋</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1</m:t>
                            </m:r>
                          </m:sub>
                        </m:sSub>
                      </m:sub>
                    </m:sSub>
                    <m:r>
                      <a:rPr lang="ko-KR" altLang="ko-KR" sz="1600" kern="100">
                        <a:latin typeface="Cambria Math" panose="02040503050406030204" pitchFamily="18" charset="0"/>
                        <a:cs typeface="Times New Roman" panose="02020603050405020304" pitchFamily="18" charset="0"/>
                      </a:rPr>
                      <m:t>…</m:t>
                    </m:r>
                    <m:r>
                      <a:rPr lang="en-US" altLang="ko-KR" sz="1600" i="1" kern="100">
                        <a:latin typeface="Cambria Math" panose="02040503050406030204" pitchFamily="18" charset="0"/>
                        <a:cs typeface="Times New Roman" panose="02020603050405020304" pitchFamily="18" charset="0"/>
                      </a:rPr>
                      <m:t>𝑑</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𝑋</m:t>
                        </m:r>
                      </m:e>
                      <m: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cs typeface="Times New Roman" panose="02020603050405020304" pitchFamily="18" charset="0"/>
                              </a:rPr>
                              <m:t>𝑖</m:t>
                            </m:r>
                          </m:e>
                          <m:sub>
                            <m:r>
                              <a:rPr lang="en-US" altLang="ko-KR" sz="1600" i="1" kern="100">
                                <a:latin typeface="Cambria Math" panose="02040503050406030204" pitchFamily="18" charset="0"/>
                                <a:cs typeface="Times New Roman" panose="02020603050405020304" pitchFamily="18" charset="0"/>
                              </a:rPr>
                              <m:t>𝑠</m:t>
                            </m:r>
                          </m:sub>
                        </m:sSub>
                      </m:sub>
                    </m:sSub>
                  </m:oMath>
                </a14:m>
                <a:r>
                  <a:rPr lang="en-US" altLang="ko-KR" sz="1600" dirty="0"/>
                  <a:t> = </a:t>
                </a:r>
                <a14:m>
                  <m:oMath xmlns:m="http://schemas.openxmlformats.org/officeDocument/2006/math">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=1</m:t>
                        </m:r>
                      </m:sub>
                      <m:sup>
                        <m:r>
                          <a:rPr lang="en-US" altLang="ko-KR" sz="1600" i="1">
                            <a:latin typeface="Cambria Math" panose="02040503050406030204" pitchFamily="18" charset="0"/>
                          </a:rPr>
                          <m:t>𝑑</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𝑖</m:t>
                            </m:r>
                          </m:sub>
                        </m:sSub>
                      </m:e>
                    </m:nary>
                    <m:r>
                      <a:rPr lang="en-US" altLang="ko-KR" sz="1600" i="1">
                        <a:latin typeface="Cambria Math" panose="02040503050406030204" pitchFamily="18" charset="0"/>
                      </a:rPr>
                      <m:t>+</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m:t>
                        </m:r>
                        <m:r>
                          <a:rPr lang="en-US" altLang="ko-KR" sz="1600" i="1">
                            <a:latin typeface="Cambria Math" panose="02040503050406030204" pitchFamily="18" charset="0"/>
                          </a:rPr>
                          <m:t>&lt;</m:t>
                        </m:r>
                        <m:r>
                          <a:rPr lang="en-US" altLang="ko-KR" sz="1600" i="1">
                            <a:latin typeface="Cambria Math" panose="02040503050406030204" pitchFamily="18" charset="0"/>
                          </a:rPr>
                          <m:t>𝑗</m:t>
                        </m:r>
                      </m:sub>
                      <m:sup>
                        <m:r>
                          <a:rPr lang="en-US" altLang="ko-KR" sz="1600" i="1">
                            <a:latin typeface="Cambria Math" panose="02040503050406030204" pitchFamily="18" charset="0"/>
                          </a:rPr>
                          <m:t>𝑑</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𝑖𝑗</m:t>
                            </m:r>
                          </m:sub>
                        </m:sSub>
                      </m:e>
                    </m:nary>
                    <m:r>
                      <a:rPr lang="en-US" altLang="ko-KR" sz="1600" i="1">
                        <a:latin typeface="Cambria Math" panose="02040503050406030204" pitchFamily="18" charset="0"/>
                      </a:rPr>
                      <m:t>+</m:t>
                    </m:r>
                    <m:r>
                      <a:rPr lang="en-US" altLang="ko-KR" sz="1600">
                        <a:latin typeface="Cambria Math" panose="02040503050406030204" pitchFamily="18" charset="0"/>
                      </a:rPr>
                      <m:t>⋯</m:t>
                    </m:r>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𝑉</m:t>
                        </m:r>
                      </m:e>
                      <m:sub>
                        <m:r>
                          <a:rPr lang="en-US" altLang="ko-KR" sz="1600" i="1">
                            <a:latin typeface="Cambria Math" panose="02040503050406030204" pitchFamily="18" charset="0"/>
                          </a:rPr>
                          <m:t>12</m:t>
                        </m:r>
                        <m:r>
                          <a:rPr lang="ko-KR" altLang="ko-KR" sz="1600">
                            <a:latin typeface="Cambria Math" panose="02040503050406030204" pitchFamily="18" charset="0"/>
                          </a:rPr>
                          <m:t>…</m:t>
                        </m:r>
                        <m:r>
                          <a:rPr lang="en-US" altLang="ko-KR" sz="1600" i="1">
                            <a:latin typeface="Cambria Math" panose="02040503050406030204" pitchFamily="18" charset="0"/>
                          </a:rPr>
                          <m:t>𝑑</m:t>
                        </m:r>
                      </m:sub>
                    </m:sSub>
                  </m:oMath>
                </a14:m>
                <a:endParaRPr lang="ko-KR" altLang="ko-KR" sz="1600" dirty="0"/>
              </a:p>
              <a:p>
                <a:pPr lvl="1"/>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dirty="0"/>
              </a:p>
            </p:txBody>
          </p:sp>
        </mc:Choice>
        <mc:Fallback xmlns="">
          <p:sp>
            <p:nvSpPr>
              <p:cNvPr id="3" name="내용 개체 틀 2">
                <a:extLst>
                  <a:ext uri="{FF2B5EF4-FFF2-40B4-BE49-F238E27FC236}">
                    <a16:creationId xmlns:a16="http://schemas.microsoft.com/office/drawing/2014/main" id="{51C895B8-F505-F3FA-79B3-2532C4BC0D8F}"/>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4</a:t>
            </a:fld>
            <a:endParaRPr lang="ko-KR" altLang="en-US"/>
          </a:p>
        </p:txBody>
      </p:sp>
    </p:spTree>
    <p:extLst>
      <p:ext uri="{BB962C8B-B14F-4D97-AF65-F5344CB8AC3E}">
        <p14:creationId xmlns:p14="http://schemas.microsoft.com/office/powerpoint/2010/main" val="83238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Sobol’s method</a:t>
            </a:r>
            <a:endParaRPr lang="en-US" altLang="ko-KR" sz="24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51C895B8-F505-F3FA-79B3-2532C4BC0D8F}"/>
                  </a:ext>
                </a:extLst>
              </p:cNvPr>
              <p:cNvSpPr>
                <a:spLocks noGrp="1"/>
              </p:cNvSpPr>
              <p:nvPr>
                <p:ph idx="1"/>
              </p:nvPr>
            </p:nvSpPr>
            <p:spPr/>
            <p:txBody>
              <a:bodyPr/>
              <a:lstStyle/>
              <a:p>
                <a:r>
                  <a:rPr lang="en-US" altLang="ko-KR" dirty="0"/>
                  <a:t>Decomposition of variance</a:t>
                </a:r>
              </a:p>
              <a:p>
                <a:pPr lvl="1"/>
                <a:r>
                  <a:rPr lang="en-US" altLang="ko-KR" sz="1600" dirty="0"/>
                  <a:t>Variance decomposition shows how the variance of model output can be decomposed into terms attributable to each input, and interaction effects between them</a:t>
                </a:r>
              </a:p>
              <a:p>
                <a:r>
                  <a:rPr lang="en-US" altLang="ko-KR" sz="2000" dirty="0"/>
                  <a:t>First-order indices(Main Effect)</a:t>
                </a:r>
              </a:p>
              <a:p>
                <a:pPr lvl="1"/>
                <a:r>
                  <a:rPr lang="en-US" altLang="ko-KR" sz="1600" dirty="0"/>
                  <a:t>the effect of single variables. </a:t>
                </a:r>
              </a:p>
              <a:p>
                <a:pPr lvl="1"/>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m:t>
                    </m:r>
                    <m:f>
                      <m:fPr>
                        <m:ctrlPr>
                          <a:rPr lang="en-US" altLang="ko-KR" sz="1600" b="0" i="1" smtClean="0">
                            <a:latin typeface="Cambria Math" panose="02040503050406030204" pitchFamily="18" charset="0"/>
                          </a:rPr>
                        </m:ctrlPr>
                      </m:fPr>
                      <m:num>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𝑉</m:t>
                            </m:r>
                          </m:e>
                          <m:sub>
                            <m:r>
                              <a:rPr lang="en-US" altLang="ko-KR" sz="1600" b="0" i="1" smtClean="0">
                                <a:latin typeface="Cambria Math" panose="02040503050406030204" pitchFamily="18" charset="0"/>
                              </a:rPr>
                              <m:t>𝑖</m:t>
                            </m:r>
                          </m:sub>
                        </m:sSub>
                      </m:num>
                      <m:den>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b="0" i="1" smtClean="0">
                            <a:latin typeface="Cambria Math" panose="02040503050406030204" pitchFamily="18" charset="0"/>
                          </a:rPr>
                          <m:t>)</m:t>
                        </m:r>
                      </m:den>
                    </m:f>
                    <m:r>
                      <a:rPr lang="en-US" altLang="ko-KR" sz="1600" b="0" i="1" smtClean="0">
                        <a:latin typeface="Cambria Math" panose="02040503050406030204" pitchFamily="18" charset="0"/>
                      </a:rPr>
                      <m:t>=</m:t>
                    </m:r>
                    <m:f>
                      <m:fPr>
                        <m:ctrlPr>
                          <a:rPr lang="en-US" altLang="ko-KR" sz="1600" i="1">
                            <a:latin typeface="Cambria Math" panose="02040503050406030204" pitchFamily="18" charset="0"/>
                          </a:rPr>
                        </m:ctrlPr>
                      </m:fPr>
                      <m:num>
                        <m:r>
                          <a:rPr lang="en-US" altLang="ko-KR" sz="1600" b="0" i="1" smtClean="0">
                            <a:latin typeface="Cambria Math" panose="02040503050406030204" pitchFamily="18" charset="0"/>
                          </a:rPr>
                          <m:t>𝑉𝑎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𝐸</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100">
                            <a:latin typeface="Cambria Math" panose="02040503050406030204" pitchFamily="18" charset="0"/>
                          </a:rPr>
                          <m:t>∣</m:t>
                        </m:r>
                        <m:sSub>
                          <m:sSubPr>
                            <m:ctrlPr>
                              <a:rPr lang="en-US" altLang="ko-KR" sz="1100" i="1">
                                <a:latin typeface="Cambria Math" panose="02040503050406030204" pitchFamily="18" charset="0"/>
                              </a:rPr>
                            </m:ctrlPr>
                          </m:sSubPr>
                          <m:e>
                            <m:r>
                              <m:rPr>
                                <m:sty m:val="p"/>
                              </m:rPr>
                              <a:rPr lang="en-US" altLang="ko-KR" sz="1600">
                                <a:latin typeface="Cambria Math" panose="02040503050406030204" pitchFamily="18" charset="0"/>
                              </a:rPr>
                              <m:t>x</m:t>
                            </m:r>
                          </m:e>
                          <m:sub>
                            <m:r>
                              <a:rPr lang="en-US" altLang="ko-KR" sz="1600" i="1">
                                <a:latin typeface="Cambria Math" panose="02040503050406030204" pitchFamily="18" charset="0"/>
                              </a:rPr>
                              <m:t>~</m:t>
                            </m:r>
                            <m:r>
                              <a:rPr lang="en-US" altLang="ko-KR" sz="1600" i="1">
                                <a:latin typeface="Cambria Math" panose="02040503050406030204" pitchFamily="18" charset="0"/>
                              </a:rPr>
                              <m:t>𝑖</m:t>
                            </m:r>
                          </m:sub>
                        </m:sSub>
                        <m:r>
                          <a:rPr lang="en-US" altLang="ko-KR" sz="1600" b="0" i="1" smtClean="0">
                            <a:latin typeface="Cambria Math" panose="02040503050406030204" pitchFamily="18" charset="0"/>
                          </a:rPr>
                          <m:t>))</m:t>
                        </m:r>
                      </m:num>
                      <m:den>
                        <m:r>
                          <a:rPr lang="en-US" altLang="ko-KR" sz="1600" i="1">
                            <a:latin typeface="Cambria Math" panose="02040503050406030204" pitchFamily="18" charset="0"/>
                          </a:rPr>
                          <m:t>𝑉𝑎𝑟</m:t>
                        </m:r>
                        <m:r>
                          <a:rPr lang="en-US" altLang="ko-KR" sz="1600" i="1">
                            <a:latin typeface="Cambria Math" panose="02040503050406030204" pitchFamily="18" charset="0"/>
                          </a:rPr>
                          <m:t>(</m:t>
                        </m:r>
                        <m:r>
                          <a:rPr lang="en-US" altLang="ko-KR" sz="1600" i="1">
                            <a:latin typeface="Cambria Math" panose="02040503050406030204" pitchFamily="18" charset="0"/>
                          </a:rPr>
                          <m:t>𝑌</m:t>
                        </m:r>
                        <m:r>
                          <a:rPr lang="en-US" altLang="ko-KR" sz="1600" i="1">
                            <a:latin typeface="Cambria Math" panose="02040503050406030204" pitchFamily="18" charset="0"/>
                          </a:rPr>
                          <m:t>)</m:t>
                        </m:r>
                      </m:den>
                    </m:f>
                  </m:oMath>
                </a14:m>
                <a:endParaRPr lang="en-US" altLang="ko-KR" sz="1600" dirty="0"/>
              </a:p>
              <a:p>
                <a:r>
                  <a:rPr lang="en-US" altLang="ko-KR" sz="2000" dirty="0"/>
                  <a:t>Total-effect index</a:t>
                </a:r>
              </a:p>
              <a:p>
                <a:pPr lvl="1"/>
                <a:r>
                  <a:rPr lang="en-US" altLang="ko-KR" sz="1600" dirty="0"/>
                  <a:t>The effect of single variables and all intersections</a:t>
                </a:r>
              </a:p>
              <a:p>
                <a:pPr lvl="1"/>
                <a14:m>
                  <m:oMath xmlns:m="http://schemas.openxmlformats.org/officeDocument/2006/math">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m:t>
                        </m:r>
                      </m:sub>
                    </m:sSub>
                    <m:r>
                      <a:rPr lang="en-US" altLang="ko-KR" sz="1600" b="0" i="1" smtClean="0">
                        <a:latin typeface="Cambria Math" panose="02040503050406030204" pitchFamily="18" charset="0"/>
                      </a:rPr>
                      <m:t>=1−</m:t>
                    </m:r>
                    <m:f>
                      <m:fPr>
                        <m:ctrlPr>
                          <a:rPr lang="en-US" altLang="ko-KR" sz="1600" b="0" i="1" smtClean="0">
                            <a:latin typeface="Cambria Math" panose="02040503050406030204" pitchFamily="18" charset="0"/>
                          </a:rPr>
                        </m:ctrlPr>
                      </m:fPr>
                      <m:num>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𝑉𝑎</m:t>
                        </m:r>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𝑟</m:t>
                            </m:r>
                          </m:e>
                          <m:sub>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𝑋</m:t>
                                </m:r>
                              </m:e>
                              <m:sub>
                                <m:r>
                                  <a:rPr lang="en-US" altLang="ko-KR" sz="1600" b="0" i="1" smtClean="0">
                                    <a:latin typeface="Cambria Math" panose="02040503050406030204" pitchFamily="18" charset="0"/>
                                  </a:rPr>
                                  <m:t>𝑖</m:t>
                                </m:r>
                              </m:sub>
                            </m:sSub>
                          </m:sub>
                        </m:sSub>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b="0" i="1" smtClean="0">
                                <a:latin typeface="Cambria Math" panose="02040503050406030204" pitchFamily="18" charset="0"/>
                              </a:rPr>
                            </m:ctrlPr>
                          </m:sSubPr>
                          <m:e>
                            <m:r>
                              <m:rPr>
                                <m:sty m:val="p"/>
                              </m:rPr>
                              <a:rPr lang="en-US" altLang="ko-KR" b="0" i="0" smtClean="0">
                                <a:latin typeface="Cambria Math" panose="02040503050406030204" pitchFamily="18" charset="0"/>
                              </a:rPr>
                              <m:t>x</m:t>
                            </m:r>
                          </m:e>
                          <m:sub>
                            <m:r>
                              <a:rPr lang="en-US" altLang="ko-KR" b="0" i="1" smtClean="0">
                                <a:latin typeface="Cambria Math" panose="02040503050406030204" pitchFamily="18" charset="0"/>
                              </a:rPr>
                              <m:t>~</m:t>
                            </m:r>
                            <m:r>
                              <a:rPr lang="en-US" altLang="ko-KR" b="0" i="1" smtClean="0">
                                <a:latin typeface="Cambria Math" panose="02040503050406030204" pitchFamily="18" charset="0"/>
                              </a:rPr>
                              <m:t>𝑖</m:t>
                            </m:r>
                          </m:sub>
                        </m:sSub>
                        <m:r>
                          <a:rPr lang="en-US" altLang="ko-KR" sz="1600" b="0" i="1" smtClean="0">
                            <a:latin typeface="Cambria Math" panose="02040503050406030204" pitchFamily="18" charset="0"/>
                          </a:rPr>
                          <m:t>))</m:t>
                        </m:r>
                      </m:num>
                      <m:den>
                        <m:r>
                          <a:rPr lang="en-US" altLang="ko-KR" sz="1600" b="0" i="1" smtClean="0">
                            <a:latin typeface="Cambria Math" panose="02040503050406030204" pitchFamily="18" charset="0"/>
                          </a:rPr>
                          <m:t>𝑉𝑎𝑟</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𝑌</m:t>
                        </m:r>
                        <m:r>
                          <a:rPr lang="en-US" altLang="ko-KR" sz="1600" b="0" i="1" smtClean="0">
                            <a:latin typeface="Cambria Math" panose="02040503050406030204" pitchFamily="18" charset="0"/>
                          </a:rPr>
                          <m:t>)</m:t>
                        </m:r>
                      </m:den>
                    </m:f>
                  </m:oMath>
                </a14:m>
                <a:endParaRPr lang="en-US" altLang="ko-KR" sz="1600" dirty="0"/>
              </a:p>
            </p:txBody>
          </p:sp>
        </mc:Choice>
        <mc:Fallback xmlns="">
          <p:sp>
            <p:nvSpPr>
              <p:cNvPr id="3" name="내용 개체 틀 2">
                <a:extLst>
                  <a:ext uri="{FF2B5EF4-FFF2-40B4-BE49-F238E27FC236}">
                    <a16:creationId xmlns:a16="http://schemas.microsoft.com/office/drawing/2014/main" id="{51C895B8-F505-F3FA-79B3-2532C4BC0D8F}"/>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5</a:t>
            </a:fld>
            <a:endParaRPr lang="ko-KR" altLang="en-US"/>
          </a:p>
        </p:txBody>
      </p:sp>
    </p:spTree>
    <p:extLst>
      <p:ext uri="{BB962C8B-B14F-4D97-AF65-F5344CB8AC3E}">
        <p14:creationId xmlns:p14="http://schemas.microsoft.com/office/powerpoint/2010/main" val="408302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Sobol’s method</a:t>
            </a:r>
            <a:endParaRPr lang="en-US" altLang="ko-KR" sz="2400" dirty="0"/>
          </a:p>
        </p:txBody>
      </p:sp>
      <p:graphicFrame>
        <p:nvGraphicFramePr>
          <p:cNvPr id="6" name="내용 개체 틀 5">
            <a:extLst>
              <a:ext uri="{FF2B5EF4-FFF2-40B4-BE49-F238E27FC236}">
                <a16:creationId xmlns:a16="http://schemas.microsoft.com/office/drawing/2014/main" id="{AF0E18E3-927B-3430-BA42-9A88AC819CD9}"/>
              </a:ext>
            </a:extLst>
          </p:cNvPr>
          <p:cNvGraphicFramePr>
            <a:graphicFrameLocks noGrp="1"/>
          </p:cNvGraphicFramePr>
          <p:nvPr>
            <p:ph idx="1"/>
            <p:extLst>
              <p:ext uri="{D42A27DB-BD31-4B8C-83A1-F6EECF244321}">
                <p14:modId xmlns:p14="http://schemas.microsoft.com/office/powerpoint/2010/main" val="3345391683"/>
              </p:ext>
            </p:extLst>
          </p:nvPr>
        </p:nvGraphicFramePr>
        <p:xfrm>
          <a:off x="886326" y="3139239"/>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0977811"/>
                    </a:ext>
                  </a:extLst>
                </a:gridCol>
                <a:gridCol w="2628900">
                  <a:extLst>
                    <a:ext uri="{9D8B030D-6E8A-4147-A177-3AD203B41FA5}">
                      <a16:colId xmlns:a16="http://schemas.microsoft.com/office/drawing/2014/main" val="3904832856"/>
                    </a:ext>
                  </a:extLst>
                </a:gridCol>
                <a:gridCol w="2628900">
                  <a:extLst>
                    <a:ext uri="{9D8B030D-6E8A-4147-A177-3AD203B41FA5}">
                      <a16:colId xmlns:a16="http://schemas.microsoft.com/office/drawing/2014/main" val="699527656"/>
                    </a:ext>
                  </a:extLst>
                </a:gridCol>
                <a:gridCol w="2628900">
                  <a:extLst>
                    <a:ext uri="{9D8B030D-6E8A-4147-A177-3AD203B41FA5}">
                      <a16:colId xmlns:a16="http://schemas.microsoft.com/office/drawing/2014/main" val="59570272"/>
                    </a:ext>
                  </a:extLst>
                </a:gridCol>
              </a:tblGrid>
              <a:tr h="370840">
                <a:tc>
                  <a:txBody>
                    <a:bodyPr/>
                    <a:lstStyle/>
                    <a:p>
                      <a:pPr latinLnBrk="1"/>
                      <a:r>
                        <a:rPr lang="en-US" altLang="ko-KR" dirty="0"/>
                        <a:t>X</a:t>
                      </a:r>
                      <a:r>
                        <a:rPr lang="en-US" altLang="ko-KR" baseline="-25000" dirty="0"/>
                        <a:t>1</a:t>
                      </a:r>
                      <a:endParaRPr lang="ko-KR" altLang="en-US" dirty="0"/>
                    </a:p>
                  </a:txBody>
                  <a:tcPr/>
                </a:tc>
                <a:tc>
                  <a:txBody>
                    <a:bodyPr/>
                    <a:lstStyle/>
                    <a:p>
                      <a:pPr latinLnBrk="1"/>
                      <a:r>
                        <a:rPr lang="en-US" altLang="ko-KR" dirty="0"/>
                        <a:t>X</a:t>
                      </a:r>
                      <a:r>
                        <a:rPr lang="en-US" altLang="ko-KR" baseline="-25000" dirty="0"/>
                        <a:t>2</a:t>
                      </a:r>
                      <a:endParaRPr lang="ko-KR" altLang="en-US" dirty="0"/>
                    </a:p>
                  </a:txBody>
                  <a:tcPr/>
                </a:tc>
                <a:tc>
                  <a:txBody>
                    <a:bodyPr/>
                    <a:lstStyle/>
                    <a:p>
                      <a:pPr latinLnBrk="1"/>
                      <a:r>
                        <a:rPr lang="en-US" altLang="ko-KR" dirty="0"/>
                        <a:t>X</a:t>
                      </a:r>
                      <a:r>
                        <a:rPr lang="en-US" altLang="ko-KR" baseline="-25000" dirty="0"/>
                        <a:t>3</a:t>
                      </a:r>
                      <a:endParaRPr lang="ko-KR" altLang="en-US" dirty="0"/>
                    </a:p>
                  </a:txBody>
                  <a:tcPr/>
                </a:tc>
                <a:tc>
                  <a:txBody>
                    <a:bodyPr/>
                    <a:lstStyle/>
                    <a:p>
                      <a:pPr latinLnBrk="1"/>
                      <a:r>
                        <a:rPr lang="en-US" altLang="ko-KR" dirty="0"/>
                        <a:t>Y</a:t>
                      </a:r>
                      <a:endParaRPr lang="ko-KR" altLang="en-US" dirty="0"/>
                    </a:p>
                  </a:txBody>
                  <a:tcPr/>
                </a:tc>
                <a:extLst>
                  <a:ext uri="{0D108BD9-81ED-4DB2-BD59-A6C34878D82A}">
                    <a16:rowId xmlns:a16="http://schemas.microsoft.com/office/drawing/2014/main" val="3275258190"/>
                  </a:ext>
                </a:extLst>
              </a:tr>
              <a:tr h="370840">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297984722"/>
                  </a:ext>
                </a:extLst>
              </a:tr>
              <a:tr h="370840">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2668501915"/>
                  </a:ext>
                </a:extLst>
              </a:tr>
              <a:tr h="370840">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13</a:t>
                      </a:r>
                      <a:endParaRPr lang="ko-KR" altLang="en-US" dirty="0"/>
                    </a:p>
                  </a:txBody>
                  <a:tcPr/>
                </a:tc>
                <a:extLst>
                  <a:ext uri="{0D108BD9-81ED-4DB2-BD59-A6C34878D82A}">
                    <a16:rowId xmlns:a16="http://schemas.microsoft.com/office/drawing/2014/main" val="2141080190"/>
                  </a:ext>
                </a:extLst>
              </a:tr>
              <a:tr h="370840">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3127125367"/>
                  </a:ext>
                </a:extLst>
              </a:tr>
              <a:tr h="370840">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10887469"/>
                  </a:ext>
                </a:extLst>
              </a:tr>
              <a:tr h="370840">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16</a:t>
                      </a:r>
                      <a:endParaRPr lang="ko-KR" altLang="en-US" dirty="0"/>
                    </a:p>
                  </a:txBody>
                  <a:tcPr/>
                </a:tc>
                <a:extLst>
                  <a:ext uri="{0D108BD9-81ED-4DB2-BD59-A6C34878D82A}">
                    <a16:rowId xmlns:a16="http://schemas.microsoft.com/office/drawing/2014/main" val="2138049736"/>
                  </a:ext>
                </a:extLst>
              </a:tr>
              <a:tr h="370840">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latinLnBrk="1"/>
                      <a:r>
                        <a:rPr lang="en-US" altLang="ko-KR" dirty="0"/>
                        <a:t>…</a:t>
                      </a:r>
                      <a:endParaRPr lang="ko-KR" altLang="en-US" dirty="0"/>
                    </a:p>
                  </a:txBody>
                  <a:tcPr/>
                </a:tc>
                <a:extLst>
                  <a:ext uri="{0D108BD9-81ED-4DB2-BD59-A6C34878D82A}">
                    <a16:rowId xmlns:a16="http://schemas.microsoft.com/office/drawing/2014/main" val="1413234184"/>
                  </a:ext>
                </a:extLst>
              </a:tr>
            </a:tbl>
          </a:graphicData>
        </a:graphic>
      </p:graphicFrame>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6</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p:sp>
        <p:nvSpPr>
          <p:cNvPr id="10" name="직사각형 9">
            <a:extLst>
              <a:ext uri="{FF2B5EF4-FFF2-40B4-BE49-F238E27FC236}">
                <a16:creationId xmlns:a16="http://schemas.microsoft.com/office/drawing/2014/main" id="{CAB77DE1-8CD6-F925-40C1-0F9971906EC2}"/>
              </a:ext>
            </a:extLst>
          </p:cNvPr>
          <p:cNvSpPr/>
          <p:nvPr/>
        </p:nvSpPr>
        <p:spPr>
          <a:xfrm>
            <a:off x="8777038" y="3507206"/>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1" name="직사각형 10">
            <a:extLst>
              <a:ext uri="{FF2B5EF4-FFF2-40B4-BE49-F238E27FC236}">
                <a16:creationId xmlns:a16="http://schemas.microsoft.com/office/drawing/2014/main" id="{8AD112E7-D02F-9DB4-6774-F125EDC63BBA}"/>
              </a:ext>
            </a:extLst>
          </p:cNvPr>
          <p:cNvSpPr/>
          <p:nvPr/>
        </p:nvSpPr>
        <p:spPr>
          <a:xfrm>
            <a:off x="886326" y="3507206"/>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mc:AlternateContent xmlns:mc="http://schemas.openxmlformats.org/markup-compatibility/2006" xmlns:a14="http://schemas.microsoft.com/office/drawing/2010/main">
        <mc:Choice Requires="a14">
          <p:sp>
            <p:nvSpPr>
              <p:cNvPr id="13" name="내용 개체 틀 2">
                <a:extLst>
                  <a:ext uri="{FF2B5EF4-FFF2-40B4-BE49-F238E27FC236}">
                    <a16:creationId xmlns:a16="http://schemas.microsoft.com/office/drawing/2014/main" id="{9E157F04-4DF2-5184-698E-FC5A52BCFD71}"/>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dirty="0"/>
                  <a:t>When X</a:t>
                </a:r>
                <a:r>
                  <a:rPr lang="en-US" altLang="ko-KR" baseline="-25000" dirty="0"/>
                  <a:t>1</a:t>
                </a:r>
                <a:r>
                  <a:rPr lang="en-US" altLang="ko-KR" dirty="0"/>
                  <a:t> is 1, the mean of the corresponding Y values, 11.33</a:t>
                </a:r>
                <a:endParaRPr lang="ko-KR" altLang="en-US" dirty="0"/>
              </a:p>
              <a:p>
                <a:pPr lvl="1"/>
                <a:endParaRPr lang="en-US" altLang="ko-KR" dirty="0"/>
              </a:p>
            </p:txBody>
          </p:sp>
        </mc:Choice>
        <mc:Fallback xmlns="">
          <p:sp>
            <p:nvSpPr>
              <p:cNvPr id="13" name="내용 개체 틀 2">
                <a:extLst>
                  <a:ext uri="{FF2B5EF4-FFF2-40B4-BE49-F238E27FC236}">
                    <a16:creationId xmlns:a16="http://schemas.microsoft.com/office/drawing/2014/main" id="{9E157F04-4DF2-5184-698E-FC5A52BCFD71}"/>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37365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67659D1-2520-4ED1-6F0A-011909948FD3}"/>
              </a:ext>
            </a:extLst>
          </p:cNvPr>
          <p:cNvSpPr>
            <a:spLocks noGrp="1"/>
          </p:cNvSpPr>
          <p:nvPr>
            <p:ph type="title"/>
          </p:nvPr>
        </p:nvSpPr>
        <p:spPr/>
        <p:txBody>
          <a:bodyPr/>
          <a:lstStyle/>
          <a:p>
            <a:r>
              <a:rPr lang="en-US" altLang="ko-KR" dirty="0"/>
              <a:t>Sobol’s method</a:t>
            </a:r>
            <a:endParaRPr lang="en-US" altLang="ko-KR" sz="2400" dirty="0"/>
          </a:p>
        </p:txBody>
      </p:sp>
      <p:graphicFrame>
        <p:nvGraphicFramePr>
          <p:cNvPr id="6" name="내용 개체 틀 5">
            <a:extLst>
              <a:ext uri="{FF2B5EF4-FFF2-40B4-BE49-F238E27FC236}">
                <a16:creationId xmlns:a16="http://schemas.microsoft.com/office/drawing/2014/main" id="{AF0E18E3-927B-3430-BA42-9A88AC819CD9}"/>
              </a:ext>
            </a:extLst>
          </p:cNvPr>
          <p:cNvGraphicFramePr>
            <a:graphicFrameLocks noGrp="1"/>
          </p:cNvGraphicFramePr>
          <p:nvPr>
            <p:ph idx="1"/>
            <p:extLst>
              <p:ext uri="{D42A27DB-BD31-4B8C-83A1-F6EECF244321}">
                <p14:modId xmlns:p14="http://schemas.microsoft.com/office/powerpoint/2010/main" val="4256708889"/>
              </p:ext>
            </p:extLst>
          </p:nvPr>
        </p:nvGraphicFramePr>
        <p:xfrm>
          <a:off x="886326" y="3139239"/>
          <a:ext cx="10515600" cy="29667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80977811"/>
                    </a:ext>
                  </a:extLst>
                </a:gridCol>
                <a:gridCol w="2628900">
                  <a:extLst>
                    <a:ext uri="{9D8B030D-6E8A-4147-A177-3AD203B41FA5}">
                      <a16:colId xmlns:a16="http://schemas.microsoft.com/office/drawing/2014/main" val="3904832856"/>
                    </a:ext>
                  </a:extLst>
                </a:gridCol>
                <a:gridCol w="2628900">
                  <a:extLst>
                    <a:ext uri="{9D8B030D-6E8A-4147-A177-3AD203B41FA5}">
                      <a16:colId xmlns:a16="http://schemas.microsoft.com/office/drawing/2014/main" val="699527656"/>
                    </a:ext>
                  </a:extLst>
                </a:gridCol>
                <a:gridCol w="2628900">
                  <a:extLst>
                    <a:ext uri="{9D8B030D-6E8A-4147-A177-3AD203B41FA5}">
                      <a16:colId xmlns:a16="http://schemas.microsoft.com/office/drawing/2014/main" val="59570272"/>
                    </a:ext>
                  </a:extLst>
                </a:gridCol>
              </a:tblGrid>
              <a:tr h="370840">
                <a:tc>
                  <a:txBody>
                    <a:bodyPr/>
                    <a:lstStyle/>
                    <a:p>
                      <a:pPr latinLnBrk="1"/>
                      <a:r>
                        <a:rPr lang="en-US" altLang="ko-KR" dirty="0"/>
                        <a:t>X</a:t>
                      </a:r>
                      <a:r>
                        <a:rPr lang="en-US" altLang="ko-KR" baseline="-25000" dirty="0"/>
                        <a:t>1</a:t>
                      </a:r>
                      <a:endParaRPr lang="ko-KR" altLang="en-US" dirty="0"/>
                    </a:p>
                  </a:txBody>
                  <a:tcPr/>
                </a:tc>
                <a:tc>
                  <a:txBody>
                    <a:bodyPr/>
                    <a:lstStyle/>
                    <a:p>
                      <a:pPr latinLnBrk="1"/>
                      <a:r>
                        <a:rPr lang="en-US" altLang="ko-KR" dirty="0"/>
                        <a:t>X</a:t>
                      </a:r>
                      <a:r>
                        <a:rPr lang="en-US" altLang="ko-KR" baseline="-25000" dirty="0"/>
                        <a:t>2</a:t>
                      </a:r>
                      <a:endParaRPr lang="ko-KR" altLang="en-US" dirty="0"/>
                    </a:p>
                  </a:txBody>
                  <a:tcPr/>
                </a:tc>
                <a:tc>
                  <a:txBody>
                    <a:bodyPr/>
                    <a:lstStyle/>
                    <a:p>
                      <a:pPr latinLnBrk="1"/>
                      <a:r>
                        <a:rPr lang="en-US" altLang="ko-KR" dirty="0"/>
                        <a:t>X</a:t>
                      </a:r>
                      <a:r>
                        <a:rPr lang="en-US" altLang="ko-KR" baseline="-25000" dirty="0"/>
                        <a:t>3</a:t>
                      </a:r>
                      <a:endParaRPr lang="ko-KR" altLang="en-US" dirty="0"/>
                    </a:p>
                  </a:txBody>
                  <a:tcPr/>
                </a:tc>
                <a:tc>
                  <a:txBody>
                    <a:bodyPr/>
                    <a:lstStyle/>
                    <a:p>
                      <a:pPr latinLnBrk="1"/>
                      <a:r>
                        <a:rPr lang="en-US" altLang="ko-KR" dirty="0"/>
                        <a:t>Y</a:t>
                      </a:r>
                      <a:endParaRPr lang="ko-KR" altLang="en-US" dirty="0"/>
                    </a:p>
                  </a:txBody>
                  <a:tcPr/>
                </a:tc>
                <a:extLst>
                  <a:ext uri="{0D108BD9-81ED-4DB2-BD59-A6C34878D82A}">
                    <a16:rowId xmlns:a16="http://schemas.microsoft.com/office/drawing/2014/main" val="3275258190"/>
                  </a:ext>
                </a:extLst>
              </a:tr>
              <a:tr h="370840">
                <a:tc>
                  <a:txBody>
                    <a:bodyPr/>
                    <a:lstStyle/>
                    <a:p>
                      <a:pPr latinLnBrk="1"/>
                      <a:r>
                        <a:rPr lang="en-US" altLang="ko-KR" dirty="0"/>
                        <a:t>1</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10</a:t>
                      </a:r>
                      <a:endParaRPr lang="ko-KR" altLang="en-US" dirty="0"/>
                    </a:p>
                  </a:txBody>
                  <a:tcPr/>
                </a:tc>
                <a:extLst>
                  <a:ext uri="{0D108BD9-81ED-4DB2-BD59-A6C34878D82A}">
                    <a16:rowId xmlns:a16="http://schemas.microsoft.com/office/drawing/2014/main" val="297984722"/>
                  </a:ext>
                </a:extLst>
              </a:tr>
              <a:tr h="370840">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11</a:t>
                      </a:r>
                      <a:endParaRPr lang="ko-KR" altLang="en-US" dirty="0"/>
                    </a:p>
                  </a:txBody>
                  <a:tcPr/>
                </a:tc>
                <a:extLst>
                  <a:ext uri="{0D108BD9-81ED-4DB2-BD59-A6C34878D82A}">
                    <a16:rowId xmlns:a16="http://schemas.microsoft.com/office/drawing/2014/main" val="2668501915"/>
                  </a:ext>
                </a:extLst>
              </a:tr>
              <a:tr h="370840">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5</a:t>
                      </a:r>
                      <a:endParaRPr lang="ko-KR" altLang="en-US" dirty="0"/>
                    </a:p>
                  </a:txBody>
                  <a:tcPr/>
                </a:tc>
                <a:tc>
                  <a:txBody>
                    <a:bodyPr/>
                    <a:lstStyle/>
                    <a:p>
                      <a:pPr latinLnBrk="1"/>
                      <a:r>
                        <a:rPr lang="en-US" altLang="ko-KR" dirty="0"/>
                        <a:t>13</a:t>
                      </a:r>
                      <a:endParaRPr lang="ko-KR" altLang="en-US" dirty="0"/>
                    </a:p>
                  </a:txBody>
                  <a:tcPr/>
                </a:tc>
                <a:extLst>
                  <a:ext uri="{0D108BD9-81ED-4DB2-BD59-A6C34878D82A}">
                    <a16:rowId xmlns:a16="http://schemas.microsoft.com/office/drawing/2014/main" val="2141080190"/>
                  </a:ext>
                </a:extLst>
              </a:tr>
              <a:tr h="370840">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15</a:t>
                      </a:r>
                      <a:endParaRPr lang="ko-KR" altLang="en-US" dirty="0"/>
                    </a:p>
                  </a:txBody>
                  <a:tcPr/>
                </a:tc>
                <a:extLst>
                  <a:ext uri="{0D108BD9-81ED-4DB2-BD59-A6C34878D82A}">
                    <a16:rowId xmlns:a16="http://schemas.microsoft.com/office/drawing/2014/main" val="3127125367"/>
                  </a:ext>
                </a:extLst>
              </a:tr>
              <a:tr h="370840">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14</a:t>
                      </a:r>
                      <a:endParaRPr lang="ko-KR" altLang="en-US" dirty="0"/>
                    </a:p>
                  </a:txBody>
                  <a:tcPr/>
                </a:tc>
                <a:extLst>
                  <a:ext uri="{0D108BD9-81ED-4DB2-BD59-A6C34878D82A}">
                    <a16:rowId xmlns:a16="http://schemas.microsoft.com/office/drawing/2014/main" val="3310887469"/>
                  </a:ext>
                </a:extLst>
              </a:tr>
              <a:tr h="370840">
                <a:tc>
                  <a:txBody>
                    <a:bodyPr/>
                    <a:lstStyle/>
                    <a:p>
                      <a:pPr latinLnBrk="1"/>
                      <a:r>
                        <a:rPr lang="en-US" altLang="ko-KR" dirty="0"/>
                        <a:t>2</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16</a:t>
                      </a:r>
                      <a:endParaRPr lang="ko-KR" altLang="en-US" dirty="0"/>
                    </a:p>
                  </a:txBody>
                  <a:tcPr/>
                </a:tc>
                <a:extLst>
                  <a:ext uri="{0D108BD9-81ED-4DB2-BD59-A6C34878D82A}">
                    <a16:rowId xmlns:a16="http://schemas.microsoft.com/office/drawing/2014/main" val="2138049736"/>
                  </a:ext>
                </a:extLst>
              </a:tr>
              <a:tr h="370840">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marL="0" marR="0" lvl="0" indent="0" algn="l" defTabSz="914332" rtl="0" eaLnBrk="1" fontAlgn="auto" latinLnBrk="1" hangingPunct="1">
                        <a:lnSpc>
                          <a:spcPct val="100000"/>
                        </a:lnSpc>
                        <a:spcBef>
                          <a:spcPts val="0"/>
                        </a:spcBef>
                        <a:spcAft>
                          <a:spcPts val="0"/>
                        </a:spcAft>
                        <a:buClrTx/>
                        <a:buSzTx/>
                        <a:buFontTx/>
                        <a:buNone/>
                        <a:tabLst/>
                        <a:defRPr/>
                      </a:pPr>
                      <a:r>
                        <a:rPr lang="en-US" altLang="ko-KR" dirty="0"/>
                        <a:t>…</a:t>
                      </a:r>
                      <a:endParaRPr lang="ko-KR" altLang="en-US" dirty="0"/>
                    </a:p>
                  </a:txBody>
                  <a:tcPr/>
                </a:tc>
                <a:tc>
                  <a:txBody>
                    <a:bodyPr/>
                    <a:lstStyle/>
                    <a:p>
                      <a:pPr latinLnBrk="1"/>
                      <a:r>
                        <a:rPr lang="en-US" altLang="ko-KR" dirty="0"/>
                        <a:t>…</a:t>
                      </a:r>
                      <a:endParaRPr lang="ko-KR" altLang="en-US" dirty="0"/>
                    </a:p>
                  </a:txBody>
                  <a:tcPr/>
                </a:tc>
                <a:extLst>
                  <a:ext uri="{0D108BD9-81ED-4DB2-BD59-A6C34878D82A}">
                    <a16:rowId xmlns:a16="http://schemas.microsoft.com/office/drawing/2014/main" val="1413234184"/>
                  </a:ext>
                </a:extLst>
              </a:tr>
            </a:tbl>
          </a:graphicData>
        </a:graphic>
      </p:graphicFrame>
      <p:sp>
        <p:nvSpPr>
          <p:cNvPr id="4" name="슬라이드 번호 개체 틀 3">
            <a:extLst>
              <a:ext uri="{FF2B5EF4-FFF2-40B4-BE49-F238E27FC236}">
                <a16:creationId xmlns:a16="http://schemas.microsoft.com/office/drawing/2014/main" id="{E391A202-BF1F-E031-8117-8907DD29D9DD}"/>
              </a:ext>
            </a:extLst>
          </p:cNvPr>
          <p:cNvSpPr>
            <a:spLocks noGrp="1"/>
          </p:cNvSpPr>
          <p:nvPr>
            <p:ph type="sldNum" sz="quarter" idx="12"/>
          </p:nvPr>
        </p:nvSpPr>
        <p:spPr/>
        <p:txBody>
          <a:bodyPr/>
          <a:lstStyle/>
          <a:p>
            <a:fld id="{DCF30976-4E8F-417C-866E-A81683010615}" type="slidenum">
              <a:rPr lang="ko-KR" altLang="en-US" smtClean="0"/>
              <a:pPr/>
              <a:t>7</a:t>
            </a:fld>
            <a:endParaRPr lang="ko-KR" altLang="en-US"/>
          </a:p>
        </p:txBody>
      </p:sp>
      <p:sp>
        <p:nvSpPr>
          <p:cNvPr id="8" name="TextBox 7">
            <a:extLst>
              <a:ext uri="{FF2B5EF4-FFF2-40B4-BE49-F238E27FC236}">
                <a16:creationId xmlns:a16="http://schemas.microsoft.com/office/drawing/2014/main" id="{ABD920EA-9C26-2497-B698-A6BA9BBD8C8B}"/>
              </a:ext>
            </a:extLst>
          </p:cNvPr>
          <p:cNvSpPr txBox="1"/>
          <p:nvPr/>
        </p:nvSpPr>
        <p:spPr>
          <a:xfrm>
            <a:off x="1046748" y="1534026"/>
            <a:ext cx="184731" cy="369332"/>
          </a:xfrm>
          <a:prstGeom prst="rect">
            <a:avLst/>
          </a:prstGeom>
          <a:noFill/>
        </p:spPr>
        <p:txBody>
          <a:bodyPr wrap="none" rtlCol="0">
            <a:spAutoFit/>
          </a:bodyPr>
          <a:lstStyle/>
          <a:p>
            <a:endParaRPr lang="ko-KR" altLang="en-US" dirty="0"/>
          </a:p>
        </p:txBody>
      </p:sp>
      <p:sp>
        <p:nvSpPr>
          <p:cNvPr id="10" name="직사각형 9">
            <a:extLst>
              <a:ext uri="{FF2B5EF4-FFF2-40B4-BE49-F238E27FC236}">
                <a16:creationId xmlns:a16="http://schemas.microsoft.com/office/drawing/2014/main" id="{CAB77DE1-8CD6-F925-40C1-0F9971906EC2}"/>
              </a:ext>
            </a:extLst>
          </p:cNvPr>
          <p:cNvSpPr/>
          <p:nvPr/>
        </p:nvSpPr>
        <p:spPr>
          <a:xfrm>
            <a:off x="8785062" y="4622103"/>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p:sp>
        <p:nvSpPr>
          <p:cNvPr id="11" name="직사각형 10">
            <a:extLst>
              <a:ext uri="{FF2B5EF4-FFF2-40B4-BE49-F238E27FC236}">
                <a16:creationId xmlns:a16="http://schemas.microsoft.com/office/drawing/2014/main" id="{8AD112E7-D02F-9DB4-6774-F125EDC63BBA}"/>
              </a:ext>
            </a:extLst>
          </p:cNvPr>
          <p:cNvSpPr/>
          <p:nvPr/>
        </p:nvSpPr>
        <p:spPr>
          <a:xfrm>
            <a:off x="894350" y="4628118"/>
            <a:ext cx="2624888" cy="11129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b="1" dirty="0"/>
          </a:p>
        </p:txBody>
      </p:sp>
      <mc:AlternateContent xmlns:mc="http://schemas.openxmlformats.org/markup-compatibility/2006" xmlns:a14="http://schemas.microsoft.com/office/drawing/2010/main">
        <mc:Choice Requires="a14">
          <p:sp>
            <p:nvSpPr>
              <p:cNvPr id="7" name="내용 개체 틀 2">
                <a:extLst>
                  <a:ext uri="{FF2B5EF4-FFF2-40B4-BE49-F238E27FC236}">
                    <a16:creationId xmlns:a16="http://schemas.microsoft.com/office/drawing/2014/main" id="{5C37D65C-C188-6842-8DC6-92AD932961C3}"/>
                  </a:ext>
                </a:extLst>
              </p:cNvPr>
              <p:cNvSpPr txBox="1">
                <a:spLocks/>
              </p:cNvSpPr>
              <p:nvPr/>
            </p:nvSpPr>
            <p:spPr>
              <a:xfrm>
                <a:off x="838200" y="1123952"/>
                <a:ext cx="10515600" cy="5053013"/>
              </a:xfrm>
              <a:prstGeom prst="rect">
                <a:avLst/>
              </a:prstGeom>
            </p:spPr>
            <p:txBody>
              <a:bodyPr vert="horz" lIns="91440" tIns="45720" rIns="91440" bIns="45720" rtlCol="0">
                <a:normAutofit/>
              </a:bodyPr>
              <a:lstStyle>
                <a:lvl1pPr marL="228584" indent="-228584" algn="l" defTabSz="914332" rtl="0" eaLnBrk="1" latinLnBrk="1" hangingPunct="1">
                  <a:lnSpc>
                    <a:spcPct val="150000"/>
                  </a:lnSpc>
                  <a:spcBef>
                    <a:spcPts val="1000"/>
                  </a:spcBef>
                  <a:buFont typeface="Wingdings" panose="05000000000000000000" pitchFamily="2" charset="2"/>
                  <a:buChar char="Ø"/>
                  <a:defRPr sz="2400" kern="1200">
                    <a:solidFill>
                      <a:schemeClr val="tx1"/>
                    </a:solidFill>
                    <a:latin typeface="+mn-lt"/>
                    <a:ea typeface="+mn-ea"/>
                    <a:cs typeface="+mn-cs"/>
                  </a:defRPr>
                </a:lvl1pPr>
                <a:lvl2pPr marL="685750" indent="-228584" algn="l" defTabSz="914332" rtl="0" eaLnBrk="1" latinLnBrk="1" hangingPunct="1">
                  <a:lnSpc>
                    <a:spcPct val="150000"/>
                  </a:lnSpc>
                  <a:spcBef>
                    <a:spcPts val="500"/>
                  </a:spcBef>
                  <a:buClrTx/>
                  <a:buSzPct val="95000"/>
                  <a:buFont typeface="Wingdings" panose="05000000000000000000" pitchFamily="2" charset="2"/>
                  <a:buChar char="§"/>
                  <a:defRPr sz="2000" kern="1200">
                    <a:solidFill>
                      <a:schemeClr val="tx1"/>
                    </a:solidFill>
                    <a:latin typeface="+mn-lt"/>
                    <a:ea typeface="+mn-ea"/>
                    <a:cs typeface="+mn-cs"/>
                  </a:defRPr>
                </a:lvl2pPr>
                <a:lvl3pPr marL="1142914" indent="-228584" algn="l" defTabSz="914332" rtl="0" eaLnBrk="1" latinLnBrk="1"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80"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4pPr>
                <a:lvl5pPr marL="2057247" indent="-228584" algn="l" defTabSz="914332" rtl="0" eaLnBrk="1" latinLnBrk="1" hangingPunct="1">
                  <a:lnSpc>
                    <a:spcPct val="90000"/>
                  </a:lnSpc>
                  <a:spcBef>
                    <a:spcPts val="500"/>
                  </a:spcBef>
                  <a:buFont typeface="Arial" panose="020B0604020202020204" pitchFamily="34" charset="0"/>
                  <a:buChar char="•"/>
                  <a:defRPr sz="1800" kern="1200">
                    <a:solidFill>
                      <a:srgbClr val="18396A"/>
                    </a:solidFill>
                    <a:latin typeface="+mn-lt"/>
                    <a:ea typeface="+mn-ea"/>
                    <a:cs typeface="+mn-cs"/>
                  </a:defRPr>
                </a:lvl5pPr>
                <a:lvl6pPr marL="2514412"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Example of Calculate </a:t>
                </a:r>
                <a14:m>
                  <m:oMath xmlns:m="http://schemas.openxmlformats.org/officeDocument/2006/math">
                    <m:r>
                      <a:rPr lang="en-US" altLang="ko-KR" sz="2400" b="0" i="1" smtClean="0">
                        <a:latin typeface="Cambria Math" panose="02040503050406030204" pitchFamily="18" charset="0"/>
                      </a:rPr>
                      <m:t>𝑉𝑎</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𝑟</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𝐸</m:t>
                        </m:r>
                      </m:e>
                      <m:sub>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𝑋</m:t>
                            </m:r>
                          </m:e>
                          <m:sub>
                            <m:r>
                              <a:rPr lang="en-US" altLang="ko-KR" sz="2400" b="0" i="1" smtClean="0">
                                <a:latin typeface="Cambria Math" panose="02040503050406030204" pitchFamily="18" charset="0"/>
                              </a:rPr>
                              <m:t>𝑖</m:t>
                            </m:r>
                          </m:sub>
                        </m:sSub>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𝑌</m:t>
                    </m:r>
                    <m:r>
                      <a:rPr lang="en-US" altLang="ko-KR" sz="1600">
                        <a:latin typeface="Cambria Math" panose="02040503050406030204" pitchFamily="18" charset="0"/>
                      </a:rPr>
                      <m:t>∣</m:t>
                    </m:r>
                    <m:sSub>
                      <m:sSubPr>
                        <m:ctrlPr>
                          <a:rPr lang="en-US" altLang="ko-KR" sz="1600" i="1">
                            <a:latin typeface="Cambria Math" panose="02040503050406030204" pitchFamily="18" charset="0"/>
                          </a:rPr>
                        </m:ctrlPr>
                      </m:sSubPr>
                      <m:e>
                        <m:r>
                          <m:rPr>
                            <m:sty m:val="p"/>
                          </m:rPr>
                          <a:rPr lang="en-US" altLang="ko-KR" sz="2400">
                            <a:latin typeface="Cambria Math" panose="02040503050406030204" pitchFamily="18" charset="0"/>
                          </a:rPr>
                          <m:t>x</m:t>
                        </m:r>
                      </m:e>
                      <m:sub>
                        <m:r>
                          <a:rPr lang="en-US" altLang="ko-KR" sz="2400" i="1">
                            <a:latin typeface="Cambria Math" panose="02040503050406030204" pitchFamily="18" charset="0"/>
                          </a:rPr>
                          <m:t>~</m:t>
                        </m:r>
                        <m:r>
                          <a:rPr lang="en-US" altLang="ko-KR" sz="2400" i="1">
                            <a:latin typeface="Cambria Math" panose="02040503050406030204" pitchFamily="18" charset="0"/>
                          </a:rPr>
                          <m:t>𝑖</m:t>
                        </m:r>
                      </m:sub>
                    </m:sSub>
                    <m:r>
                      <a:rPr lang="en-US" altLang="ko-KR" sz="2400" b="0" i="1" smtClean="0">
                        <a:latin typeface="Cambria Math" panose="02040503050406030204" pitchFamily="18" charset="0"/>
                      </a:rPr>
                      <m:t>))</m:t>
                    </m:r>
                  </m:oMath>
                </a14:m>
                <a:endParaRPr lang="en-US" altLang="ko-KR" dirty="0"/>
              </a:p>
              <a:p>
                <a:pPr lvl="1"/>
                <a:r>
                  <a:rPr lang="en-US" altLang="ko-KR" dirty="0"/>
                  <a:t>When X</a:t>
                </a:r>
                <a:r>
                  <a:rPr lang="en-US" altLang="ko-KR" baseline="-25000" dirty="0"/>
                  <a:t>1</a:t>
                </a:r>
                <a:r>
                  <a:rPr lang="en-US" altLang="ko-KR" dirty="0"/>
                  <a:t> is 2, the mean of the corresponding Y values, 11.33</a:t>
                </a:r>
                <a:endParaRPr lang="ko-KR" altLang="en-US" dirty="0"/>
              </a:p>
              <a:p>
                <a:pPr lvl="1"/>
                <a:endParaRPr lang="en-US" altLang="ko-KR" dirty="0"/>
              </a:p>
            </p:txBody>
          </p:sp>
        </mc:Choice>
        <mc:Fallback xmlns="">
          <p:sp>
            <p:nvSpPr>
              <p:cNvPr id="7" name="내용 개체 틀 2">
                <a:extLst>
                  <a:ext uri="{FF2B5EF4-FFF2-40B4-BE49-F238E27FC236}">
                    <a16:creationId xmlns:a16="http://schemas.microsoft.com/office/drawing/2014/main" id="{5C37D65C-C188-6842-8DC6-92AD932961C3}"/>
                  </a:ext>
                </a:extLst>
              </p:cNvPr>
              <p:cNvSpPr txBox="1">
                <a:spLocks noRot="1" noChangeAspect="1" noMove="1" noResize="1" noEditPoints="1" noAdjustHandles="1" noChangeArrowheads="1" noChangeShapeType="1" noTextEdit="1"/>
              </p:cNvSpPr>
              <p:nvPr/>
            </p:nvSpPr>
            <p:spPr>
              <a:xfrm>
                <a:off x="838200" y="1123952"/>
                <a:ext cx="10515600" cy="5053013"/>
              </a:xfrm>
              <a:prstGeom prst="rect">
                <a:avLst/>
              </a:prstGeom>
              <a:blipFill>
                <a:blip r:embed="rId2"/>
                <a:stretch>
                  <a:fillRect l="-8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2878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Sobol’s method</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The Difficult situation of usage</a:t>
            </a:r>
          </a:p>
          <a:p>
            <a:pPr lvl="1"/>
            <a:r>
              <a:rPr lang="en-US" altLang="ko-KR" dirty="0"/>
              <a:t>The dataset I have is collected using sensor data, not control values. Therefore, it's not certain that it contains the same values.</a:t>
            </a:r>
          </a:p>
          <a:p>
            <a:r>
              <a:rPr lang="en-US" altLang="ko-KR" dirty="0"/>
              <a:t>So I won’t use this method</a:t>
            </a:r>
          </a:p>
          <a:p>
            <a:endParaRPr lang="en-US" altLang="ko-KR" dirty="0"/>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8</a:t>
            </a:fld>
            <a:endParaRPr lang="ko-KR" altLang="en-US"/>
          </a:p>
        </p:txBody>
      </p:sp>
    </p:spTree>
    <p:extLst>
      <p:ext uri="{BB962C8B-B14F-4D97-AF65-F5344CB8AC3E}">
        <p14:creationId xmlns:p14="http://schemas.microsoft.com/office/powerpoint/2010/main" val="156845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C66CF-C8BE-F432-F542-A56D5B6346C4}"/>
              </a:ext>
            </a:extLst>
          </p:cNvPr>
          <p:cNvSpPr>
            <a:spLocks noGrp="1"/>
          </p:cNvSpPr>
          <p:nvPr>
            <p:ph type="title"/>
          </p:nvPr>
        </p:nvSpPr>
        <p:spPr/>
        <p:txBody>
          <a:bodyPr/>
          <a:lstStyle/>
          <a:p>
            <a:r>
              <a:rPr lang="en-US" altLang="ko-KR" dirty="0"/>
              <a:t>Boruta </a:t>
            </a:r>
            <a:endParaRPr lang="ko-KR" altLang="en-US" dirty="0"/>
          </a:p>
        </p:txBody>
      </p:sp>
      <p:sp>
        <p:nvSpPr>
          <p:cNvPr id="3" name="내용 개체 틀 2">
            <a:extLst>
              <a:ext uri="{FF2B5EF4-FFF2-40B4-BE49-F238E27FC236}">
                <a16:creationId xmlns:a16="http://schemas.microsoft.com/office/drawing/2014/main" id="{10ABD30E-C65D-DFC8-FC71-5DA235357527}"/>
              </a:ext>
            </a:extLst>
          </p:cNvPr>
          <p:cNvSpPr>
            <a:spLocks noGrp="1"/>
          </p:cNvSpPr>
          <p:nvPr>
            <p:ph idx="1"/>
          </p:nvPr>
        </p:nvSpPr>
        <p:spPr/>
        <p:txBody>
          <a:bodyPr/>
          <a:lstStyle/>
          <a:p>
            <a:r>
              <a:rPr lang="en-US" altLang="ko-KR" dirty="0"/>
              <a:t>Boruta Algorithm</a:t>
            </a:r>
          </a:p>
          <a:p>
            <a:pPr lvl="1"/>
            <a:r>
              <a:rPr lang="en-US" altLang="ko-KR" dirty="0"/>
              <a:t>Boruta Algorithm is finding the most important features in a dataset</a:t>
            </a:r>
          </a:p>
          <a:p>
            <a:pPr lvl="1"/>
            <a:r>
              <a:rPr lang="en-US" altLang="ko-KR" dirty="0"/>
              <a:t>Use Random forest method.</a:t>
            </a:r>
          </a:p>
          <a:p>
            <a:r>
              <a:rPr lang="en-US" altLang="ko-KR" dirty="0"/>
              <a:t>Advantage</a:t>
            </a:r>
          </a:p>
          <a:p>
            <a:pPr lvl="1"/>
            <a:r>
              <a:rPr lang="en-US" altLang="ko-KR" dirty="0"/>
              <a:t>Robustness</a:t>
            </a:r>
          </a:p>
          <a:p>
            <a:pPr lvl="1"/>
            <a:r>
              <a:rPr lang="en-US" altLang="ko-KR" dirty="0"/>
              <a:t>Non-parametric</a:t>
            </a:r>
          </a:p>
          <a:p>
            <a:r>
              <a:rPr lang="en-US" altLang="ko-KR" dirty="0"/>
              <a:t>Disadvantages</a:t>
            </a:r>
          </a:p>
          <a:p>
            <a:pPr lvl="1"/>
            <a:r>
              <a:rPr lang="en-US" altLang="ko-KR" dirty="0"/>
              <a:t>Computational intensity</a:t>
            </a:r>
          </a:p>
          <a:p>
            <a:pPr lvl="1"/>
            <a:endParaRPr lang="en-US" altLang="ko-KR" dirty="0"/>
          </a:p>
          <a:p>
            <a:endParaRPr lang="en-US" altLang="ko-KR" dirty="0"/>
          </a:p>
          <a:p>
            <a:endParaRPr lang="en-US" altLang="ko-KR" dirty="0"/>
          </a:p>
        </p:txBody>
      </p:sp>
      <p:sp>
        <p:nvSpPr>
          <p:cNvPr id="4" name="슬라이드 번호 개체 틀 3">
            <a:extLst>
              <a:ext uri="{FF2B5EF4-FFF2-40B4-BE49-F238E27FC236}">
                <a16:creationId xmlns:a16="http://schemas.microsoft.com/office/drawing/2014/main" id="{6D9DDC3D-3A75-A85D-D0FA-084FC3734EA3}"/>
              </a:ext>
            </a:extLst>
          </p:cNvPr>
          <p:cNvSpPr>
            <a:spLocks noGrp="1"/>
          </p:cNvSpPr>
          <p:nvPr>
            <p:ph type="sldNum" sz="quarter" idx="12"/>
          </p:nvPr>
        </p:nvSpPr>
        <p:spPr/>
        <p:txBody>
          <a:bodyPr/>
          <a:lstStyle/>
          <a:p>
            <a:fld id="{DCF30976-4E8F-417C-866E-A81683010615}" type="slidenum">
              <a:rPr lang="ko-KR" altLang="en-US" smtClean="0"/>
              <a:pPr/>
              <a:t>9</a:t>
            </a:fld>
            <a:endParaRPr lang="ko-KR" altLang="en-US"/>
          </a:p>
        </p:txBody>
      </p:sp>
    </p:spTree>
    <p:extLst>
      <p:ext uri="{BB962C8B-B14F-4D97-AF65-F5344CB8AC3E}">
        <p14:creationId xmlns:p14="http://schemas.microsoft.com/office/powerpoint/2010/main" val="375184991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95382"/>
        </a:solidFill>
        <a:ln w="38100">
          <a:solidFill>
            <a:srgbClr val="395382"/>
          </a:solidFill>
        </a:ln>
      </a:spPr>
      <a:bodyPr rtlCol="0" anchor="ctr"/>
      <a:lstStyle>
        <a:defPPr algn="ctr">
          <a:defRPr b="1"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381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26317</TotalTime>
  <Words>523</Words>
  <Application>Microsoft Office PowerPoint</Application>
  <PresentationFormat>와이드스크린</PresentationFormat>
  <Paragraphs>152</Paragraphs>
  <Slides>15</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15</vt:i4>
      </vt:variant>
    </vt:vector>
  </HeadingPairs>
  <TitlesOfParts>
    <vt:vector size="21" baseType="lpstr">
      <vt:lpstr>맑은 고딕</vt:lpstr>
      <vt:lpstr>Arial</vt:lpstr>
      <vt:lpstr>Cambria Math</vt:lpstr>
      <vt:lpstr>Times New Roman</vt:lpstr>
      <vt:lpstr>Wingdings</vt:lpstr>
      <vt:lpstr>Office 테마</vt:lpstr>
      <vt:lpstr>PowerPoint 프레젠테이션</vt:lpstr>
      <vt:lpstr>Sensitivity analysis</vt:lpstr>
      <vt:lpstr>Sobol’s method</vt:lpstr>
      <vt:lpstr>Sobol’s method</vt:lpstr>
      <vt:lpstr>Sobol’s method</vt:lpstr>
      <vt:lpstr>Sobol’s method</vt:lpstr>
      <vt:lpstr>Sobol’s method</vt:lpstr>
      <vt:lpstr>Sobol’s method</vt:lpstr>
      <vt:lpstr>Boruta </vt:lpstr>
      <vt:lpstr>Boruta </vt:lpstr>
      <vt:lpstr>Boruta </vt:lpstr>
      <vt:lpstr>Boruta </vt:lpstr>
      <vt:lpstr>My Model </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HAYEON KWON</dc:creator>
  <cp:lastModifiedBy>진민 김</cp:lastModifiedBy>
  <cp:revision>993</cp:revision>
  <dcterms:created xsi:type="dcterms:W3CDTF">2021-01-28T07:50:46Z</dcterms:created>
  <dcterms:modified xsi:type="dcterms:W3CDTF">2024-01-03T06:15:19Z</dcterms:modified>
</cp:coreProperties>
</file>